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9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Faturamento (R$ Bi)</c:v>
                </c:pt>
              </c:strCache>
            </c:strRef>
          </c:tx>
          <c:spPr>
            <a:solidFill>
              <a:srgbClr val="1454C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7EB-4224-B7E0-583CBBA40E9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7EB-4224-B7E0-583CBBA40E9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7EB-4224-B7E0-583CBBA40E9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7EB-4224-B7E0-583CBBA40E9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7EB-4224-B7E0-583CBBA40E9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87EB-4224-B7E0-583CBBA40E9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87EB-4224-B7E0-583CBBA40E9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87EB-4224-B7E0-583CBBA40E93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87EB-4224-B7E0-583CBBA40E93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87EB-4224-B7E0-583CBBA40E9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Carrefour</c:v>
                </c:pt>
                <c:pt idx="1">
                  <c:v>Assaí</c:v>
                </c:pt>
                <c:pt idx="2">
                  <c:v>Magalu</c:v>
                </c:pt>
                <c:pt idx="3">
                  <c:v>Via / Casas Bahia</c:v>
                </c:pt>
                <c:pt idx="4">
                  <c:v>GPA</c:v>
                </c:pt>
                <c:pt idx="5">
                  <c:v>RD Saúde</c:v>
                </c:pt>
                <c:pt idx="6">
                  <c:v>O Boticário</c:v>
                </c:pt>
                <c:pt idx="7">
                  <c:v>Grupo Mateus</c:v>
                </c:pt>
                <c:pt idx="8">
                  <c:v>Leroy Merlin</c:v>
                </c:pt>
                <c:pt idx="9">
                  <c:v>C&amp;A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103</c:v>
                </c:pt>
                <c:pt idx="1">
                  <c:v>72</c:v>
                </c:pt>
                <c:pt idx="2">
                  <c:v>44</c:v>
                </c:pt>
                <c:pt idx="3">
                  <c:v>31</c:v>
                </c:pt>
                <c:pt idx="4">
                  <c:v>28</c:v>
                </c:pt>
                <c:pt idx="5">
                  <c:v>27</c:v>
                </c:pt>
                <c:pt idx="6">
                  <c:v>21</c:v>
                </c:pt>
                <c:pt idx="7">
                  <c:v>20</c:v>
                </c:pt>
                <c:pt idx="8">
                  <c:v>15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7EB-4224-B7E0-583CBBA40E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BBCF0"/>
                </a:solidFill>
                <a:latin typeface="Arial"/>
              </a:defRPr>
            </a:pPr>
            <a:endParaRPr lang="pt-BR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A367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BBCF0"/>
                </a:solidFill>
                <a:latin typeface="Arial"/>
              </a:defRPr>
            </a:pPr>
            <a:endParaRPr lang="pt-BR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0A1840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788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4082954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468" y="3233738"/>
            <a:ext cx="1057275" cy="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1500" b="1" dirty="0">
                <a:solidFill>
                  <a:schemeClr val="bg1"/>
                </a:solidFill>
              </a:rPr>
              <a:t>Aula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11480" y="146304"/>
            <a:ext cx="7315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Top 10 Maiores Varejistas do Brasil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11480" y="585216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Faturamento líquido – Ranking IBEVAR 2024</a:t>
            </a:r>
            <a:endParaRPr lang="en-US" sz="1150" dirty="0"/>
          </a:p>
        </p:txBody>
      </p:sp>
      <p:graphicFrame>
        <p:nvGraphicFramePr>
          <p:cNvPr id="11" name="Chart 0"/>
          <p:cNvGraphicFramePr/>
          <p:nvPr>
            <p:extLst>
              <p:ext uri="{D42A27DB-BD31-4B8C-83A1-F6EECF244321}">
                <p14:modId xmlns:p14="http://schemas.microsoft.com/office/powerpoint/2010/main" val="1957965838"/>
              </p:ext>
            </p:extLst>
          </p:nvPr>
        </p:nvGraphicFramePr>
        <p:xfrm>
          <a:off x="274320" y="868680"/>
          <a:ext cx="8595360" cy="3730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hape 9"/>
          <p:cNvSpPr/>
          <p:nvPr/>
        </p:nvSpPr>
        <p:spPr>
          <a:xfrm>
            <a:off x="5029200" y="566928"/>
            <a:ext cx="374904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56692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⚠ Americanas: fora do ranking após falência em 2023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Uma Nova Classe: Atacarejo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Híbrido entre atacado e varejo — atende o consumidor final e o pequeno varejista. Explodiu no Brasil pós-pandemia como resposta à crise de renda.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1170432"/>
            <a:ext cx="8503920" cy="38404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170432"/>
            <a:ext cx="411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#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41248" y="1170432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Empresa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370832" y="1170432"/>
            <a:ext cx="502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UF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37760" y="1170432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Fat. Líquido (R$)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656832" y="1170432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Crescimento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1572768"/>
            <a:ext cx="8503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0040" y="1572768"/>
            <a:ext cx="475488" cy="5486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1572768"/>
            <a:ext cx="4754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41248" y="1572768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Atacadão (Carrefour)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370832" y="1572768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937760" y="1572768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R$ 45,2 bi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656832" y="1572768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9,8%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320040" y="2139696"/>
            <a:ext cx="8503920" cy="54864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20040" y="2139696"/>
            <a:ext cx="475488" cy="5486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2139696"/>
            <a:ext cx="4754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41248" y="2139696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Assaí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370832" y="2139696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937760" y="2139696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R$ 40,1 bi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6656832" y="2139696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26,4%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320040" y="2706624"/>
            <a:ext cx="8503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706624"/>
            <a:ext cx="475488" cy="5486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706624"/>
            <a:ext cx="4754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41248" y="2706624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Makro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4370832" y="2706624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937760" y="2706624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R$ 9,8 bi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6656832" y="2706624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11,2%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320040" y="3273552"/>
            <a:ext cx="8503920" cy="54864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20040" y="3273552"/>
            <a:ext cx="475488" cy="5486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0040" y="3273552"/>
            <a:ext cx="4754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41248" y="3273552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Grupo Mateus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4370832" y="3273552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937760" y="3273552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R$ 7,9 bi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6656832" y="3273552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34,6%</a:t>
            </a:r>
            <a:endParaRPr lang="en-US" sz="1250" dirty="0"/>
          </a:p>
        </p:txBody>
      </p:sp>
      <p:sp>
        <p:nvSpPr>
          <p:cNvPr id="45" name="Shape 43"/>
          <p:cNvSpPr/>
          <p:nvPr/>
        </p:nvSpPr>
        <p:spPr>
          <a:xfrm>
            <a:off x="320040" y="3840480"/>
            <a:ext cx="8503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20040" y="3840480"/>
            <a:ext cx="475488" cy="548640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20040" y="3840480"/>
            <a:ext cx="4754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841248" y="384048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Atacadista Roldão</a:t>
            </a:r>
            <a:endParaRPr lang="en-US" sz="1250" dirty="0"/>
          </a:p>
        </p:txBody>
      </p:sp>
      <p:sp>
        <p:nvSpPr>
          <p:cNvPr id="49" name="Text 47"/>
          <p:cNvSpPr/>
          <p:nvPr/>
        </p:nvSpPr>
        <p:spPr>
          <a:xfrm>
            <a:off x="4370832" y="3840480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4937760" y="384048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R$ 4,1 bi</a:t>
            </a:r>
            <a:endParaRPr lang="en-US" sz="1250" dirty="0"/>
          </a:p>
        </p:txBody>
      </p:sp>
      <p:sp>
        <p:nvSpPr>
          <p:cNvPr id="51" name="Text 49"/>
          <p:cNvSpPr/>
          <p:nvPr/>
        </p:nvSpPr>
        <p:spPr>
          <a:xfrm>
            <a:off x="6656832" y="3840480"/>
            <a:ext cx="118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22,3%</a:t>
            </a:r>
            <a:endParaRPr lang="en-US" sz="1250" dirty="0"/>
          </a:p>
        </p:txBody>
      </p:sp>
      <p:sp>
        <p:nvSpPr>
          <p:cNvPr id="52" name="Text 50"/>
          <p:cNvSpPr/>
          <p:nvPr/>
        </p:nvSpPr>
        <p:spPr>
          <a:xfrm>
            <a:off x="320040" y="4462272"/>
            <a:ext cx="8503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IBEVAR 2024 · dados aproximados arredondados para fins didáticos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347472" y="3840480"/>
            <a:ext cx="8430768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02920" y="38404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📌  Grupo Mateus é o case de crescimento regional mais relevante do setor: saiu do Maranhão e hoje opera em 8 estados do Norte/Nordeste.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Classificação das Empresas de Varejo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20040" y="777240"/>
            <a:ext cx="1371600" cy="387705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777240"/>
            <a:ext cx="1371600" cy="3877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Mix de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Produto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810512" y="777240"/>
            <a:ext cx="2194560" cy="173736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10512" y="77724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de Alimentação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874520" y="1261872"/>
            <a:ext cx="2066544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Supermercados, hipermercados, lojas de conveniência e atacarejo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810512" y="2679192"/>
            <a:ext cx="2194560" cy="19751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810512" y="2679192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de Mercadorias Genéricas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874520" y="3291840"/>
            <a:ext cx="2066544" cy="12984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Lojas de departamento, especializadas, drogarias, off-price, venda direta e digital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224528" y="777240"/>
            <a:ext cx="2011680" cy="65836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24528" y="777240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de Departamento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224528" y="1545336"/>
            <a:ext cx="2011680" cy="658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24528" y="1545336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de Desconto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224528" y="2313432"/>
            <a:ext cx="2011680" cy="658368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24528" y="231343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Especializadas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224528" y="3081528"/>
            <a:ext cx="2011680" cy="658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24528" y="3081528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de Drogarias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224528" y="3849624"/>
            <a:ext cx="2011680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24528" y="3849624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off-price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73952" y="777240"/>
            <a:ext cx="2011680" cy="65836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73952" y="777240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Comércio Eletrônico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73952" y="1545336"/>
            <a:ext cx="2011680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73952" y="1545336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Marketplace 🆕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473952" y="2313432"/>
            <a:ext cx="2011680" cy="658368"/>
          </a:xfrm>
          <a:prstGeom prst="rect">
            <a:avLst/>
          </a:prstGeom>
          <a:solidFill>
            <a:srgbClr val="8B5E00"/>
          </a:solidFill>
          <a:ln w="12700">
            <a:solidFill>
              <a:srgbClr val="8B5E0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73952" y="231343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D2C – Venda Direta 🆕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473952" y="3081528"/>
            <a:ext cx="2011680" cy="658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73952" y="3081528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Quick Commerce 🆕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473952" y="3849624"/>
            <a:ext cx="2011680" cy="658368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73952" y="3849624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por TV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160520" y="4681728"/>
            <a:ext cx="4617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🆕 = formatos emergentes incorporados à classificação em 2024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Estratégia de Sortimento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66928" y="804672"/>
            <a:ext cx="3931920" cy="17830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76656" y="896112"/>
            <a:ext cx="371246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76656" y="896112"/>
            <a:ext cx="3712464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" y="896112"/>
            <a:ext cx="37124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Profundo + Restrito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04088" y="1243584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Category Killer / Especialista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04088" y="1755648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 shops, vinícolas, livrarias especializadas, lojas de suplementos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81728" y="804672"/>
            <a:ext cx="3931920" cy="178308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791456" y="896112"/>
            <a:ext cx="371246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91456" y="896112"/>
            <a:ext cx="3712464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91456" y="896112"/>
            <a:ext cx="37124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Profundo + Amplo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18888" y="1243584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de Departamentos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18888" y="1755648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 variedade em muitas categorias. </a:t>
            </a:r>
          </a:p>
          <a:p>
            <a:pPr marL="0" indent="0">
              <a:buNone/>
            </a:pP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C&amp;A, Renner, Riachuelo, Zara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66928" y="2724912"/>
            <a:ext cx="3931920" cy="17830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76656" y="2816352"/>
            <a:ext cx="371246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6656" y="2816352"/>
            <a:ext cx="3712464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76656" y="2816352"/>
            <a:ext cx="37124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Superficial + Restrito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04088" y="3163824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de Conveniência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704088" y="3675888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Produtos de giro alto e margens elevadas. </a:t>
            </a:r>
            <a:r>
              <a:rPr lang="en-US" sz="1400" i="1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ampm</a:t>
            </a: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lojas de postos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681728" y="2724912"/>
            <a:ext cx="3931920" cy="178308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791456" y="2816352"/>
            <a:ext cx="371246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91456" y="2816352"/>
            <a:ext cx="3712464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91456" y="2816352"/>
            <a:ext cx="37124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Superficial + Amplo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818888" y="3163824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de Descontos</a:t>
            </a: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4818888" y="3675888"/>
            <a:ext cx="3657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Muitas categorias, </a:t>
            </a:r>
            <a:r>
              <a:rPr lang="en-US" sz="1400" i="1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</a:t>
            </a: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400" i="1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baixo</a:t>
            </a: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r>
              <a:rPr lang="en-US" sz="1400" i="1" dirty="0" err="1">
                <a:solidFill>
                  <a:srgbClr val="DDEEFF"/>
                </a:solidFill>
                <a:latin typeface="Calibri" pitchFamily="34" charset="0"/>
                <a:cs typeface="Calibri" pitchFamily="34" charset="-120"/>
              </a:rPr>
              <a:t>Amigão</a:t>
            </a:r>
            <a:r>
              <a:rPr lang="en-US" sz="1400" i="1" dirty="0">
                <a:solidFill>
                  <a:srgbClr val="DDEEFF"/>
                </a:solidFill>
                <a:latin typeface="Calibri" pitchFamily="34" charset="0"/>
                <a:cs typeface="Calibri" pitchFamily="34" charset="-120"/>
              </a:rPr>
              <a:t> e Casa &amp; </a:t>
            </a:r>
            <a:r>
              <a:rPr lang="en-US" sz="1400" i="1" dirty="0" err="1">
                <a:solidFill>
                  <a:srgbClr val="DDEEFF"/>
                </a:solidFill>
                <a:latin typeface="Calibri" pitchFamily="34" charset="0"/>
                <a:cs typeface="Calibri" pitchFamily="34" charset="-120"/>
              </a:rPr>
              <a:t>Vídeo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66928" y="4535424"/>
            <a:ext cx="3931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◀  Superficial · Itens por Categoria · Profundo  ▶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681728" y="4535424"/>
            <a:ext cx="3931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◀  Restrito · Número de Categorias · Amplo  ▶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Relacionamento Varejista × Fornecedor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77240"/>
            <a:ext cx="4114800" cy="18288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777240"/>
            <a:ext cx="59436" cy="1828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" y="86868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ABORDAGEM DARWINIANA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3776" y="1161288"/>
            <a:ext cx="3895344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Varejistas e fornecedores como adversários — guerra por margem, espaço de gôndola e poder de negociação.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773168" y="777240"/>
            <a:ext cx="4114800" cy="18288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73168" y="777240"/>
            <a:ext cx="59436" cy="1828800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19472" y="86868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ABORDAGEM DE NÃO ALAVANCAGEM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919472" y="1161288"/>
            <a:ext cx="3895344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Varejista age como simples repassador de pedidos, sem explorar o potencial do relacionamento com o fornecedor.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47472" y="2816352"/>
            <a:ext cx="4114800" cy="18288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47472" y="2816352"/>
            <a:ext cx="59436" cy="182880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3776" y="290779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RELACIONAMENTO COM CONFIANÇA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93776" y="3200400"/>
            <a:ext cx="3895344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Parceria baseada em transparência, dados compartilhados e objetivos comuns de longo prazo.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773168" y="2816352"/>
            <a:ext cx="4114800" cy="18288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73168" y="2816352"/>
            <a:ext cx="59436" cy="182880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19472" y="290779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BALANCED SOURCING (melhor prática)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919472" y="3200400"/>
            <a:ext cx="3895344" cy="1353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Compradores desenvolvem relações duradouras com fornecedores estratégicos, equilibrando dependência e poder.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Variáveis que Devem ser Consideradas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20040" y="749808"/>
            <a:ext cx="8503920" cy="38404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" y="74980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VARIÁVEL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18688" y="749808"/>
            <a:ext cx="5577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ASPECTOS A SEREM OBSERVADOS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20040" y="1133856"/>
            <a:ext cx="8503920" cy="576072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" y="1133856"/>
            <a:ext cx="59436" cy="5760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133856"/>
            <a:ext cx="2633472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Comportamento do consumidor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127248" y="1133856"/>
            <a:ext cx="18288" cy="576072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18688" y="1133856"/>
            <a:ext cx="55778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Gostos, demandas e expectativas por segmento. O consumidor contemporâneo é omnichannel.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20040" y="1728216"/>
            <a:ext cx="8503920" cy="57607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0040" y="1728216"/>
            <a:ext cx="59436" cy="5760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1728216"/>
            <a:ext cx="2633472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Comportamento dos competidores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127248" y="1728216"/>
            <a:ext cx="18288" cy="576072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18688" y="1728216"/>
            <a:ext cx="55778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concorrentes competem: estrutura de mercado, estratégias e nível de pressão.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20040" y="2322576"/>
            <a:ext cx="8503920" cy="576072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040" y="2322576"/>
            <a:ext cx="59436" cy="5760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2322576"/>
            <a:ext cx="2633472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Comportamento dos canais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3127248" y="2322576"/>
            <a:ext cx="18288" cy="576072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18688" y="2322576"/>
            <a:ext cx="55778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 relativo dos canais de distribuição, dependência e conflitos de canal.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20040" y="2916936"/>
            <a:ext cx="8503920" cy="57607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20040" y="2916936"/>
            <a:ext cx="59436" cy="5760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2916936"/>
            <a:ext cx="2633472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Ambiente socioeconômico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3127248" y="2916936"/>
            <a:ext cx="18288" cy="576072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18688" y="2916936"/>
            <a:ext cx="55778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Demográficos (faixa etária, renda, concentração urbana) · Econômicos (juros, inflação, emprego).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320040" y="3511296"/>
            <a:ext cx="8503920" cy="576072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20040" y="3511296"/>
            <a:ext cx="59436" cy="5760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3511296"/>
            <a:ext cx="2633472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Ambiente tecnológico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3127248" y="3511296"/>
            <a:ext cx="18288" cy="576072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218688" y="3511296"/>
            <a:ext cx="55778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IA, big data, automação e mobile redefinem modelos de negócio e criam novos canais.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320040" y="4105656"/>
            <a:ext cx="8503920" cy="57607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20040" y="4105656"/>
            <a:ext cx="59436" cy="576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7200" y="4105656"/>
            <a:ext cx="2633472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Ambiente ético-legal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3127248" y="4105656"/>
            <a:ext cx="18288" cy="576072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18688" y="4105656"/>
            <a:ext cx="55778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Tributação (Reforma Tributária 2024), regulamentação e valores ESG interferem no formato do varejo.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Novo Consumidor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13232"/>
            <a:ext cx="3200400" cy="387705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804672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73%</a:t>
            </a:r>
            <a:endParaRPr lang="en-US" sz="5200" dirty="0"/>
          </a:p>
        </p:txBody>
      </p:sp>
      <p:sp>
        <p:nvSpPr>
          <p:cNvPr id="13" name="Text 11"/>
          <p:cNvSpPr/>
          <p:nvPr/>
        </p:nvSpPr>
        <p:spPr>
          <a:xfrm>
            <a:off x="502920" y="1828800"/>
            <a:ext cx="310896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consumidores brasileiros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pesquisam online antes de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comprar na loja física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2651760"/>
            <a:ext cx="3108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Think with Google / GfK 2024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02920" y="2944368"/>
            <a:ext cx="3108960" cy="1463040"/>
          </a:xfrm>
          <a:prstGeom prst="rect">
            <a:avLst/>
          </a:prstGeom>
          <a:solidFill>
            <a:srgbClr val="0D2461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999232"/>
            <a:ext cx="3017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Geração Z em 2025: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94360" y="3364992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Maior poder de compra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94360" y="3602736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Compra híbrida (phygital)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94360" y="3840480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Exige propósito e autenticidade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94360" y="4078224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Decide em segundos via TikTok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822192" y="749808"/>
            <a:ext cx="4846320" cy="89611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822192" y="749808"/>
            <a:ext cx="59436" cy="89611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968496" y="841248"/>
            <a:ext cx="4645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Hiperconectado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968496" y="1133856"/>
            <a:ext cx="462686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 é o principal canal de pesquisa e compra. App supera desktop.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3822192" y="1737360"/>
            <a:ext cx="4846320" cy="89611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822192" y="1737360"/>
            <a:ext cx="59436" cy="89611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968496" y="1828800"/>
            <a:ext cx="4645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Exige experiência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968496" y="2121408"/>
            <a:ext cx="462686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quer só produto — quer experiência, facilidade e significado.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3822192" y="2724912"/>
            <a:ext cx="4846320" cy="89611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822192" y="2724912"/>
            <a:ext cx="59436" cy="89611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968496" y="2816352"/>
            <a:ext cx="4645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Compara tudo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3968496" y="3108960"/>
            <a:ext cx="462686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 preço em tempo real. Fidelidade é frágil sem valor real.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3822192" y="3712464"/>
            <a:ext cx="4846320" cy="89611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822192" y="3712464"/>
            <a:ext cx="59436" cy="89611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968496" y="3803904"/>
            <a:ext cx="4645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Sustentável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3968496" y="4096512"/>
            <a:ext cx="462686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influencia decisão de compra, especialmente entre 18–35 anos.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Retail Media – O Varejista Virou Veículo de Mídia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100584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10058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Media é a venda de espaço publicitário dentro das plataformas do próprio varejista — site, app, e-mail, totem de loja — para marcas que querem impactar consumidores no momento da decisão de compra.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938528"/>
            <a:ext cx="4114800" cy="109728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938528"/>
            <a:ext cx="59436" cy="109728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3776" y="2029968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Mercado Livre Ads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93776" y="2322576"/>
            <a:ext cx="38953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plataforma de retail media da América Latina. Produtos patrocinados e display no app e no site.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773168" y="1938528"/>
            <a:ext cx="4114800" cy="10972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73168" y="1938528"/>
            <a:ext cx="59436" cy="109728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19472" y="2029968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Magalu Ads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919472" y="2322576"/>
            <a:ext cx="38953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 de mídia própria do Magazine Luiza. Inclui espaços no app, site e nas lojas físicas (digital signage).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47472" y="3145536"/>
            <a:ext cx="4114800" cy="10972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47472" y="3145536"/>
            <a:ext cx="59436" cy="10972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" y="3236976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Amazon Ads (global)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93776" y="3529584"/>
            <a:ext cx="38953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US$ 50 bilhões/ano em receita publicitária. Supera em faturamento vários grandes portais de mídia tradicionais.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73168" y="3145536"/>
            <a:ext cx="4114800" cy="10972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73168" y="3145536"/>
            <a:ext cx="59436" cy="10972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19472" y="3236976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Carrefour Links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919472" y="3529584"/>
            <a:ext cx="3895344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de mídia do Carrefour Brasil monetiza dados dos +30 mi de clientes do Meu Carrefour.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7472" y="4343400"/>
            <a:ext cx="84307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No Brasil, o mercado de retail media deve superar R$ 3 bilhões em 2025 (IAB Brasil). Para os varejistas, é receita incremental de alto valor com margem acima do varejo tradicional.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46304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Live Commerce &amp; Social Commerce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457200" y="585216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13232"/>
            <a:ext cx="8229600" cy="5486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713232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📌  Benchmark: Live commerce na China movimenta US$ 500 bilhões/ano — 15% de todo o e-commerce chinês. O Brasil é o próximo mercado relevante.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1389888"/>
            <a:ext cx="2542032" cy="142646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463040"/>
            <a:ext cx="23591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TikTok Shop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1847088"/>
            <a:ext cx="2359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 de venda direta dentro do TikTok. Lançado no Brasil em 2024. Permite comprar sem sair do app durante o vídeo.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154680" y="1389888"/>
            <a:ext cx="2542032" cy="142646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46120" y="1463040"/>
            <a:ext cx="23591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Instagram Shopping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246120" y="1847088"/>
            <a:ext cx="2359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Tags de produto em posts e Reels. Stories com link direto. Integração com catálogos de lojas.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833872" y="1389888"/>
            <a:ext cx="2542032" cy="14264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25312" y="1463040"/>
            <a:ext cx="23591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Shopee Live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925312" y="1847088"/>
            <a:ext cx="2359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plataforma de live commerce ativa no Brasil. Vendedores transmitem ao vivo com ofertas exclusivas.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57200" y="2907792"/>
            <a:ext cx="2542032" cy="142646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2980944"/>
            <a:ext cx="23591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Magalu ao Vivo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48640" y="3364992"/>
            <a:ext cx="2359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Magazine Luiza é pioneira no Brasil. Lives com o CEO Frederico Trajano geraram recordes de vendas e viralizaram.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154680" y="2907792"/>
            <a:ext cx="2542032" cy="142646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46120" y="2980944"/>
            <a:ext cx="23591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YouTube Shopping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3246120" y="3364992"/>
            <a:ext cx="2359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de produtos em vídeos e lives no YouTube. Google traz o modelo para criadores de conteúdo brasileiros.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833872" y="2907792"/>
            <a:ext cx="2542032" cy="14264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25312" y="2980944"/>
            <a:ext cx="23591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D2C via social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5925312" y="3364992"/>
            <a:ext cx="2359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Marcas vendem direto ao consumidor pelo Instagram/TikTok sem intermediário varejista. Elimina a camada do varejo.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Quick Commerce – A Revolução da Última Milha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74980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74980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Commerce (q-commerce): entrega de produtos em até 30 minutos. Transforma a conveniência em padrão de expectativa do consumidor urbano brasileiro.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347472" y="1609344"/>
            <a:ext cx="2560320" cy="299923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47472" y="17373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+50 mi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384048" y="2578608"/>
            <a:ext cx="24871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usuários do iFood no Brasil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(maior app de entrega da AL)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84048" y="3310128"/>
            <a:ext cx="2487168" cy="56692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4048" y="3310128"/>
            <a:ext cx="24871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Entrega em 10–30 min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virou expectativa padrão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84048" y="3931920"/>
            <a:ext cx="2487168" cy="56692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3931920"/>
            <a:ext cx="24871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Dark stores mudam o modelo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 distribuição urbana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090672" y="1609344"/>
            <a:ext cx="5687568" cy="69494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090672" y="1609344"/>
            <a:ext cx="59436" cy="6949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36976" y="1700784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iFood Mercado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3236976" y="1993392"/>
            <a:ext cx="5468112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Expandiu para compras de supermercado. Integra restaurantes e varejo. Líder em cobertura nacional.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090672" y="2368296"/>
            <a:ext cx="5687568" cy="69494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090672" y="2368296"/>
            <a:ext cx="59436" cy="6949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36976" y="2459736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Rappi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236976" y="2752344"/>
            <a:ext cx="5468112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Superapp colombiano forte em SP e RJ. Entrega de tudo: farmácia, mercado, eletrônicos e refeições.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3090672" y="3127248"/>
            <a:ext cx="5687568" cy="69494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090672" y="3127248"/>
            <a:ext cx="59436" cy="6949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36976" y="3218688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Zé Delivery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3236976" y="3511296"/>
            <a:ext cx="5468112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Especializado em bebidas. Case de dark store: opera a partir de minicentros de distribuição estratégicos.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090672" y="3886200"/>
            <a:ext cx="5687568" cy="69494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3090672" y="3886200"/>
            <a:ext cx="59436" cy="6949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36976" y="397764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Cornershop/Uber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3236976" y="4270248"/>
            <a:ext cx="5468112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Integrado ao Uber Eats. Parceria com supermercados regionais para entrega rápida de mercearia.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28800" y="1005840"/>
            <a:ext cx="6858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Administração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1828800" y="1719072"/>
            <a:ext cx="6858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 Varejo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1828800" y="2560320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828800" y="2670048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828800" y="3090672"/>
            <a:ext cx="1188720" cy="42062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28800" y="3090672"/>
            <a:ext cx="1188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54680" y="3090672"/>
            <a:ext cx="1188720" cy="420624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54680" y="3090672"/>
            <a:ext cx="1188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CCGADM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48326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114800" y="4832604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Introdução à Disciplina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46304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Phygital &amp; Inteligência Artificial no Varejo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585216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13232"/>
            <a:ext cx="3913632" cy="171907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768096"/>
            <a:ext cx="373075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Phygital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" y="1207008"/>
            <a:ext cx="3730752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consumidor não distingue mais físico de digital. A loja física hoje é showroom, estoque avançado e espaço de experiência imersiva. QR codes, totens, espelhos digitais e AR integram os dois mundos.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53712" y="713232"/>
            <a:ext cx="4133088" cy="17190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26864" y="768096"/>
            <a:ext cx="3986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IA já no varejo brasileiro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626864" y="1225296"/>
            <a:ext cx="39867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Magalu: precificação dinâmica em tempo real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626864" y="1499616"/>
            <a:ext cx="39867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Mercado Livre: visual search e recomendações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626864" y="1773936"/>
            <a:ext cx="39867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Carrefour: previsão de demanda e reposição automática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26864" y="2048256"/>
            <a:ext cx="39867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Chatbots: atendimento 24h em texto e voz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57200" y="2596896"/>
            <a:ext cx="4133088" cy="98755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2651760"/>
            <a:ext cx="391363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Amazon Just Walk Out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66928" y="3008376"/>
            <a:ext cx="3913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Câmeras + IA identificam produtos pego e cobram automaticamente. Sem caixa, sem fila.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00600" y="2596896"/>
            <a:ext cx="4133088" cy="98755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10328" y="2651760"/>
            <a:ext cx="391363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Dark Stores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910328" y="3008376"/>
            <a:ext cx="3913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Centros de distribuição urbanos sem público. Alimentam o quick commerce com agilidade.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7200" y="3639312"/>
            <a:ext cx="4133088" cy="98755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66928" y="3694176"/>
            <a:ext cx="391363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 &amp; Espelhos Digitais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66928" y="4050792"/>
            <a:ext cx="3913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Provadores virtuais, simuladores de móveis no ambiente (IKEA, Magalu).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00600" y="3639312"/>
            <a:ext cx="4133088" cy="9875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10328" y="3694176"/>
            <a:ext cx="391363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Personalização em escala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910328" y="4050792"/>
            <a:ext cx="3913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0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analisa histórico de compra e entrega oferta individual. LTV maximizado.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Estratégias no Varejo — Porter (1986) revisitado em 2025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20040" y="749808"/>
            <a:ext cx="8458200" cy="29260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" y="749808"/>
            <a:ext cx="2359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VANTAGEM ESTRATÉGICA  →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743200" y="749808"/>
            <a:ext cx="2999232" cy="29260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0" y="749808"/>
            <a:ext cx="29992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Unicidade percebida pelo cliente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779008" y="749808"/>
            <a:ext cx="2999232" cy="29260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779008" y="749808"/>
            <a:ext cx="29992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Posição de Baixo Custo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1042416"/>
            <a:ext cx="2377440" cy="159105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1042416"/>
            <a:ext cx="2377440" cy="1591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TODA 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INDÚSTRIA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20040" y="2743200"/>
            <a:ext cx="2377440" cy="17190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2743200"/>
            <a:ext cx="2377440" cy="1719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APENAS UM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SEGMENTO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743200" y="1042416"/>
            <a:ext cx="2999232" cy="159105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0" y="1042416"/>
            <a:ext cx="29992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DIFERENCIAÇÃO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2834640" y="1463040"/>
            <a:ext cx="28163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Experiência, marca, personalização. e.g. Apple Store, Boticário, Arezzo.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779008" y="1042416"/>
            <a:ext cx="2999232" cy="159105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79008" y="1042416"/>
            <a:ext cx="29992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LIDERANÇA EM CUSTO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870448" y="1463040"/>
            <a:ext cx="28163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 mais eficiente. Porém: Shein e Shopee ameaçam este quadrante no Brasil.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743200" y="2743200"/>
            <a:ext cx="6035040" cy="17190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743200" y="274320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FOCO  (Enfoque)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2834640" y="3236976"/>
            <a:ext cx="585216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8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Concentrar em segmento específico — por diferenciação ou custo. Exemplos: Farm (estilo de vida), Mundo Animal (pet), Cacau Show (chocolates premium). É a estratégia mais sustentável para o varejista independente no Brasil de 2025.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20240" y="822960"/>
            <a:ext cx="6858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207008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IBEVAR 2024 – Ranking dos Maiores Varejistas do Brasil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920240" y="1481328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Think with Google – Pesquisa Varejo Brasil 2024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920240" y="1755648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IBGE PAC 2024 – Pesquisa Anual do Comércio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920240" y="2029968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IAB Brasil – Retail Media Report 2024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2304288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KOTLER &amp; KELLER – Administração de Marketing, 15ª ed.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920240" y="2670048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2779776"/>
            <a:ext cx="6858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Aula :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20240" y="3108960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CRM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1920240" y="3730752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Marketing de </a:t>
            </a:r>
            <a:r>
              <a:rPr lang="en-US" sz="32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Relacionamento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4832604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–  Administração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Objetivo da Disciplina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84048" y="777240"/>
            <a:ext cx="8375904" cy="36118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84048" y="777240"/>
            <a:ext cx="59436" cy="361188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914400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Compreender o varejo moderno de forma integrada —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368" y="1261872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comportamento do consumidor às estratégias digitais.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58368" y="1755648"/>
            <a:ext cx="795528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1755648"/>
            <a:ext cx="79552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Segmentação · CRM · Trade · Omnichannel · Retail Media · Analytics · IA · Sustentabilidade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8368" y="2523744"/>
            <a:ext cx="795528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8368" y="2523744"/>
            <a:ext cx="1234440" cy="51206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" y="2523744"/>
            <a:ext cx="1234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Pré-requisito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938528" y="2523744"/>
            <a:ext cx="6583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GADM2526 – Fundamentos de Marketing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58368" y="3090672"/>
            <a:ext cx="7955280" cy="512064"/>
          </a:xfrm>
          <a:prstGeom prst="rect">
            <a:avLst/>
          </a:prstGeom>
          <a:solidFill>
            <a:srgbClr val="EEF3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3090672"/>
            <a:ext cx="1234440" cy="51206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3090672"/>
            <a:ext cx="1234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Foco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938528" y="3090672"/>
            <a:ext cx="6583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Estratégias reais + análise crítica de empresas varejistas brasileiras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58368" y="3657600"/>
            <a:ext cx="795528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8368" y="3657600"/>
            <a:ext cx="1234440" cy="51206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8368" y="3657600"/>
            <a:ext cx="1234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Abordagem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938528" y="3657600"/>
            <a:ext cx="6583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Conceitos clássicos integrados às tendências contemporâneas do setor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Avaliações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77240"/>
            <a:ext cx="4114800" cy="3877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77240"/>
            <a:ext cx="4114800" cy="45720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7472" y="77724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P1 – 1ª Nota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1325880"/>
            <a:ext cx="3895344" cy="658368"/>
          </a:xfrm>
          <a:prstGeom prst="rect">
            <a:avLst/>
          </a:prstGeom>
          <a:solidFill>
            <a:srgbClr val="EEF3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6072" y="132588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escrita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547872" y="1362456"/>
            <a:ext cx="685800" cy="5852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47872" y="136245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 pts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57200" y="2103120"/>
            <a:ext cx="3895344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76072" y="210312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Atividade sensorial / Trade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3547872" y="2139696"/>
            <a:ext cx="685800" cy="5852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47872" y="213969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 pts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2880360"/>
            <a:ext cx="3895344" cy="658368"/>
          </a:xfrm>
          <a:prstGeom prst="rect">
            <a:avLst/>
          </a:prstGeom>
          <a:solidFill>
            <a:srgbClr val="EEF3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6072" y="288036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Estudo de caso CRM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3547872" y="2916936"/>
            <a:ext cx="685800" cy="5852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47872" y="291693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 pts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3657600"/>
            <a:ext cx="3895344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6072" y="365760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Atividade de Trade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3547872" y="3694176"/>
            <a:ext cx="685800" cy="5852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47872" y="369417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 pts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4800600" y="777240"/>
            <a:ext cx="4114800" cy="3877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800600" y="777240"/>
            <a:ext cx="4114800" cy="457200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00600" y="77724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P2 – 2ª Nota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910328" y="1325880"/>
            <a:ext cx="3895344" cy="658368"/>
          </a:xfrm>
          <a:prstGeom prst="rect">
            <a:avLst/>
          </a:prstGeom>
          <a:solidFill>
            <a:srgbClr val="EEF3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29200" y="132588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escrita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8001000" y="1362456"/>
            <a:ext cx="685800" cy="58521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001000" y="136245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 pts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4910328" y="2103120"/>
            <a:ext cx="3895344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0" y="210312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Varejo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8001000" y="2139696"/>
            <a:ext cx="685800" cy="58521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001000" y="213969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 pts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4910328" y="2880360"/>
            <a:ext cx="3895344" cy="658368"/>
          </a:xfrm>
          <a:prstGeom prst="rect">
            <a:avLst/>
          </a:prstGeom>
          <a:solidFill>
            <a:srgbClr val="EEF3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9200" y="288036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Atividade mkt de oportunidade</a:t>
            </a:r>
            <a:endParaRPr lang="en-US" sz="1250" dirty="0"/>
          </a:p>
        </p:txBody>
      </p:sp>
      <p:sp>
        <p:nvSpPr>
          <p:cNvPr id="42" name="Shape 40"/>
          <p:cNvSpPr/>
          <p:nvPr/>
        </p:nvSpPr>
        <p:spPr>
          <a:xfrm>
            <a:off x="8001000" y="2916936"/>
            <a:ext cx="685800" cy="58521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001000" y="291693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 pt</a:t>
            </a:r>
            <a:endParaRPr lang="en-US" sz="1250" dirty="0"/>
          </a:p>
        </p:txBody>
      </p:sp>
      <p:sp>
        <p:nvSpPr>
          <p:cNvPr id="44" name="Shape 42"/>
          <p:cNvSpPr/>
          <p:nvPr/>
        </p:nvSpPr>
        <p:spPr>
          <a:xfrm>
            <a:off x="4910328" y="3657600"/>
            <a:ext cx="3895344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0" y="3657600"/>
            <a:ext cx="28346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 Branding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8001000" y="3694176"/>
            <a:ext cx="685800" cy="58521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001000" y="3694176"/>
            <a:ext cx="685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 pts</a:t>
            </a:r>
            <a:endParaRPr lang="en-US" sz="1250" dirty="0"/>
          </a:p>
        </p:txBody>
      </p:sp>
      <p:sp>
        <p:nvSpPr>
          <p:cNvPr id="48" name="Shape 46"/>
          <p:cNvSpPr/>
          <p:nvPr/>
        </p:nvSpPr>
        <p:spPr>
          <a:xfrm>
            <a:off x="2240280" y="4251960"/>
            <a:ext cx="4663440" cy="4572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240280" y="426200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⭐  </a:t>
            </a:r>
            <a:r>
              <a:rPr lang="en-US" sz="11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</a:t>
            </a: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que se </a:t>
            </a:r>
            <a:r>
              <a:rPr lang="en-US" sz="11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destacam</a:t>
            </a: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recebem recomendação no LinkedIn!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Regras do Jogo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11155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111556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" y="85953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participativa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93776" y="115214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uma palestra! Debate, análise e participação ativa fazem parte da nota.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47472" y="2002536"/>
            <a:ext cx="4133088" cy="11155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47472" y="2002536"/>
            <a:ext cx="59436" cy="11155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3776" y="209397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Sem turistas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93776" y="238658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Comprovado estatisticamente: alunos desengajados tiram notas significativamente menores.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47472" y="3236976"/>
            <a:ext cx="4133088" cy="11155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47472" y="3236976"/>
            <a:ext cx="59436" cy="11155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3776" y="332841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Perguntas bem-vindas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93776" y="362102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Dúvidas relacionadas ao conteúdo são sempre incentivadas — em qualquer momento.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00600" y="768096"/>
            <a:ext cx="4133088" cy="11155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800600" y="768096"/>
            <a:ext cx="59436" cy="11155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46904" y="85953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online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946904" y="115214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Slides, datas e dicas disponíveis em alunosdoph.com e pelo canal no Instagram.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00600" y="2002536"/>
            <a:ext cx="4133088" cy="11155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800600" y="2002536"/>
            <a:ext cx="59436" cy="111556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46904" y="2093976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Contato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946904" y="238658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/ Teams: paulo.pinho@cefet-rj.br       Instagram: @alunosdoph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8288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 Varejo?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457200" y="658368"/>
            <a:ext cx="50292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804672"/>
            <a:ext cx="8229600" cy="150876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640080"/>
            <a:ext cx="59436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500" b="1" dirty="0">
                <a:solidFill>
                  <a:srgbClr val="F5A2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</a:t>
            </a:r>
            <a:endParaRPr lang="en-US" sz="5500" dirty="0"/>
          </a:p>
        </p:txBody>
      </p:sp>
      <p:sp>
        <p:nvSpPr>
          <p:cNvPr id="13" name="Text 11"/>
          <p:cNvSpPr/>
          <p:nvPr/>
        </p:nvSpPr>
        <p:spPr>
          <a:xfrm>
            <a:off x="914400" y="896112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Atividade de vender bens e serviços para o consumidor final.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914400" y="1554480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MASON, MAYER &amp; WILKINSON (1993)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57200" y="2450592"/>
            <a:ext cx="8229600" cy="38404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450592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Atualmente</a:t>
            </a:r>
            <a:r>
              <a:rPr lang="en-US" sz="1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, o varejista também é: produtor de dados · veículo de mídia · plataforma de experiências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2926080"/>
            <a:ext cx="1920240" cy="17190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2926080"/>
            <a:ext cx="1920240" cy="38404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0352" y="2926080"/>
            <a:ext cx="1783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Distribuidor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3337560"/>
            <a:ext cx="1737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Conecta produção ao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consumidor final.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2542032" y="2926080"/>
            <a:ext cx="1920240" cy="17190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542032" y="2926080"/>
            <a:ext cx="1920240" cy="38404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615184" y="2926080"/>
            <a:ext cx="1783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Curador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633472" y="3337560"/>
            <a:ext cx="1737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Seleciona, organiza 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</a:t>
            </a: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sortimento.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626864" y="2926080"/>
            <a:ext cx="1920240" cy="17190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26864" y="2926080"/>
            <a:ext cx="1920240" cy="38404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0016" y="2926080"/>
            <a:ext cx="1783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Gerador de dados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718304" y="3337560"/>
            <a:ext cx="1737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First-party data como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vantagem competitiva.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711696" y="2926080"/>
            <a:ext cx="1920240" cy="17190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711696" y="2926080"/>
            <a:ext cx="1920240" cy="38404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784848" y="2926080"/>
            <a:ext cx="1783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Veículo de mídia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803136" y="3337560"/>
            <a:ext cx="173736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media: monetiza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atenção do consumidor.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Funções do Varejista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768096" y="783894"/>
            <a:ext cx="4133088" cy="13716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68096" y="783894"/>
            <a:ext cx="59436" cy="137160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875334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  Quebra de Bulk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1167942"/>
            <a:ext cx="391363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Recebe grandes lotes dos fornecedores e os fraciona em quantidades menores para venda ao consumidor final. Viabiliza o acesso ao produto certo, na quantidade certa.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68096" y="2267712"/>
            <a:ext cx="4133088" cy="13716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68096" y="2267712"/>
            <a:ext cx="59436" cy="13716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2359152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  Simplificação da Compra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14400" y="2651760"/>
            <a:ext cx="391363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Reúne num só ponto de venda produtos de múltiplos fabricantes, facilitando a jornada do consumidor e reduzindo seu custo de busca e comparação.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828032" y="768096"/>
            <a:ext cx="3950208" cy="13716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828032" y="768096"/>
            <a:ext cx="59436" cy="13716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74336" y="859536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  Serviços Complementares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974336" y="1152144"/>
            <a:ext cx="373075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Parcelamento · Programas de fidelidade · Delivery · Degustação · Devolução facilitada · Atendimento personalizado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828032" y="2267712"/>
            <a:ext cx="3950208" cy="1371600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828032" y="2267712"/>
            <a:ext cx="59436" cy="13716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74336" y="2359152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  Geração de Dados (2025)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974336" y="2651760"/>
            <a:ext cx="373075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varejista captura dados de comportamento de compra e os utiliza para personalização, precificação dinâmica e Retail Media. Dado é o novo petróleo do varejo.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47472" y="3767328"/>
            <a:ext cx="8430768" cy="89611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47472" y="3767328"/>
            <a:ext cx="59436" cy="89611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3803904"/>
            <a:ext cx="8183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A função de geração de dados ganhou força com o e-commerce e os programas de fidelidade. Mercado Livre, Magalu e Carrefour já monetizam esses dados via plataformas de mídia próprias.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Evolução do Varejo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40080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2743200"/>
            <a:ext cx="8229600" cy="54864"/>
          </a:xfrm>
          <a:prstGeom prst="rect">
            <a:avLst/>
          </a:prstGeom>
          <a:solidFill>
            <a:srgbClr val="5B9EE8"/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0624" y="848107"/>
            <a:ext cx="1444752" cy="1803653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0624" y="752298"/>
            <a:ext cx="1444752" cy="7357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de Bairro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38912" y="1182066"/>
            <a:ext cx="1408176" cy="13896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Armazéns, mercearias e quitandas dominam. Pão de Açúcar fundado em 1948.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14400" y="2633472"/>
            <a:ext cx="219456" cy="219456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7472" y="285292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1950s–60s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011680" y="848107"/>
            <a:ext cx="1444752" cy="1803653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011680" y="752298"/>
            <a:ext cx="1444752" cy="7357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Hipermercados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029968" y="1182066"/>
            <a:ext cx="1408176" cy="13896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Carrefour chega ao Brasil (1975). Explosão dos supermercados.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505456" y="2633472"/>
            <a:ext cx="219456" cy="219456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938528" y="285292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1970s–80s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02736" y="848107"/>
            <a:ext cx="1444752" cy="1803653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02736" y="752298"/>
            <a:ext cx="1444752" cy="7357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Era dos Shoppings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621024" y="1182066"/>
            <a:ext cx="1408176" cy="13896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Shoppings centers viram hubs de varejo e lazer nas grandes cidades.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096512" y="2633472"/>
            <a:ext cx="219456" cy="219456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29584" y="285292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1990s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5193792" y="848107"/>
            <a:ext cx="1444752" cy="1803653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93792" y="752298"/>
            <a:ext cx="1444752" cy="7357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E-commerce nasce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212080" y="1182066"/>
            <a:ext cx="1408176" cy="13896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Submarino, Americanas.com, MercadoLivre. Comprar online ainda era novidade.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687568" y="2633472"/>
            <a:ext cx="219456" cy="219456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20640" y="285292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2000s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784848" y="848107"/>
            <a:ext cx="1444752" cy="1803653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84848" y="752298"/>
            <a:ext cx="1444752" cy="7357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Mobile-first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803136" y="1182066"/>
            <a:ext cx="1408176" cy="13896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Smartphones mudam tudo. Marketplaces consolidam. Omnichannel vira pauta.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7278624" y="2633472"/>
            <a:ext cx="219456" cy="219456"/>
          </a:xfrm>
          <a:prstGeom prst="ellipse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11696" y="285292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2010s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347472" y="3246120"/>
            <a:ext cx="8430768" cy="1408176"/>
          </a:xfrm>
          <a:prstGeom prst="rect">
            <a:avLst/>
          </a:prstGeom>
          <a:solidFill>
            <a:srgbClr val="C0000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47472" y="3246120"/>
            <a:ext cx="59436" cy="14081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02920" y="3291840"/>
            <a:ext cx="8138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2020s — Phygital, IA e Retail Media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502920" y="370332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Pandemia acelera digitalização em 5 anos. Varejo torna-se plataforma de dados e mídia. IA personaliza experiências em escala. Live commerce, quick commerce e social selling surgem como novos canais. O consumidor não distingue mais físico de digital.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Varejo Brasileiro em Números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–  Administração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1993392" cy="169164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841248"/>
            <a:ext cx="1993392" cy="981151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~40%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20624" y="1749247"/>
            <a:ext cx="1847088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PIB do Comércio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brasileiro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523744" y="768096"/>
            <a:ext cx="1993392" cy="16916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23744" y="841248"/>
            <a:ext cx="1993392" cy="981151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+6,5 mi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596896" y="1749247"/>
            <a:ext cx="1847088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empresas ativas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setor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00016" y="768096"/>
            <a:ext cx="1993392" cy="16916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00016" y="841248"/>
            <a:ext cx="1993392" cy="981151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+14 mi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773168" y="1749247"/>
            <a:ext cx="1847088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trabalhadores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formais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876288" y="768096"/>
            <a:ext cx="1993392" cy="16916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841248"/>
            <a:ext cx="1993392" cy="981151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R$2,7 T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949440" y="1749247"/>
            <a:ext cx="1847088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faturamento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anual estimado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47472" y="2606040"/>
            <a:ext cx="8430768" cy="3474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" y="2606040"/>
            <a:ext cx="8430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Tendências de mercado – 2024/2025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75488" y="26060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Tendências de mercado – 2024/2025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47472" y="3035808"/>
            <a:ext cx="413308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3035808"/>
            <a:ext cx="59436" cy="7863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3776" y="3033729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Alimentar em alta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3776" y="3212036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Supermercados e atacarejos lideram o crescimento. Assaí e Atacadão disputam a liderança do ranking IBEVAR.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663440" y="3035808"/>
            <a:ext cx="413308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63440" y="3035808"/>
            <a:ext cx="59436" cy="7863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09744" y="3033729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Digital consolida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809744" y="3212036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representa ~12% do varejo total. Mercado Livre e Shopee dominam em volume de pedidos.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347472" y="3783537"/>
            <a:ext cx="413308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47472" y="3783537"/>
            <a:ext cx="59436" cy="7863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93776" y="3771067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Americanas – alerta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93776" y="4011720"/>
            <a:ext cx="402336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falência da Americanas (R$43 bi de dívida, jan/2023) reconfigurou o ranking e expôs riscos de governança no setor.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663440" y="3783537"/>
            <a:ext cx="413308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663440" y="3783537"/>
            <a:ext cx="59436" cy="7863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09744" y="3771067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Expansão regional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809744" y="4011720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Mateus (MA), Mateus Supermercados e regionais do Norte/Nordeste lideram crescimento fora do eixo SP-RJ.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47472" y="4606497"/>
            <a:ext cx="84307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IBEVAR 2024 · IBGE PAC 2024 · SBVC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2476</Words>
  <Application>Microsoft Office PowerPoint</Application>
  <PresentationFormat>Apresentação na tela (16:9)</PresentationFormat>
  <Paragraphs>375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Bold</vt:lpstr>
      <vt:lpstr>Calibri Light</vt:lpstr>
      <vt:lpstr>Georgia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Administração de Varejo – Aula 1 (2025)</dc:title>
  <dc:subject>PptxGenJS Presentation</dc:subject>
  <dc:creator>Prof. Paulo Henrique Pinho de Oliveira – CEFET/RJ</dc:creator>
  <cp:lastModifiedBy>PAULO HENRIQUE PINHO DE OLIVEIRA</cp:lastModifiedBy>
  <cp:revision>8</cp:revision>
  <dcterms:created xsi:type="dcterms:W3CDTF">2026-04-11T13:38:15Z</dcterms:created>
  <dcterms:modified xsi:type="dcterms:W3CDTF">2026-07-15T18:30:55Z</dcterms:modified>
</cp:coreProperties>
</file>