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ppt/theme/themeOverride4.xml" ContentType="application/vnd.openxmlformats-officedocument.themeOverride+xml"/>
  <Override PartName="/ppt/theme/themeOverride5.xml" ContentType="application/vnd.openxmlformats-officedocument.themeOverride+xml"/>
  <Override PartName="/ppt/theme/themeOverride6.xml" ContentType="application/vnd.openxmlformats-officedocument.themeOverride+xml"/>
  <Override PartName="/ppt/theme/themeOverride7.xml" ContentType="application/vnd.openxmlformats-officedocument.themeOverride+xml"/>
  <Override PartName="/ppt/theme/themeOverride8.xml" ContentType="application/vnd.openxmlformats-officedocument.themeOverr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0"/>
  </p:notesMasterIdLst>
  <p:sldIdLst>
    <p:sldId id="279" r:id="rId2"/>
    <p:sldId id="256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319" r:id="rId15"/>
    <p:sldId id="333" r:id="rId16"/>
    <p:sldId id="334" r:id="rId17"/>
    <p:sldId id="335" r:id="rId18"/>
    <p:sldId id="336" r:id="rId19"/>
    <p:sldId id="337" r:id="rId20"/>
    <p:sldId id="338" r:id="rId21"/>
    <p:sldId id="339" r:id="rId22"/>
    <p:sldId id="269" r:id="rId23"/>
    <p:sldId id="270" r:id="rId24"/>
    <p:sldId id="271" r:id="rId25"/>
    <p:sldId id="272" r:id="rId26"/>
    <p:sldId id="273" r:id="rId27"/>
    <p:sldId id="274" r:id="rId28"/>
    <p:sldId id="275" r:id="rId29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92" d="100"/>
          <a:sy n="92" d="100"/>
        </p:scale>
        <p:origin x="1014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22885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 dirty="0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2913063" y="0"/>
            <a:ext cx="222885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C8C32E9-45E5-7747-926C-BB949763383D}" type="datetimeFigureOut">
              <a:rPr lang="pt-BR" smtClean="0"/>
              <a:t>15/07/2026</a:t>
            </a:fld>
            <a:endParaRPr lang="pt-BR" dirty="0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-17145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 dirty="0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514350" y="4400550"/>
            <a:ext cx="41148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22885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2913063" y="8685213"/>
            <a:ext cx="222885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A9FC4EE-619A-C64A-B82B-043B7718A518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3356463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/>
            </a:lvl1pPr>
            <a:lvl2pPr marL="342900" indent="0" algn="ctr">
              <a:buNone/>
              <a:defRPr/>
            </a:lvl2pPr>
            <a:lvl3pPr marL="685800" indent="0" algn="ctr">
              <a:buNone/>
              <a:defRPr/>
            </a:lvl3pPr>
            <a:lvl4pPr marL="1028700" indent="0" algn="ctr">
              <a:buNone/>
              <a:defRPr/>
            </a:lvl4pPr>
            <a:lvl5pPr marL="1371600" indent="0" algn="ctr">
              <a:buNone/>
              <a:defRPr/>
            </a:lvl5pPr>
            <a:lvl6pPr marL="1714500" indent="0" algn="ctr">
              <a:buNone/>
              <a:defRPr/>
            </a:lvl6pPr>
            <a:lvl7pPr marL="2057400" indent="0" algn="ctr">
              <a:buNone/>
              <a:defRPr/>
            </a:lvl7pPr>
            <a:lvl8pPr marL="2400300" indent="0" algn="ctr">
              <a:buNone/>
              <a:defRPr/>
            </a:lvl8pPr>
            <a:lvl9pPr marL="2743200" indent="0" algn="ctr">
              <a:buNone/>
              <a:defRPr/>
            </a:lvl9pPr>
          </a:lstStyle>
          <a:p>
            <a:r>
              <a:rPr lang="es-ES"/>
              <a:t>Haga clic para modificar el estilo de subtítulo del patrón</a:t>
            </a:r>
            <a:endParaRPr lang="en-US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CC704EF6-CFDF-44A9-B5B1-2C8E1F1FE34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dirty="0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0ADECBA6-DBF3-4324-B51A-ED041AD4491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dirty="0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B916E5E2-355A-4C48-ACA4-01C7A44E9D5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A77417-9F64-4B18-9AF8-9CF271BE1D9B}" type="slidenum">
              <a:rPr lang="es-ES" altLang="pt-BR"/>
              <a:pPr>
                <a:defRPr/>
              </a:pPr>
              <a:t>‹nº›</a:t>
            </a:fld>
            <a:endParaRPr lang="es-ES" altLang="pt-BR" dirty="0"/>
          </a:p>
        </p:txBody>
      </p:sp>
    </p:spTree>
    <p:extLst>
      <p:ext uri="{BB962C8B-B14F-4D97-AF65-F5344CB8AC3E}">
        <p14:creationId xmlns:p14="http://schemas.microsoft.com/office/powerpoint/2010/main" val="28135303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BBECF34D-8414-4D7F-BED6-FD7B43966D6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dirty="0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45581C38-8EF4-4504-9835-8ADF7B30740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dirty="0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445177D1-6581-4DEB-9AE1-D7358C26D0C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607D07E-AEAD-4AEA-826A-B01740920D42}" type="slidenum">
              <a:rPr lang="es-ES" altLang="pt-BR"/>
              <a:pPr>
                <a:defRPr/>
              </a:pPr>
              <a:t>‹nº›</a:t>
            </a:fld>
            <a:endParaRPr lang="es-ES" altLang="pt-BR" dirty="0"/>
          </a:p>
        </p:txBody>
      </p:sp>
    </p:spTree>
    <p:extLst>
      <p:ext uri="{BB962C8B-B14F-4D97-AF65-F5344CB8AC3E}">
        <p14:creationId xmlns:p14="http://schemas.microsoft.com/office/powerpoint/2010/main" val="29722386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3.xml"/><Relationship Id="rId1" Type="http://schemas.openxmlformats.org/officeDocument/2006/relationships/themeOverride" Target="../theme/themeOverride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3.xml"/><Relationship Id="rId1" Type="http://schemas.openxmlformats.org/officeDocument/2006/relationships/themeOverride" Target="../theme/themeOverride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3.xml"/><Relationship Id="rId1" Type="http://schemas.openxmlformats.org/officeDocument/2006/relationships/themeOverride" Target="../theme/themeOverride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Layout" Target="../slideLayouts/slideLayout3.xml"/><Relationship Id="rId1" Type="http://schemas.openxmlformats.org/officeDocument/2006/relationships/themeOverride" Target="../theme/themeOverride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Layout" Target="../slideLayouts/slideLayout3.xml"/><Relationship Id="rId1" Type="http://schemas.openxmlformats.org/officeDocument/2006/relationships/themeOverride" Target="../theme/themeOverride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Layout" Target="../slideLayouts/slideLayout3.xml"/><Relationship Id="rId1" Type="http://schemas.openxmlformats.org/officeDocument/2006/relationships/themeOverride" Target="../theme/themeOverride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Layout" Target="../slideLayouts/slideLayout3.xml"/><Relationship Id="rId1" Type="http://schemas.openxmlformats.org/officeDocument/2006/relationships/themeOverride" Target="../theme/themeOverride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slideLayout" Target="../slideLayouts/slideLayout3.xml"/><Relationship Id="rId1" Type="http://schemas.openxmlformats.org/officeDocument/2006/relationships/themeOverride" Target="../theme/themeOverride8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Imagem 2" descr="Uma imagem com texto, Cara humana, logótipo, captura de ecrã&#10;&#10;Descrição gerada automaticamente">
            <a:extLst>
              <a:ext uri="{FF2B5EF4-FFF2-40B4-BE49-F238E27FC236}">
                <a16:creationId xmlns:a16="http://schemas.microsoft.com/office/drawing/2014/main" id="{BB94BFF6-0906-458A-8CC6-0CA8265281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5" name="Rectangle 170">
            <a:extLst>
              <a:ext uri="{FF2B5EF4-FFF2-40B4-BE49-F238E27FC236}">
                <a16:creationId xmlns:a16="http://schemas.microsoft.com/office/drawing/2014/main" id="{EF56234C-9BD7-42CB-B13F-05640E7B5FC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70468" y="3233738"/>
            <a:ext cx="1057275" cy="2559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ES" altLang="pt-BR" sz="1500" b="1" dirty="0">
                <a:solidFill>
                  <a:schemeClr val="bg1"/>
                </a:solidFill>
              </a:rPr>
              <a:t>Aula 3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371600" y="-1097280"/>
            <a:ext cx="3474720" cy="3474720"/>
          </a:xfrm>
          <a:prstGeom prst="ellipse">
            <a:avLst/>
          </a:prstGeom>
          <a:solidFill>
            <a:srgbClr val="1454C4">
              <a:alpha val="12000"/>
            </a:srgbClr>
          </a:solidFill>
          <a:ln w="12700">
            <a:solidFill>
              <a:srgbClr val="1454C4"/>
            </a:solidFill>
            <a:prstDash val="solid"/>
          </a:ln>
        </p:spPr>
        <p:txBody>
          <a:bodyPr/>
          <a:lstStyle/>
          <a:p>
            <a:endParaRPr lang="pt-BR" dirty="0"/>
          </a:p>
        </p:txBody>
      </p:sp>
      <p:sp>
        <p:nvSpPr>
          <p:cNvPr id="3" name="Shape 1"/>
          <p:cNvSpPr/>
          <p:nvPr/>
        </p:nvSpPr>
        <p:spPr>
          <a:xfrm>
            <a:off x="-365760" y="-274320"/>
            <a:ext cx="1645920" cy="1645920"/>
          </a:xfrm>
          <a:prstGeom prst="ellipse">
            <a:avLst/>
          </a:prstGeom>
          <a:solidFill>
            <a:srgbClr val="2B6BE8">
              <a:alpha val="10000"/>
            </a:srgbClr>
          </a:solidFill>
          <a:ln w="12700">
            <a:solidFill>
              <a:srgbClr val="2B6BE8"/>
            </a:solidFill>
            <a:prstDash val="solid"/>
          </a:ln>
        </p:spPr>
        <p:txBody>
          <a:bodyPr/>
          <a:lstStyle/>
          <a:p>
            <a:endParaRPr lang="pt-BR" dirty="0"/>
          </a:p>
        </p:txBody>
      </p:sp>
      <p:sp>
        <p:nvSpPr>
          <p:cNvPr id="4" name="Shape 2"/>
          <p:cNvSpPr/>
          <p:nvPr/>
        </p:nvSpPr>
        <p:spPr>
          <a:xfrm>
            <a:off x="0" y="0"/>
            <a:ext cx="9144000" cy="621792"/>
          </a:xfrm>
          <a:prstGeom prst="rect">
            <a:avLst/>
          </a:prstGeom>
          <a:solidFill>
            <a:srgbClr val="0D2461"/>
          </a:solidFill>
          <a:ln w="12700">
            <a:solidFill>
              <a:srgbClr val="0D2461"/>
            </a:solidFill>
            <a:prstDash val="solid"/>
          </a:ln>
        </p:spPr>
        <p:txBody>
          <a:bodyPr/>
          <a:lstStyle/>
          <a:p>
            <a:endParaRPr lang="pt-BR" dirty="0"/>
          </a:p>
        </p:txBody>
      </p:sp>
      <p:sp>
        <p:nvSpPr>
          <p:cNvPr id="5" name="Shape 3"/>
          <p:cNvSpPr/>
          <p:nvPr/>
        </p:nvSpPr>
        <p:spPr>
          <a:xfrm>
            <a:off x="0" y="621792"/>
            <a:ext cx="9144000" cy="38405"/>
          </a:xfrm>
          <a:prstGeom prst="rect">
            <a:avLst/>
          </a:prstGeom>
          <a:solidFill>
            <a:srgbClr val="F5A200"/>
          </a:solidFill>
          <a:ln w="12700">
            <a:solidFill>
              <a:srgbClr val="F5A200"/>
            </a:solidFill>
            <a:prstDash val="solid"/>
          </a:ln>
        </p:spPr>
        <p:txBody>
          <a:bodyPr/>
          <a:lstStyle/>
          <a:p>
            <a:endParaRPr lang="pt-BR" dirty="0"/>
          </a:p>
        </p:txBody>
      </p:sp>
      <p:sp>
        <p:nvSpPr>
          <p:cNvPr id="6" name="Text 4"/>
          <p:cNvSpPr/>
          <p:nvPr/>
        </p:nvSpPr>
        <p:spPr>
          <a:xfrm>
            <a:off x="384048" y="0"/>
            <a:ext cx="8321040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9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As 8 Etapas do Gerenciamento por Categorias</a:t>
            </a:r>
            <a:endParaRPr lang="en-US" sz="1900" dirty="0"/>
          </a:p>
        </p:txBody>
      </p:sp>
      <p:sp>
        <p:nvSpPr>
          <p:cNvPr id="7" name="Shape 5"/>
          <p:cNvSpPr/>
          <p:nvPr/>
        </p:nvSpPr>
        <p:spPr>
          <a:xfrm>
            <a:off x="0" y="4818888"/>
            <a:ext cx="9144000" cy="324612"/>
          </a:xfrm>
          <a:prstGeom prst="rect">
            <a:avLst/>
          </a:prstGeom>
          <a:solidFill>
            <a:srgbClr val="060E24"/>
          </a:solidFill>
          <a:ln w="12700">
            <a:solidFill>
              <a:srgbClr val="060E24"/>
            </a:solidFill>
            <a:prstDash val="solid"/>
          </a:ln>
        </p:spPr>
        <p:txBody>
          <a:bodyPr/>
          <a:lstStyle/>
          <a:p>
            <a:endParaRPr lang="pt-BR" dirty="0"/>
          </a:p>
        </p:txBody>
      </p:sp>
      <p:sp>
        <p:nvSpPr>
          <p:cNvPr id="8" name="Text 6"/>
          <p:cNvSpPr/>
          <p:nvPr/>
        </p:nvSpPr>
        <p:spPr>
          <a:xfrm>
            <a:off x="320040" y="4832604"/>
            <a:ext cx="6858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AABF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AlunosdoPH.com  |  CEFET/RJ  -  Administracao de Varejo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7132320" y="4832604"/>
            <a:ext cx="1828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50" dirty="0">
                <a:solidFill>
                  <a:srgbClr val="F5A200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aula 3</a:t>
            </a:r>
            <a:endParaRPr lang="en-US" sz="850" dirty="0"/>
          </a:p>
        </p:txBody>
      </p:sp>
      <p:sp>
        <p:nvSpPr>
          <p:cNvPr id="10" name="Text 8"/>
          <p:cNvSpPr/>
          <p:nvPr/>
        </p:nvSpPr>
        <p:spPr>
          <a:xfrm>
            <a:off x="384048" y="749808"/>
            <a:ext cx="8321040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i="1" dirty="0" err="1">
                <a:solidFill>
                  <a:srgbClr val="4A5A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Processo</a:t>
            </a:r>
            <a:r>
              <a:rPr lang="en-US" sz="1150" i="1" dirty="0">
                <a:solidFill>
                  <a:srgbClr val="4A5A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150" i="1" dirty="0" err="1">
                <a:solidFill>
                  <a:srgbClr val="4A5A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padrão</a:t>
            </a:r>
            <a:r>
              <a:rPr lang="en-US" sz="1150" i="1" dirty="0">
                <a:solidFill>
                  <a:srgbClr val="4A5A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ECR (Efficient Consumer Response) - </a:t>
            </a:r>
            <a:r>
              <a:rPr lang="en-US" sz="1150" i="1" dirty="0" err="1">
                <a:solidFill>
                  <a:srgbClr val="4A5A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colaboração</a:t>
            </a:r>
            <a:r>
              <a:rPr lang="en-US" sz="1150" i="1" dirty="0">
                <a:solidFill>
                  <a:srgbClr val="4A5A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150" i="1" dirty="0" err="1">
                <a:solidFill>
                  <a:srgbClr val="4A5A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indústria-varejo</a:t>
            </a:r>
            <a:r>
              <a:rPr lang="en-US" sz="1150" i="1" dirty="0">
                <a:solidFill>
                  <a:srgbClr val="4A5A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para eficiencia na cadeia e melhor servico ao consumidor.</a:t>
            </a:r>
            <a:endParaRPr lang="en-US" sz="1150" dirty="0"/>
          </a:p>
        </p:txBody>
      </p:sp>
      <p:sp>
        <p:nvSpPr>
          <p:cNvPr id="11" name="Shape 9"/>
          <p:cNvSpPr/>
          <p:nvPr/>
        </p:nvSpPr>
        <p:spPr>
          <a:xfrm>
            <a:off x="347472" y="1133856"/>
            <a:ext cx="2029968" cy="1755648"/>
          </a:xfrm>
          <a:prstGeom prst="rect">
            <a:avLst/>
          </a:prstGeom>
          <a:solidFill>
            <a:srgbClr val="F4F7FF"/>
          </a:solidFill>
          <a:ln w="10160">
            <a:solidFill>
              <a:srgbClr val="D0DBF5"/>
            </a:solidFill>
            <a:prstDash val="solid"/>
          </a:ln>
          <a:effectLst>
            <a:outerShdw blurRad="63500" dist="25400" dir="81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pt-BR" dirty="0"/>
          </a:p>
        </p:txBody>
      </p:sp>
      <p:sp>
        <p:nvSpPr>
          <p:cNvPr id="12" name="Shape 10"/>
          <p:cNvSpPr/>
          <p:nvPr/>
        </p:nvSpPr>
        <p:spPr>
          <a:xfrm>
            <a:off x="347472" y="1133856"/>
            <a:ext cx="2029968" cy="402336"/>
          </a:xfrm>
          <a:prstGeom prst="rect">
            <a:avLst/>
          </a:prstGeom>
          <a:solidFill>
            <a:srgbClr val="0D2461"/>
          </a:solidFill>
          <a:ln w="12700">
            <a:solidFill>
              <a:srgbClr val="0D2461"/>
            </a:solidFill>
            <a:prstDash val="solid"/>
          </a:ln>
        </p:spPr>
        <p:txBody>
          <a:bodyPr/>
          <a:lstStyle/>
          <a:p>
            <a:endParaRPr lang="pt-BR" dirty="0"/>
          </a:p>
        </p:txBody>
      </p:sp>
      <p:sp>
        <p:nvSpPr>
          <p:cNvPr id="13" name="Shape 11"/>
          <p:cNvSpPr/>
          <p:nvPr/>
        </p:nvSpPr>
        <p:spPr>
          <a:xfrm>
            <a:off x="402336" y="1207008"/>
            <a:ext cx="274320" cy="274320"/>
          </a:xfrm>
          <a:prstGeom prst="ellipse">
            <a:avLst/>
          </a:prstGeom>
          <a:solidFill>
            <a:srgbClr val="060E24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pt-BR" dirty="0"/>
          </a:p>
        </p:txBody>
      </p:sp>
      <p:sp>
        <p:nvSpPr>
          <p:cNvPr id="14" name="Text 12"/>
          <p:cNvSpPr/>
          <p:nvPr/>
        </p:nvSpPr>
        <p:spPr>
          <a:xfrm>
            <a:off x="402336" y="1207008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1</a:t>
            </a:r>
            <a:endParaRPr lang="en-US" sz="1000" dirty="0"/>
          </a:p>
        </p:txBody>
      </p:sp>
      <p:sp>
        <p:nvSpPr>
          <p:cNvPr id="15" name="Text 13"/>
          <p:cNvSpPr/>
          <p:nvPr/>
        </p:nvSpPr>
        <p:spPr>
          <a:xfrm>
            <a:off x="731520" y="1188720"/>
            <a:ext cx="1572768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Definicao da Categoria</a:t>
            </a:r>
            <a:endParaRPr lang="en-US" sz="1050" dirty="0"/>
          </a:p>
        </p:txBody>
      </p:sp>
      <p:sp>
        <p:nvSpPr>
          <p:cNvPr id="16" name="Text 14"/>
          <p:cNvSpPr/>
          <p:nvPr/>
        </p:nvSpPr>
        <p:spPr>
          <a:xfrm>
            <a:off x="438912" y="1609344"/>
            <a:ext cx="1847088" cy="122529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95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 que compoe a categoria? Quais produtos, marcas e embalagens fazem parte? Arvore de </a:t>
            </a:r>
            <a:r>
              <a:rPr lang="en-US" sz="950" dirty="0" err="1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decisão</a:t>
            </a:r>
            <a:r>
              <a:rPr lang="en-US" sz="95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do consumidor define os limites.</a:t>
            </a:r>
            <a:endParaRPr lang="en-US" sz="950" dirty="0"/>
          </a:p>
        </p:txBody>
      </p:sp>
      <p:sp>
        <p:nvSpPr>
          <p:cNvPr id="17" name="Text 15"/>
          <p:cNvSpPr/>
          <p:nvPr/>
        </p:nvSpPr>
        <p:spPr>
          <a:xfrm>
            <a:off x="2249424" y="1865376"/>
            <a:ext cx="2377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0D2461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&gt;</a:t>
            </a:r>
            <a:endParaRPr lang="en-US" sz="1300" dirty="0"/>
          </a:p>
        </p:txBody>
      </p:sp>
      <p:sp>
        <p:nvSpPr>
          <p:cNvPr id="18" name="Shape 16"/>
          <p:cNvSpPr/>
          <p:nvPr/>
        </p:nvSpPr>
        <p:spPr>
          <a:xfrm>
            <a:off x="2514600" y="1133856"/>
            <a:ext cx="2029968" cy="1755648"/>
          </a:xfrm>
          <a:prstGeom prst="rect">
            <a:avLst/>
          </a:prstGeom>
          <a:solidFill>
            <a:srgbClr val="F4F7FF"/>
          </a:solidFill>
          <a:ln w="10160">
            <a:solidFill>
              <a:srgbClr val="D0DBF5"/>
            </a:solidFill>
            <a:prstDash val="solid"/>
          </a:ln>
          <a:effectLst>
            <a:outerShdw blurRad="63500" dist="25400" dir="81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pt-BR" dirty="0"/>
          </a:p>
        </p:txBody>
      </p:sp>
      <p:sp>
        <p:nvSpPr>
          <p:cNvPr id="19" name="Shape 17"/>
          <p:cNvSpPr/>
          <p:nvPr/>
        </p:nvSpPr>
        <p:spPr>
          <a:xfrm>
            <a:off x="2514600" y="1133856"/>
            <a:ext cx="2029968" cy="402336"/>
          </a:xfrm>
          <a:prstGeom prst="rect">
            <a:avLst/>
          </a:prstGeom>
          <a:solidFill>
            <a:srgbClr val="1454C4"/>
          </a:solidFill>
          <a:ln w="12700">
            <a:solidFill>
              <a:srgbClr val="1454C4"/>
            </a:solidFill>
            <a:prstDash val="solid"/>
          </a:ln>
        </p:spPr>
        <p:txBody>
          <a:bodyPr/>
          <a:lstStyle/>
          <a:p>
            <a:endParaRPr lang="pt-BR" dirty="0"/>
          </a:p>
        </p:txBody>
      </p:sp>
      <p:sp>
        <p:nvSpPr>
          <p:cNvPr id="20" name="Shape 18"/>
          <p:cNvSpPr/>
          <p:nvPr/>
        </p:nvSpPr>
        <p:spPr>
          <a:xfrm>
            <a:off x="2569464" y="1207008"/>
            <a:ext cx="274320" cy="274320"/>
          </a:xfrm>
          <a:prstGeom prst="ellipse">
            <a:avLst/>
          </a:prstGeom>
          <a:solidFill>
            <a:srgbClr val="060E24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pt-BR" dirty="0"/>
          </a:p>
        </p:txBody>
      </p:sp>
      <p:sp>
        <p:nvSpPr>
          <p:cNvPr id="21" name="Text 19"/>
          <p:cNvSpPr/>
          <p:nvPr/>
        </p:nvSpPr>
        <p:spPr>
          <a:xfrm>
            <a:off x="2569464" y="1207008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2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2898648" y="1188720"/>
            <a:ext cx="1572768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Papel da Categoria</a:t>
            </a:r>
            <a:endParaRPr lang="en-US" sz="1050" dirty="0"/>
          </a:p>
        </p:txBody>
      </p:sp>
      <p:sp>
        <p:nvSpPr>
          <p:cNvPr id="23" name="Text 21"/>
          <p:cNvSpPr/>
          <p:nvPr/>
        </p:nvSpPr>
        <p:spPr>
          <a:xfrm>
            <a:off x="2606040" y="1609344"/>
            <a:ext cx="1847088" cy="122529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95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Qual o papel estrategico desta categoria para o varejista? Destino, Rotina, Conveniencia ou Sazonal? Define </a:t>
            </a:r>
            <a:r>
              <a:rPr lang="en-US" sz="950" dirty="0" err="1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espaço</a:t>
            </a:r>
            <a:r>
              <a:rPr lang="en-US" sz="95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, investimento e margem esperada.</a:t>
            </a:r>
            <a:endParaRPr lang="en-US" sz="950" dirty="0"/>
          </a:p>
        </p:txBody>
      </p:sp>
      <p:sp>
        <p:nvSpPr>
          <p:cNvPr id="24" name="Text 22"/>
          <p:cNvSpPr/>
          <p:nvPr/>
        </p:nvSpPr>
        <p:spPr>
          <a:xfrm>
            <a:off x="4416552" y="1865376"/>
            <a:ext cx="2377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1454C4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&gt;</a:t>
            </a:r>
            <a:endParaRPr lang="en-US" sz="1300" dirty="0"/>
          </a:p>
        </p:txBody>
      </p:sp>
      <p:sp>
        <p:nvSpPr>
          <p:cNvPr id="25" name="Shape 23"/>
          <p:cNvSpPr/>
          <p:nvPr/>
        </p:nvSpPr>
        <p:spPr>
          <a:xfrm>
            <a:off x="4681728" y="1133856"/>
            <a:ext cx="2029968" cy="1755648"/>
          </a:xfrm>
          <a:prstGeom prst="rect">
            <a:avLst/>
          </a:prstGeom>
          <a:solidFill>
            <a:srgbClr val="F4F7FF"/>
          </a:solidFill>
          <a:ln w="10160">
            <a:solidFill>
              <a:srgbClr val="D0DBF5"/>
            </a:solidFill>
            <a:prstDash val="solid"/>
          </a:ln>
          <a:effectLst>
            <a:outerShdw blurRad="63500" dist="25400" dir="81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pt-BR" dirty="0"/>
          </a:p>
        </p:txBody>
      </p:sp>
      <p:sp>
        <p:nvSpPr>
          <p:cNvPr id="26" name="Shape 24"/>
          <p:cNvSpPr/>
          <p:nvPr/>
        </p:nvSpPr>
        <p:spPr>
          <a:xfrm>
            <a:off x="4681728" y="1133856"/>
            <a:ext cx="2029968" cy="402336"/>
          </a:xfrm>
          <a:prstGeom prst="rect">
            <a:avLst/>
          </a:prstGeom>
          <a:solidFill>
            <a:srgbClr val="0891B2"/>
          </a:solidFill>
          <a:ln w="12700">
            <a:solidFill>
              <a:srgbClr val="0891B2"/>
            </a:solidFill>
            <a:prstDash val="solid"/>
          </a:ln>
        </p:spPr>
        <p:txBody>
          <a:bodyPr/>
          <a:lstStyle/>
          <a:p>
            <a:endParaRPr lang="pt-BR" dirty="0"/>
          </a:p>
        </p:txBody>
      </p:sp>
      <p:sp>
        <p:nvSpPr>
          <p:cNvPr id="27" name="Shape 25"/>
          <p:cNvSpPr/>
          <p:nvPr/>
        </p:nvSpPr>
        <p:spPr>
          <a:xfrm>
            <a:off x="4736592" y="1207008"/>
            <a:ext cx="274320" cy="274320"/>
          </a:xfrm>
          <a:prstGeom prst="ellipse">
            <a:avLst/>
          </a:prstGeom>
          <a:solidFill>
            <a:srgbClr val="060E24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pt-BR" dirty="0"/>
          </a:p>
        </p:txBody>
      </p:sp>
      <p:sp>
        <p:nvSpPr>
          <p:cNvPr id="28" name="Text 26"/>
          <p:cNvSpPr/>
          <p:nvPr/>
        </p:nvSpPr>
        <p:spPr>
          <a:xfrm>
            <a:off x="4736592" y="1207008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3</a:t>
            </a:r>
            <a:endParaRPr lang="en-US" sz="1000" dirty="0"/>
          </a:p>
        </p:txBody>
      </p:sp>
      <p:sp>
        <p:nvSpPr>
          <p:cNvPr id="29" name="Text 27"/>
          <p:cNvSpPr/>
          <p:nvPr/>
        </p:nvSpPr>
        <p:spPr>
          <a:xfrm>
            <a:off x="5065776" y="1188720"/>
            <a:ext cx="1572768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Avaliacao da Categoria</a:t>
            </a:r>
            <a:endParaRPr lang="en-US" sz="1050" dirty="0"/>
          </a:p>
        </p:txBody>
      </p:sp>
      <p:sp>
        <p:nvSpPr>
          <p:cNvPr id="30" name="Text 28"/>
          <p:cNvSpPr/>
          <p:nvPr/>
        </p:nvSpPr>
        <p:spPr>
          <a:xfrm>
            <a:off x="4773168" y="1609344"/>
            <a:ext cx="1847088" cy="122529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95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Analise de desempenho atual: vendas, margem, giro, market share, comparativo vs. mercado (Nielsen/Kantar) e identificacao de gaps.</a:t>
            </a:r>
            <a:endParaRPr lang="en-US" sz="950" dirty="0"/>
          </a:p>
        </p:txBody>
      </p:sp>
      <p:sp>
        <p:nvSpPr>
          <p:cNvPr id="31" name="Text 29"/>
          <p:cNvSpPr/>
          <p:nvPr/>
        </p:nvSpPr>
        <p:spPr>
          <a:xfrm>
            <a:off x="6583680" y="1865376"/>
            <a:ext cx="2377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0891B2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&gt;</a:t>
            </a:r>
            <a:endParaRPr lang="en-US" sz="1300" dirty="0"/>
          </a:p>
        </p:txBody>
      </p:sp>
      <p:sp>
        <p:nvSpPr>
          <p:cNvPr id="32" name="Shape 30"/>
          <p:cNvSpPr/>
          <p:nvPr/>
        </p:nvSpPr>
        <p:spPr>
          <a:xfrm>
            <a:off x="6848856" y="1133856"/>
            <a:ext cx="2029968" cy="1755648"/>
          </a:xfrm>
          <a:prstGeom prst="rect">
            <a:avLst/>
          </a:prstGeom>
          <a:solidFill>
            <a:srgbClr val="F4F7FF"/>
          </a:solidFill>
          <a:ln w="10160">
            <a:solidFill>
              <a:srgbClr val="D0DBF5"/>
            </a:solidFill>
            <a:prstDash val="solid"/>
          </a:ln>
          <a:effectLst>
            <a:outerShdw blurRad="63500" dist="25400" dir="81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pt-BR" dirty="0"/>
          </a:p>
        </p:txBody>
      </p:sp>
      <p:sp>
        <p:nvSpPr>
          <p:cNvPr id="33" name="Shape 31"/>
          <p:cNvSpPr/>
          <p:nvPr/>
        </p:nvSpPr>
        <p:spPr>
          <a:xfrm>
            <a:off x="6848856" y="1133856"/>
            <a:ext cx="2029968" cy="402336"/>
          </a:xfrm>
          <a:prstGeom prst="rect">
            <a:avLst/>
          </a:prstGeom>
          <a:solidFill>
            <a:srgbClr val="1F7A5C"/>
          </a:solidFill>
          <a:ln w="12700">
            <a:solidFill>
              <a:srgbClr val="1F7A5C"/>
            </a:solidFill>
            <a:prstDash val="solid"/>
          </a:ln>
        </p:spPr>
        <p:txBody>
          <a:bodyPr/>
          <a:lstStyle/>
          <a:p>
            <a:endParaRPr lang="pt-BR" dirty="0"/>
          </a:p>
        </p:txBody>
      </p:sp>
      <p:sp>
        <p:nvSpPr>
          <p:cNvPr id="34" name="Shape 32"/>
          <p:cNvSpPr/>
          <p:nvPr/>
        </p:nvSpPr>
        <p:spPr>
          <a:xfrm>
            <a:off x="6903720" y="1207008"/>
            <a:ext cx="274320" cy="274320"/>
          </a:xfrm>
          <a:prstGeom prst="ellipse">
            <a:avLst/>
          </a:prstGeom>
          <a:solidFill>
            <a:srgbClr val="060E24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pt-BR" dirty="0"/>
          </a:p>
        </p:txBody>
      </p:sp>
      <p:sp>
        <p:nvSpPr>
          <p:cNvPr id="35" name="Text 33"/>
          <p:cNvSpPr/>
          <p:nvPr/>
        </p:nvSpPr>
        <p:spPr>
          <a:xfrm>
            <a:off x="6903720" y="1207008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4</a:t>
            </a:r>
            <a:endParaRPr lang="en-US" sz="1000" dirty="0"/>
          </a:p>
        </p:txBody>
      </p:sp>
      <p:sp>
        <p:nvSpPr>
          <p:cNvPr id="36" name="Text 34"/>
          <p:cNvSpPr/>
          <p:nvPr/>
        </p:nvSpPr>
        <p:spPr>
          <a:xfrm>
            <a:off x="7232904" y="1188720"/>
            <a:ext cx="1572768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Scorecard / Metas</a:t>
            </a:r>
            <a:endParaRPr lang="en-US" sz="1050" dirty="0"/>
          </a:p>
        </p:txBody>
      </p:sp>
      <p:sp>
        <p:nvSpPr>
          <p:cNvPr id="37" name="Text 35"/>
          <p:cNvSpPr/>
          <p:nvPr/>
        </p:nvSpPr>
        <p:spPr>
          <a:xfrm>
            <a:off x="6940296" y="1609344"/>
            <a:ext cx="1847088" cy="122529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95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Definicao dos KPIs e metas que serao perseguidos no periodo: crescimento de vendas, melhora de margem, reducao de ruptura, aumento de penetracao.</a:t>
            </a:r>
            <a:endParaRPr lang="en-US" sz="950" dirty="0"/>
          </a:p>
        </p:txBody>
      </p:sp>
      <p:sp>
        <p:nvSpPr>
          <p:cNvPr id="38" name="Shape 36"/>
          <p:cNvSpPr/>
          <p:nvPr/>
        </p:nvSpPr>
        <p:spPr>
          <a:xfrm>
            <a:off x="347472" y="3017520"/>
            <a:ext cx="2029968" cy="1755648"/>
          </a:xfrm>
          <a:prstGeom prst="rect">
            <a:avLst/>
          </a:prstGeom>
          <a:solidFill>
            <a:srgbClr val="F4F7FF"/>
          </a:solidFill>
          <a:ln w="10160">
            <a:solidFill>
              <a:srgbClr val="D0DBF5"/>
            </a:solidFill>
            <a:prstDash val="solid"/>
          </a:ln>
          <a:effectLst>
            <a:outerShdw blurRad="63500" dist="25400" dir="81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pt-BR" dirty="0"/>
          </a:p>
        </p:txBody>
      </p:sp>
      <p:sp>
        <p:nvSpPr>
          <p:cNvPr id="39" name="Shape 37"/>
          <p:cNvSpPr/>
          <p:nvPr/>
        </p:nvSpPr>
        <p:spPr>
          <a:xfrm>
            <a:off x="347472" y="3017520"/>
            <a:ext cx="2029968" cy="402336"/>
          </a:xfrm>
          <a:prstGeom prst="rect">
            <a:avLst/>
          </a:prstGeom>
          <a:solidFill>
            <a:srgbClr val="7B2FBE"/>
          </a:solidFill>
          <a:ln w="12700">
            <a:solidFill>
              <a:srgbClr val="7B2FBE"/>
            </a:solidFill>
            <a:prstDash val="solid"/>
          </a:ln>
        </p:spPr>
        <p:txBody>
          <a:bodyPr/>
          <a:lstStyle/>
          <a:p>
            <a:endParaRPr lang="pt-BR" dirty="0"/>
          </a:p>
        </p:txBody>
      </p:sp>
      <p:sp>
        <p:nvSpPr>
          <p:cNvPr id="40" name="Shape 38"/>
          <p:cNvSpPr/>
          <p:nvPr/>
        </p:nvSpPr>
        <p:spPr>
          <a:xfrm>
            <a:off x="402336" y="3090672"/>
            <a:ext cx="274320" cy="274320"/>
          </a:xfrm>
          <a:prstGeom prst="ellipse">
            <a:avLst/>
          </a:prstGeom>
          <a:solidFill>
            <a:srgbClr val="060E24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pt-BR" dirty="0"/>
          </a:p>
        </p:txBody>
      </p:sp>
      <p:sp>
        <p:nvSpPr>
          <p:cNvPr id="41" name="Text 39"/>
          <p:cNvSpPr/>
          <p:nvPr/>
        </p:nvSpPr>
        <p:spPr>
          <a:xfrm>
            <a:off x="402336" y="3090672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5</a:t>
            </a:r>
            <a:endParaRPr lang="en-US" sz="1000" dirty="0"/>
          </a:p>
        </p:txBody>
      </p:sp>
      <p:sp>
        <p:nvSpPr>
          <p:cNvPr id="42" name="Text 40"/>
          <p:cNvSpPr/>
          <p:nvPr/>
        </p:nvSpPr>
        <p:spPr>
          <a:xfrm>
            <a:off x="731520" y="3072384"/>
            <a:ext cx="1572768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Estrategias da Categoria</a:t>
            </a:r>
            <a:endParaRPr lang="en-US" sz="1050" dirty="0"/>
          </a:p>
        </p:txBody>
      </p:sp>
      <p:sp>
        <p:nvSpPr>
          <p:cNvPr id="43" name="Text 41"/>
          <p:cNvSpPr/>
          <p:nvPr/>
        </p:nvSpPr>
        <p:spPr>
          <a:xfrm>
            <a:off x="438912" y="3493008"/>
            <a:ext cx="1847088" cy="122529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95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Como a categoria vai atingir as metas? Aumentar transacoes? Aumentar ticket? Atrair novos shoppers? Reter quem ja compra? Expandir uso?</a:t>
            </a:r>
            <a:endParaRPr lang="en-US" sz="950" dirty="0"/>
          </a:p>
        </p:txBody>
      </p:sp>
      <p:sp>
        <p:nvSpPr>
          <p:cNvPr id="44" name="Text 42"/>
          <p:cNvSpPr/>
          <p:nvPr/>
        </p:nvSpPr>
        <p:spPr>
          <a:xfrm>
            <a:off x="2249424" y="3749040"/>
            <a:ext cx="2377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7B2FBE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&gt;</a:t>
            </a:r>
            <a:endParaRPr lang="en-US" sz="1300" dirty="0"/>
          </a:p>
        </p:txBody>
      </p:sp>
      <p:sp>
        <p:nvSpPr>
          <p:cNvPr id="45" name="Shape 43"/>
          <p:cNvSpPr/>
          <p:nvPr/>
        </p:nvSpPr>
        <p:spPr>
          <a:xfrm>
            <a:off x="2514600" y="3017520"/>
            <a:ext cx="2029968" cy="1755648"/>
          </a:xfrm>
          <a:prstGeom prst="rect">
            <a:avLst/>
          </a:prstGeom>
          <a:solidFill>
            <a:srgbClr val="F4F7FF"/>
          </a:solidFill>
          <a:ln w="10160">
            <a:solidFill>
              <a:srgbClr val="D0DBF5"/>
            </a:solidFill>
            <a:prstDash val="solid"/>
          </a:ln>
          <a:effectLst>
            <a:outerShdw blurRad="63500" dist="25400" dir="81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pt-BR" dirty="0"/>
          </a:p>
        </p:txBody>
      </p:sp>
      <p:sp>
        <p:nvSpPr>
          <p:cNvPr id="46" name="Shape 44"/>
          <p:cNvSpPr/>
          <p:nvPr/>
        </p:nvSpPr>
        <p:spPr>
          <a:xfrm>
            <a:off x="2514600" y="3017520"/>
            <a:ext cx="2029968" cy="402336"/>
          </a:xfrm>
          <a:prstGeom prst="rect">
            <a:avLst/>
          </a:prstGeom>
          <a:solidFill>
            <a:srgbClr val="D4610A"/>
          </a:solidFill>
          <a:ln w="12700">
            <a:solidFill>
              <a:srgbClr val="D4610A"/>
            </a:solidFill>
            <a:prstDash val="solid"/>
          </a:ln>
        </p:spPr>
        <p:txBody>
          <a:bodyPr/>
          <a:lstStyle/>
          <a:p>
            <a:endParaRPr lang="pt-BR" dirty="0"/>
          </a:p>
        </p:txBody>
      </p:sp>
      <p:sp>
        <p:nvSpPr>
          <p:cNvPr id="47" name="Shape 45"/>
          <p:cNvSpPr/>
          <p:nvPr/>
        </p:nvSpPr>
        <p:spPr>
          <a:xfrm>
            <a:off x="2569464" y="3090672"/>
            <a:ext cx="274320" cy="274320"/>
          </a:xfrm>
          <a:prstGeom prst="ellipse">
            <a:avLst/>
          </a:prstGeom>
          <a:solidFill>
            <a:srgbClr val="060E24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pt-BR" dirty="0"/>
          </a:p>
        </p:txBody>
      </p:sp>
      <p:sp>
        <p:nvSpPr>
          <p:cNvPr id="48" name="Text 46"/>
          <p:cNvSpPr/>
          <p:nvPr/>
        </p:nvSpPr>
        <p:spPr>
          <a:xfrm>
            <a:off x="2569464" y="3090672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6</a:t>
            </a:r>
            <a:endParaRPr lang="en-US" sz="1000" dirty="0"/>
          </a:p>
        </p:txBody>
      </p:sp>
      <p:sp>
        <p:nvSpPr>
          <p:cNvPr id="49" name="Text 47"/>
          <p:cNvSpPr/>
          <p:nvPr/>
        </p:nvSpPr>
        <p:spPr>
          <a:xfrm>
            <a:off x="2898648" y="3072384"/>
            <a:ext cx="1572768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Taticas (4Ps)</a:t>
            </a:r>
            <a:endParaRPr lang="en-US" sz="1050" dirty="0"/>
          </a:p>
        </p:txBody>
      </p:sp>
      <p:sp>
        <p:nvSpPr>
          <p:cNvPr id="50" name="Text 48"/>
          <p:cNvSpPr/>
          <p:nvPr/>
        </p:nvSpPr>
        <p:spPr>
          <a:xfrm>
            <a:off x="2606040" y="3493008"/>
            <a:ext cx="1847088" cy="122529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950" dirty="0" err="1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decisões</a:t>
            </a:r>
            <a:r>
              <a:rPr lang="en-US" sz="95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concretas de sortimento, planograma, precificacao e acoes promocionais. Aqui o planograma e desenhado e as promocoes sao planejadas.</a:t>
            </a:r>
            <a:endParaRPr lang="en-US" sz="950" dirty="0"/>
          </a:p>
        </p:txBody>
      </p:sp>
      <p:sp>
        <p:nvSpPr>
          <p:cNvPr id="51" name="Text 49"/>
          <p:cNvSpPr/>
          <p:nvPr/>
        </p:nvSpPr>
        <p:spPr>
          <a:xfrm>
            <a:off x="4416552" y="3749040"/>
            <a:ext cx="2377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D4610A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&gt;</a:t>
            </a:r>
            <a:endParaRPr lang="en-US" sz="1300" dirty="0"/>
          </a:p>
        </p:txBody>
      </p:sp>
      <p:sp>
        <p:nvSpPr>
          <p:cNvPr id="52" name="Shape 50"/>
          <p:cNvSpPr/>
          <p:nvPr/>
        </p:nvSpPr>
        <p:spPr>
          <a:xfrm>
            <a:off x="4681728" y="3017520"/>
            <a:ext cx="2029968" cy="1755648"/>
          </a:xfrm>
          <a:prstGeom prst="rect">
            <a:avLst/>
          </a:prstGeom>
          <a:solidFill>
            <a:srgbClr val="F4F7FF"/>
          </a:solidFill>
          <a:ln w="10160">
            <a:solidFill>
              <a:srgbClr val="D0DBF5"/>
            </a:solidFill>
            <a:prstDash val="solid"/>
          </a:ln>
          <a:effectLst>
            <a:outerShdw blurRad="63500" dist="25400" dir="81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pt-BR" dirty="0"/>
          </a:p>
        </p:txBody>
      </p:sp>
      <p:sp>
        <p:nvSpPr>
          <p:cNvPr id="53" name="Shape 51"/>
          <p:cNvSpPr/>
          <p:nvPr/>
        </p:nvSpPr>
        <p:spPr>
          <a:xfrm>
            <a:off x="4681728" y="3017520"/>
            <a:ext cx="2029968" cy="402336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  <p:txBody>
          <a:bodyPr/>
          <a:lstStyle/>
          <a:p>
            <a:endParaRPr lang="pt-BR" dirty="0"/>
          </a:p>
        </p:txBody>
      </p:sp>
      <p:sp>
        <p:nvSpPr>
          <p:cNvPr id="54" name="Shape 52"/>
          <p:cNvSpPr/>
          <p:nvPr/>
        </p:nvSpPr>
        <p:spPr>
          <a:xfrm>
            <a:off x="4736592" y="3090672"/>
            <a:ext cx="274320" cy="274320"/>
          </a:xfrm>
          <a:prstGeom prst="ellipse">
            <a:avLst/>
          </a:prstGeom>
          <a:solidFill>
            <a:srgbClr val="060E24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pt-BR" dirty="0"/>
          </a:p>
        </p:txBody>
      </p:sp>
      <p:sp>
        <p:nvSpPr>
          <p:cNvPr id="55" name="Text 53"/>
          <p:cNvSpPr/>
          <p:nvPr/>
        </p:nvSpPr>
        <p:spPr>
          <a:xfrm>
            <a:off x="4736592" y="3090672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7</a:t>
            </a:r>
            <a:endParaRPr lang="en-US" sz="1000" dirty="0"/>
          </a:p>
        </p:txBody>
      </p:sp>
      <p:sp>
        <p:nvSpPr>
          <p:cNvPr id="56" name="Text 54"/>
          <p:cNvSpPr/>
          <p:nvPr/>
        </p:nvSpPr>
        <p:spPr>
          <a:xfrm>
            <a:off x="5065776" y="3072384"/>
            <a:ext cx="1572768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Implementacao</a:t>
            </a:r>
            <a:endParaRPr lang="en-US" sz="1050" dirty="0"/>
          </a:p>
        </p:txBody>
      </p:sp>
      <p:sp>
        <p:nvSpPr>
          <p:cNvPr id="57" name="Text 55"/>
          <p:cNvSpPr/>
          <p:nvPr/>
        </p:nvSpPr>
        <p:spPr>
          <a:xfrm>
            <a:off x="4773168" y="3493008"/>
            <a:ext cx="1847088" cy="122529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950" dirty="0" err="1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execução</a:t>
            </a:r>
            <a:r>
              <a:rPr lang="en-US" sz="95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do planograma, treinamento da equipe de loja, colocacao de materiais de PDV, ajuste de estoque e sistema de </a:t>
            </a:r>
            <a:r>
              <a:rPr lang="en-US" sz="950" dirty="0" err="1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reposição</a:t>
            </a:r>
            <a:r>
              <a:rPr lang="en-US" sz="95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</a:t>
            </a:r>
            <a:endParaRPr lang="en-US" sz="950" dirty="0"/>
          </a:p>
        </p:txBody>
      </p:sp>
      <p:sp>
        <p:nvSpPr>
          <p:cNvPr id="58" name="Text 56"/>
          <p:cNvSpPr/>
          <p:nvPr/>
        </p:nvSpPr>
        <p:spPr>
          <a:xfrm>
            <a:off x="6583680" y="3749040"/>
            <a:ext cx="2377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C0392B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&gt;</a:t>
            </a:r>
            <a:endParaRPr lang="en-US" sz="1300" dirty="0"/>
          </a:p>
        </p:txBody>
      </p:sp>
      <p:sp>
        <p:nvSpPr>
          <p:cNvPr id="59" name="Shape 57"/>
          <p:cNvSpPr/>
          <p:nvPr/>
        </p:nvSpPr>
        <p:spPr>
          <a:xfrm>
            <a:off x="6848856" y="3017520"/>
            <a:ext cx="2029968" cy="1755648"/>
          </a:xfrm>
          <a:prstGeom prst="rect">
            <a:avLst/>
          </a:prstGeom>
          <a:solidFill>
            <a:srgbClr val="F4F7FF"/>
          </a:solidFill>
          <a:ln w="10160">
            <a:solidFill>
              <a:srgbClr val="D0DBF5"/>
            </a:solidFill>
            <a:prstDash val="solid"/>
          </a:ln>
          <a:effectLst>
            <a:outerShdw blurRad="63500" dist="25400" dir="81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pt-BR" dirty="0"/>
          </a:p>
        </p:txBody>
      </p:sp>
      <p:sp>
        <p:nvSpPr>
          <p:cNvPr id="60" name="Shape 58"/>
          <p:cNvSpPr/>
          <p:nvPr/>
        </p:nvSpPr>
        <p:spPr>
          <a:xfrm>
            <a:off x="6848856" y="3017520"/>
            <a:ext cx="2029968" cy="402336"/>
          </a:xfrm>
          <a:prstGeom prst="rect">
            <a:avLst/>
          </a:prstGeom>
          <a:solidFill>
            <a:srgbClr val="4A5A80"/>
          </a:solidFill>
          <a:ln w="12700">
            <a:solidFill>
              <a:srgbClr val="4A5A80"/>
            </a:solidFill>
            <a:prstDash val="solid"/>
          </a:ln>
        </p:spPr>
        <p:txBody>
          <a:bodyPr/>
          <a:lstStyle/>
          <a:p>
            <a:endParaRPr lang="pt-BR" dirty="0"/>
          </a:p>
        </p:txBody>
      </p:sp>
      <p:sp>
        <p:nvSpPr>
          <p:cNvPr id="61" name="Shape 59"/>
          <p:cNvSpPr/>
          <p:nvPr/>
        </p:nvSpPr>
        <p:spPr>
          <a:xfrm>
            <a:off x="6903720" y="3090672"/>
            <a:ext cx="274320" cy="274320"/>
          </a:xfrm>
          <a:prstGeom prst="ellipse">
            <a:avLst/>
          </a:prstGeom>
          <a:solidFill>
            <a:srgbClr val="060E24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pt-BR" dirty="0"/>
          </a:p>
        </p:txBody>
      </p:sp>
      <p:sp>
        <p:nvSpPr>
          <p:cNvPr id="62" name="Text 60"/>
          <p:cNvSpPr/>
          <p:nvPr/>
        </p:nvSpPr>
        <p:spPr>
          <a:xfrm>
            <a:off x="6903720" y="3090672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8</a:t>
            </a:r>
            <a:endParaRPr lang="en-US" sz="1000" dirty="0"/>
          </a:p>
        </p:txBody>
      </p:sp>
      <p:sp>
        <p:nvSpPr>
          <p:cNvPr id="63" name="Text 61"/>
          <p:cNvSpPr/>
          <p:nvPr/>
        </p:nvSpPr>
        <p:spPr>
          <a:xfrm>
            <a:off x="7232904" y="3072384"/>
            <a:ext cx="1572768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Revisao e Avaliacao</a:t>
            </a:r>
            <a:endParaRPr lang="en-US" sz="1050" dirty="0"/>
          </a:p>
        </p:txBody>
      </p:sp>
      <p:sp>
        <p:nvSpPr>
          <p:cNvPr id="64" name="Text 62"/>
          <p:cNvSpPr/>
          <p:nvPr/>
        </p:nvSpPr>
        <p:spPr>
          <a:xfrm>
            <a:off x="6940296" y="3493008"/>
            <a:ext cx="1847088" cy="122529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95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Comparacao de resultados vs. scorecard. O que funcionou? O que precisa ajustar? O ciclo recomexa com uma nova rodada de avaliacao.</a:t>
            </a:r>
            <a:endParaRPr lang="en-US" sz="950" dirty="0"/>
          </a:p>
        </p:txBody>
      </p:sp>
      <p:sp>
        <p:nvSpPr>
          <p:cNvPr id="65" name="Shape 63"/>
          <p:cNvSpPr/>
          <p:nvPr/>
        </p:nvSpPr>
        <p:spPr>
          <a:xfrm>
            <a:off x="347472" y="2907792"/>
            <a:ext cx="8430768" cy="54864"/>
          </a:xfrm>
          <a:prstGeom prst="rect">
            <a:avLst/>
          </a:prstGeom>
          <a:solidFill>
            <a:srgbClr val="F5A200"/>
          </a:solidFill>
          <a:ln w="12700">
            <a:solidFill>
              <a:srgbClr val="F5A200"/>
            </a:solidFill>
            <a:prstDash val="solid"/>
          </a:ln>
        </p:spPr>
        <p:txBody>
          <a:bodyPr/>
          <a:lstStyle/>
          <a:p>
            <a:endParaRPr lang="pt-BR" dirty="0"/>
          </a:p>
        </p:txBody>
      </p:sp>
      <p:sp>
        <p:nvSpPr>
          <p:cNvPr id="66" name="Text 64"/>
          <p:cNvSpPr/>
          <p:nvPr/>
        </p:nvSpPr>
        <p:spPr>
          <a:xfrm>
            <a:off x="7772400" y="2788920"/>
            <a:ext cx="9144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50" b="1" dirty="0">
                <a:solidFill>
                  <a:srgbClr val="F5A200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Ciclo continuo  &gt;&gt;</a:t>
            </a:r>
            <a:endParaRPr lang="en-US" sz="8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D246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645920" y="-914400"/>
            <a:ext cx="4114800" cy="4114800"/>
          </a:xfrm>
          <a:prstGeom prst="ellipse">
            <a:avLst/>
          </a:prstGeom>
          <a:solidFill>
            <a:srgbClr val="0A1A50"/>
          </a:solidFill>
          <a:ln w="12700">
            <a:solidFill>
              <a:srgbClr val="0A1A50"/>
            </a:solidFill>
            <a:prstDash val="solid"/>
          </a:ln>
        </p:spPr>
        <p:txBody>
          <a:bodyPr/>
          <a:lstStyle/>
          <a:p>
            <a:endParaRPr lang="pt-BR" dirty="0"/>
          </a:p>
        </p:txBody>
      </p:sp>
      <p:sp>
        <p:nvSpPr>
          <p:cNvPr id="3" name="Shape 1"/>
          <p:cNvSpPr/>
          <p:nvPr/>
        </p:nvSpPr>
        <p:spPr>
          <a:xfrm>
            <a:off x="-548640" y="274320"/>
            <a:ext cx="2286000" cy="2286000"/>
          </a:xfrm>
          <a:prstGeom prst="ellipse">
            <a:avLst/>
          </a:prstGeom>
          <a:solidFill>
            <a:srgbClr val="2B6BE8">
              <a:alpha val="75000"/>
            </a:srgbClr>
          </a:solidFill>
          <a:ln w="12700">
            <a:solidFill>
              <a:srgbClr val="2B6BE8"/>
            </a:solidFill>
            <a:prstDash val="solid"/>
          </a:ln>
        </p:spPr>
        <p:txBody>
          <a:bodyPr/>
          <a:lstStyle/>
          <a:p>
            <a:endParaRPr lang="pt-BR" dirty="0"/>
          </a:p>
        </p:txBody>
      </p:sp>
      <p:sp>
        <p:nvSpPr>
          <p:cNvPr id="4" name="Shape 2"/>
          <p:cNvSpPr/>
          <p:nvPr/>
        </p:nvSpPr>
        <p:spPr>
          <a:xfrm>
            <a:off x="7315200" y="3108960"/>
            <a:ext cx="2560320" cy="2560320"/>
          </a:xfrm>
          <a:prstGeom prst="ellipse">
            <a:avLst/>
          </a:prstGeom>
          <a:solidFill>
            <a:srgbClr val="0A1A50"/>
          </a:solidFill>
          <a:ln w="12700">
            <a:solidFill>
              <a:srgbClr val="0A1A50"/>
            </a:solidFill>
            <a:prstDash val="solid"/>
          </a:ln>
        </p:spPr>
        <p:txBody>
          <a:bodyPr/>
          <a:lstStyle/>
          <a:p>
            <a:endParaRPr lang="pt-BR" dirty="0"/>
          </a:p>
        </p:txBody>
      </p:sp>
      <p:sp>
        <p:nvSpPr>
          <p:cNvPr id="5" name="Shape 3"/>
          <p:cNvSpPr/>
          <p:nvPr/>
        </p:nvSpPr>
        <p:spPr>
          <a:xfrm>
            <a:off x="6858000" y="2377440"/>
            <a:ext cx="1463040" cy="1463040"/>
          </a:xfrm>
          <a:prstGeom prst="ellipse">
            <a:avLst/>
          </a:prstGeom>
          <a:solidFill>
            <a:srgbClr val="5B9EE8">
              <a:alpha val="60000"/>
            </a:srgbClr>
          </a:solidFill>
          <a:ln w="12700">
            <a:solidFill>
              <a:srgbClr val="5B9EE8"/>
            </a:solidFill>
            <a:prstDash val="solid"/>
          </a:ln>
        </p:spPr>
        <p:txBody>
          <a:bodyPr/>
          <a:lstStyle/>
          <a:p>
            <a:endParaRPr lang="pt-BR" dirty="0"/>
          </a:p>
        </p:txBody>
      </p:sp>
      <p:sp>
        <p:nvSpPr>
          <p:cNvPr id="6" name="Shape 4"/>
          <p:cNvSpPr/>
          <p:nvPr/>
        </p:nvSpPr>
        <p:spPr>
          <a:xfrm>
            <a:off x="0" y="4818888"/>
            <a:ext cx="9144000" cy="324612"/>
          </a:xfrm>
          <a:prstGeom prst="rect">
            <a:avLst/>
          </a:prstGeom>
          <a:solidFill>
            <a:srgbClr val="060E24"/>
          </a:solidFill>
          <a:ln w="12700">
            <a:solidFill>
              <a:srgbClr val="060E24"/>
            </a:solidFill>
            <a:prstDash val="solid"/>
          </a:ln>
        </p:spPr>
        <p:txBody>
          <a:bodyPr/>
          <a:lstStyle/>
          <a:p>
            <a:endParaRPr lang="pt-BR" dirty="0"/>
          </a:p>
        </p:txBody>
      </p:sp>
      <p:sp>
        <p:nvSpPr>
          <p:cNvPr id="7" name="Text 5"/>
          <p:cNvSpPr/>
          <p:nvPr/>
        </p:nvSpPr>
        <p:spPr>
          <a:xfrm>
            <a:off x="320040" y="4832604"/>
            <a:ext cx="6858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AABF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AlunosdoPH.com  |  CEFET/RJ  -  Administracao de Varejo</a:t>
            </a:r>
            <a:endParaRPr lang="en-US" sz="850" dirty="0"/>
          </a:p>
        </p:txBody>
      </p:sp>
      <p:sp>
        <p:nvSpPr>
          <p:cNvPr id="8" name="Text 6"/>
          <p:cNvSpPr/>
          <p:nvPr/>
        </p:nvSpPr>
        <p:spPr>
          <a:xfrm>
            <a:off x="7132320" y="4832604"/>
            <a:ext cx="1828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50" dirty="0">
                <a:solidFill>
                  <a:srgbClr val="F5A200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aula 3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457200" y="164592"/>
            <a:ext cx="822960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F5A200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Papeis Estrategicos das Categorias</a:t>
            </a:r>
            <a:endParaRPr lang="en-US" sz="2600" dirty="0"/>
          </a:p>
        </p:txBody>
      </p:sp>
      <p:sp>
        <p:nvSpPr>
          <p:cNvPr id="10" name="Shape 8"/>
          <p:cNvSpPr/>
          <p:nvPr/>
        </p:nvSpPr>
        <p:spPr>
          <a:xfrm>
            <a:off x="457200" y="603504"/>
            <a:ext cx="8229600" cy="36576"/>
          </a:xfrm>
          <a:prstGeom prst="rect">
            <a:avLst/>
          </a:prstGeom>
          <a:solidFill>
            <a:srgbClr val="F5A200"/>
          </a:solidFill>
          <a:ln w="12700">
            <a:solidFill>
              <a:srgbClr val="F5A200"/>
            </a:solidFill>
            <a:prstDash val="solid"/>
          </a:ln>
        </p:spPr>
        <p:txBody>
          <a:bodyPr/>
          <a:lstStyle/>
          <a:p>
            <a:endParaRPr lang="pt-BR" dirty="0"/>
          </a:p>
        </p:txBody>
      </p:sp>
      <p:sp>
        <p:nvSpPr>
          <p:cNvPr id="11" name="Shape 9"/>
          <p:cNvSpPr/>
          <p:nvPr/>
        </p:nvSpPr>
        <p:spPr>
          <a:xfrm>
            <a:off x="457200" y="749808"/>
            <a:ext cx="8229600" cy="475488"/>
          </a:xfrm>
          <a:prstGeom prst="rect">
            <a:avLst/>
          </a:prstGeom>
          <a:solidFill>
            <a:srgbClr val="0A1840"/>
          </a:solidFill>
          <a:ln w="12700">
            <a:solidFill>
              <a:srgbClr val="1A3670"/>
            </a:solidFill>
            <a:prstDash val="solid"/>
          </a:ln>
        </p:spPr>
        <p:txBody>
          <a:bodyPr/>
          <a:lstStyle/>
          <a:p>
            <a:endParaRPr lang="pt-BR" dirty="0"/>
          </a:p>
        </p:txBody>
      </p:sp>
      <p:sp>
        <p:nvSpPr>
          <p:cNvPr id="12" name="Text 10"/>
          <p:cNvSpPr/>
          <p:nvPr/>
        </p:nvSpPr>
        <p:spPr>
          <a:xfrm>
            <a:off x="594360" y="804672"/>
            <a:ext cx="79552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 papel define como o varejista </a:t>
            </a:r>
            <a:r>
              <a:rPr lang="en-US" sz="1200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investe</a:t>
            </a: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espaço</a:t>
            </a: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, margem e comunicacao em cada categoria. </a:t>
            </a:r>
            <a:r>
              <a:rPr lang="en-US" sz="1200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não</a:t>
            </a: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toda categoria e igual - cada uma tem uma funcao estrategica diferente na loja.</a:t>
            </a:r>
            <a:endParaRPr lang="en-US" sz="1200" dirty="0"/>
          </a:p>
        </p:txBody>
      </p:sp>
      <p:sp>
        <p:nvSpPr>
          <p:cNvPr id="13" name="Shape 11"/>
          <p:cNvSpPr/>
          <p:nvPr/>
        </p:nvSpPr>
        <p:spPr>
          <a:xfrm>
            <a:off x="457200" y="1335024"/>
            <a:ext cx="4114800" cy="1700784"/>
          </a:xfrm>
          <a:prstGeom prst="rect">
            <a:avLst/>
          </a:prstGeom>
          <a:solidFill>
            <a:srgbClr val="F5A200"/>
          </a:solidFill>
          <a:ln w="12700">
            <a:solidFill>
              <a:srgbClr val="F5A200"/>
            </a:solidFill>
            <a:prstDash val="solid"/>
          </a:ln>
        </p:spPr>
        <p:txBody>
          <a:bodyPr/>
          <a:lstStyle/>
          <a:p>
            <a:endParaRPr lang="pt-BR" dirty="0"/>
          </a:p>
        </p:txBody>
      </p:sp>
      <p:sp>
        <p:nvSpPr>
          <p:cNvPr id="14" name="Shape 12"/>
          <p:cNvSpPr/>
          <p:nvPr/>
        </p:nvSpPr>
        <p:spPr>
          <a:xfrm>
            <a:off x="548640" y="1389888"/>
            <a:ext cx="914400" cy="347472"/>
          </a:xfrm>
          <a:prstGeom prst="rect">
            <a:avLst/>
          </a:prstGeom>
          <a:solidFill>
            <a:srgbClr val="060E24"/>
          </a:solidFill>
          <a:ln w="12700">
            <a:solidFill>
              <a:srgbClr val="060E24"/>
            </a:solidFill>
            <a:prstDash val="solid"/>
          </a:ln>
        </p:spPr>
        <p:txBody>
          <a:bodyPr/>
          <a:lstStyle/>
          <a:p>
            <a:endParaRPr lang="pt-BR" dirty="0"/>
          </a:p>
        </p:txBody>
      </p:sp>
      <p:sp>
        <p:nvSpPr>
          <p:cNvPr id="15" name="Text 13"/>
          <p:cNvSpPr/>
          <p:nvPr/>
        </p:nvSpPr>
        <p:spPr>
          <a:xfrm>
            <a:off x="548640" y="1389888"/>
            <a:ext cx="91440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5A200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DESTINO</a:t>
            </a:r>
            <a:endParaRPr lang="en-US" sz="1000" dirty="0"/>
          </a:p>
        </p:txBody>
      </p:sp>
      <p:sp>
        <p:nvSpPr>
          <p:cNvPr id="16" name="Text 14"/>
          <p:cNvSpPr/>
          <p:nvPr/>
        </p:nvSpPr>
        <p:spPr>
          <a:xfrm>
            <a:off x="566928" y="1729878"/>
            <a:ext cx="3895344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Categoria que atrai o consumidor para a loja. E a razao pela qual ele escolheu este varejista e </a:t>
            </a:r>
            <a:r>
              <a:rPr lang="en-US" sz="1050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não</a:t>
            </a:r>
            <a:r>
              <a:rPr lang="en-US" sz="10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o concorrente.</a:t>
            </a:r>
            <a:endParaRPr lang="en-US" sz="1050" dirty="0"/>
          </a:p>
        </p:txBody>
      </p:sp>
      <p:sp>
        <p:nvSpPr>
          <p:cNvPr id="17" name="Text 15"/>
          <p:cNvSpPr/>
          <p:nvPr/>
        </p:nvSpPr>
        <p:spPr>
          <a:xfrm>
            <a:off x="566928" y="2205366"/>
            <a:ext cx="1920240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espaço</a:t>
            </a:r>
            <a:r>
              <a:rPr lang="en-US" sz="10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: Alto investimento </a:t>
            </a:r>
            <a:r>
              <a:rPr lang="en-US" sz="1050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em</a:t>
            </a:r>
            <a:r>
              <a:rPr lang="en-US" sz="10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050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espaço</a:t>
            </a:r>
            <a:r>
              <a:rPr lang="en-US" sz="10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, sortimento profundo, </a:t>
            </a:r>
            <a:r>
              <a:rPr lang="en-US" sz="1050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preço</a:t>
            </a:r>
            <a:r>
              <a:rPr lang="en-US" sz="10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competitive.</a:t>
            </a:r>
            <a:endParaRPr lang="en-US" sz="1050" dirty="0"/>
          </a:p>
        </p:txBody>
      </p:sp>
      <p:sp>
        <p:nvSpPr>
          <p:cNvPr id="18" name="Text 16"/>
          <p:cNvSpPr/>
          <p:nvPr/>
        </p:nvSpPr>
        <p:spPr>
          <a:xfrm>
            <a:off x="2542032" y="2205366"/>
            <a:ext cx="1920240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Margem: Margem menor aceita - o papel e de attracao, </a:t>
            </a:r>
            <a:r>
              <a:rPr lang="en-US" sz="1050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não</a:t>
            </a:r>
            <a:r>
              <a:rPr lang="en-US" sz="10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de lucro direto.</a:t>
            </a:r>
            <a:endParaRPr lang="en-US" sz="1050" dirty="0"/>
          </a:p>
        </p:txBody>
      </p:sp>
      <p:sp>
        <p:nvSpPr>
          <p:cNvPr id="19" name="Text 17"/>
          <p:cNvSpPr/>
          <p:nvPr/>
        </p:nvSpPr>
        <p:spPr>
          <a:xfrm>
            <a:off x="566928" y="2589414"/>
            <a:ext cx="3895344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i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Ex.: Padaria artesanal no Pao de Acucar. Hortifruti no St. Marche. Eletronicos no Magalu.</a:t>
            </a:r>
            <a:endParaRPr lang="en-US" sz="1050" dirty="0"/>
          </a:p>
        </p:txBody>
      </p:sp>
      <p:sp>
        <p:nvSpPr>
          <p:cNvPr id="20" name="Shape 18"/>
          <p:cNvSpPr/>
          <p:nvPr/>
        </p:nvSpPr>
        <p:spPr>
          <a:xfrm>
            <a:off x="4809744" y="1335024"/>
            <a:ext cx="4114800" cy="1700784"/>
          </a:xfrm>
          <a:prstGeom prst="rect">
            <a:avLst/>
          </a:prstGeom>
          <a:solidFill>
            <a:srgbClr val="0891B2"/>
          </a:solidFill>
          <a:ln w="12700">
            <a:solidFill>
              <a:srgbClr val="0891B2"/>
            </a:solidFill>
            <a:prstDash val="solid"/>
          </a:ln>
        </p:spPr>
        <p:txBody>
          <a:bodyPr/>
          <a:lstStyle/>
          <a:p>
            <a:endParaRPr lang="pt-BR" dirty="0"/>
          </a:p>
        </p:txBody>
      </p:sp>
      <p:sp>
        <p:nvSpPr>
          <p:cNvPr id="21" name="Shape 19"/>
          <p:cNvSpPr/>
          <p:nvPr/>
        </p:nvSpPr>
        <p:spPr>
          <a:xfrm>
            <a:off x="4901184" y="1389888"/>
            <a:ext cx="914400" cy="347472"/>
          </a:xfrm>
          <a:prstGeom prst="rect">
            <a:avLst/>
          </a:prstGeom>
          <a:solidFill>
            <a:srgbClr val="060E24"/>
          </a:solidFill>
          <a:ln w="12700">
            <a:solidFill>
              <a:srgbClr val="060E24"/>
            </a:solidFill>
            <a:prstDash val="solid"/>
          </a:ln>
        </p:spPr>
        <p:txBody>
          <a:bodyPr/>
          <a:lstStyle/>
          <a:p>
            <a:endParaRPr lang="pt-BR" dirty="0"/>
          </a:p>
        </p:txBody>
      </p:sp>
      <p:sp>
        <p:nvSpPr>
          <p:cNvPr id="22" name="Text 20"/>
          <p:cNvSpPr/>
          <p:nvPr/>
        </p:nvSpPr>
        <p:spPr>
          <a:xfrm>
            <a:off x="4901184" y="1389888"/>
            <a:ext cx="91440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ROTINA</a:t>
            </a:r>
            <a:endParaRPr lang="en-US" sz="1000" dirty="0"/>
          </a:p>
        </p:txBody>
      </p:sp>
      <p:sp>
        <p:nvSpPr>
          <p:cNvPr id="23" name="Text 21"/>
          <p:cNvSpPr/>
          <p:nvPr/>
        </p:nvSpPr>
        <p:spPr>
          <a:xfrm>
            <a:off x="4919472" y="1729878"/>
            <a:ext cx="3895344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Categoria comprada frequentemente pelo consumidor. </a:t>
            </a:r>
            <a:r>
              <a:rPr lang="en-US" sz="1050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não</a:t>
            </a:r>
            <a:r>
              <a:rPr lang="en-US" sz="10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atrai por si so, mas sua falta faz o cliente ir embora.</a:t>
            </a:r>
            <a:endParaRPr lang="en-US" sz="1050" dirty="0"/>
          </a:p>
        </p:txBody>
      </p:sp>
      <p:sp>
        <p:nvSpPr>
          <p:cNvPr id="24" name="Text 22"/>
          <p:cNvSpPr/>
          <p:nvPr/>
        </p:nvSpPr>
        <p:spPr>
          <a:xfrm>
            <a:off x="4919472" y="2205366"/>
            <a:ext cx="1920240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espaço</a:t>
            </a:r>
            <a:r>
              <a:rPr lang="en-US" sz="10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: </a:t>
            </a:r>
            <a:r>
              <a:rPr lang="en-US" sz="1050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espaço</a:t>
            </a:r>
            <a:r>
              <a:rPr lang="en-US" sz="10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adequado, sortimento completo, sem rupturas toleradas.</a:t>
            </a:r>
            <a:endParaRPr lang="en-US" sz="1050" dirty="0"/>
          </a:p>
        </p:txBody>
      </p:sp>
      <p:sp>
        <p:nvSpPr>
          <p:cNvPr id="25" name="Text 23"/>
          <p:cNvSpPr/>
          <p:nvPr/>
        </p:nvSpPr>
        <p:spPr>
          <a:xfrm>
            <a:off x="6894576" y="2205366"/>
            <a:ext cx="1920240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Margem: Margem moderada - equilibrio entre competitividade e rentabilidade.</a:t>
            </a:r>
            <a:endParaRPr lang="en-US" sz="1050" dirty="0"/>
          </a:p>
        </p:txBody>
      </p:sp>
      <p:sp>
        <p:nvSpPr>
          <p:cNvPr id="26" name="Text 24"/>
          <p:cNvSpPr/>
          <p:nvPr/>
        </p:nvSpPr>
        <p:spPr>
          <a:xfrm>
            <a:off x="4919472" y="2589414"/>
            <a:ext cx="3895344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i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Ex.: Leite, papel higienico, sabao em po. Categorias de compra automatica, sem envolvimento.</a:t>
            </a:r>
            <a:endParaRPr lang="en-US" sz="1050" dirty="0"/>
          </a:p>
        </p:txBody>
      </p:sp>
      <p:sp>
        <p:nvSpPr>
          <p:cNvPr id="27" name="Shape 25"/>
          <p:cNvSpPr/>
          <p:nvPr/>
        </p:nvSpPr>
        <p:spPr>
          <a:xfrm>
            <a:off x="457200" y="3163824"/>
            <a:ext cx="4114800" cy="1700784"/>
          </a:xfrm>
          <a:prstGeom prst="rect">
            <a:avLst/>
          </a:prstGeom>
          <a:solidFill>
            <a:srgbClr val="1454C4"/>
          </a:solidFill>
          <a:ln w="12700">
            <a:solidFill>
              <a:srgbClr val="1454C4"/>
            </a:solidFill>
            <a:prstDash val="solid"/>
          </a:ln>
        </p:spPr>
        <p:txBody>
          <a:bodyPr/>
          <a:lstStyle/>
          <a:p>
            <a:endParaRPr lang="pt-BR" dirty="0"/>
          </a:p>
        </p:txBody>
      </p:sp>
      <p:sp>
        <p:nvSpPr>
          <p:cNvPr id="28" name="Shape 26"/>
          <p:cNvSpPr/>
          <p:nvPr/>
        </p:nvSpPr>
        <p:spPr>
          <a:xfrm>
            <a:off x="548640" y="3218688"/>
            <a:ext cx="914400" cy="347472"/>
          </a:xfrm>
          <a:prstGeom prst="rect">
            <a:avLst/>
          </a:prstGeom>
          <a:solidFill>
            <a:srgbClr val="060E24"/>
          </a:solidFill>
          <a:ln w="12700">
            <a:solidFill>
              <a:srgbClr val="060E24"/>
            </a:solidFill>
            <a:prstDash val="solid"/>
          </a:ln>
        </p:spPr>
        <p:txBody>
          <a:bodyPr/>
          <a:lstStyle/>
          <a:p>
            <a:endParaRPr lang="pt-BR" dirty="0"/>
          </a:p>
        </p:txBody>
      </p:sp>
      <p:sp>
        <p:nvSpPr>
          <p:cNvPr id="29" name="Text 27"/>
          <p:cNvSpPr/>
          <p:nvPr/>
        </p:nvSpPr>
        <p:spPr>
          <a:xfrm>
            <a:off x="548640" y="3218688"/>
            <a:ext cx="91440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CONVENIENCIA</a:t>
            </a:r>
            <a:endParaRPr lang="en-US" sz="1000" dirty="0"/>
          </a:p>
        </p:txBody>
      </p:sp>
      <p:sp>
        <p:nvSpPr>
          <p:cNvPr id="30" name="Text 28"/>
          <p:cNvSpPr/>
          <p:nvPr/>
        </p:nvSpPr>
        <p:spPr>
          <a:xfrm>
            <a:off x="566928" y="3558678"/>
            <a:ext cx="3895344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Categoria que o consumidor quer encontrar disponivel por comodidade, mas </a:t>
            </a:r>
            <a:r>
              <a:rPr lang="en-US" sz="1050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não</a:t>
            </a:r>
            <a:r>
              <a:rPr lang="en-US" sz="10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e a razao principal da visita.</a:t>
            </a:r>
            <a:endParaRPr lang="en-US" sz="1050" dirty="0"/>
          </a:p>
        </p:txBody>
      </p:sp>
      <p:sp>
        <p:nvSpPr>
          <p:cNvPr id="31" name="Text 29"/>
          <p:cNvSpPr/>
          <p:nvPr/>
        </p:nvSpPr>
        <p:spPr>
          <a:xfrm>
            <a:off x="566928" y="4034166"/>
            <a:ext cx="1920240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espaço</a:t>
            </a:r>
            <a:r>
              <a:rPr lang="en-US" sz="10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: </a:t>
            </a:r>
            <a:r>
              <a:rPr lang="en-US" sz="1050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espaço</a:t>
            </a:r>
            <a:r>
              <a:rPr lang="en-US" sz="10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menor, sortimento superficial, </a:t>
            </a:r>
            <a:r>
              <a:rPr lang="en-US" sz="1050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posição</a:t>
            </a:r>
            <a:r>
              <a:rPr lang="en-US" sz="10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proxima ao caixa ou corredor principal.</a:t>
            </a:r>
            <a:endParaRPr lang="en-US" sz="1050" dirty="0"/>
          </a:p>
        </p:txBody>
      </p:sp>
      <p:sp>
        <p:nvSpPr>
          <p:cNvPr id="32" name="Text 30"/>
          <p:cNvSpPr/>
          <p:nvPr/>
        </p:nvSpPr>
        <p:spPr>
          <a:xfrm>
            <a:off x="2542032" y="4034166"/>
            <a:ext cx="1920240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Margem: Margem alta aceita - o consumidor paga pela conveniencia, </a:t>
            </a:r>
            <a:r>
              <a:rPr lang="en-US" sz="1050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não</a:t>
            </a:r>
            <a:r>
              <a:rPr lang="en-US" sz="10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050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pelo</a:t>
            </a:r>
            <a:r>
              <a:rPr lang="en-US" sz="10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050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preço</a:t>
            </a:r>
            <a:r>
              <a:rPr lang="en-US" sz="10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</a:t>
            </a:r>
            <a:endParaRPr lang="en-US" sz="1050" dirty="0"/>
          </a:p>
        </p:txBody>
      </p:sp>
      <p:sp>
        <p:nvSpPr>
          <p:cNvPr id="33" name="Text 31"/>
          <p:cNvSpPr/>
          <p:nvPr/>
        </p:nvSpPr>
        <p:spPr>
          <a:xfrm>
            <a:off x="566928" y="4418214"/>
            <a:ext cx="3895344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i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Ex.: Pilhas, molhos para salada, tampinhas, fita adesiva. 'Ja que estou aqui...'</a:t>
            </a:r>
            <a:endParaRPr lang="en-US" sz="1050" dirty="0"/>
          </a:p>
        </p:txBody>
      </p:sp>
      <p:sp>
        <p:nvSpPr>
          <p:cNvPr id="34" name="Shape 32"/>
          <p:cNvSpPr/>
          <p:nvPr/>
        </p:nvSpPr>
        <p:spPr>
          <a:xfrm>
            <a:off x="4809744" y="3163824"/>
            <a:ext cx="4114800" cy="1700784"/>
          </a:xfrm>
          <a:prstGeom prst="rect">
            <a:avLst/>
          </a:prstGeom>
          <a:solidFill>
            <a:srgbClr val="1F7A5C"/>
          </a:solidFill>
          <a:ln w="12700">
            <a:solidFill>
              <a:srgbClr val="1F7A5C"/>
            </a:solidFill>
            <a:prstDash val="solid"/>
          </a:ln>
        </p:spPr>
        <p:txBody>
          <a:bodyPr/>
          <a:lstStyle/>
          <a:p>
            <a:endParaRPr lang="pt-BR" dirty="0"/>
          </a:p>
        </p:txBody>
      </p:sp>
      <p:sp>
        <p:nvSpPr>
          <p:cNvPr id="35" name="Shape 33"/>
          <p:cNvSpPr/>
          <p:nvPr/>
        </p:nvSpPr>
        <p:spPr>
          <a:xfrm>
            <a:off x="4901184" y="3218688"/>
            <a:ext cx="914400" cy="347472"/>
          </a:xfrm>
          <a:prstGeom prst="rect">
            <a:avLst/>
          </a:prstGeom>
          <a:solidFill>
            <a:srgbClr val="060E24"/>
          </a:solidFill>
          <a:ln w="12700">
            <a:solidFill>
              <a:srgbClr val="060E24"/>
            </a:solidFill>
            <a:prstDash val="solid"/>
          </a:ln>
        </p:spPr>
        <p:txBody>
          <a:bodyPr/>
          <a:lstStyle/>
          <a:p>
            <a:endParaRPr lang="pt-BR" dirty="0"/>
          </a:p>
        </p:txBody>
      </p:sp>
      <p:sp>
        <p:nvSpPr>
          <p:cNvPr id="36" name="Text 34"/>
          <p:cNvSpPr/>
          <p:nvPr/>
        </p:nvSpPr>
        <p:spPr>
          <a:xfrm>
            <a:off x="4901184" y="3218688"/>
            <a:ext cx="91440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SAZONAL</a:t>
            </a:r>
            <a:endParaRPr lang="en-US" sz="1000" dirty="0"/>
          </a:p>
        </p:txBody>
      </p:sp>
      <p:sp>
        <p:nvSpPr>
          <p:cNvPr id="37" name="Text 35"/>
          <p:cNvSpPr/>
          <p:nvPr/>
        </p:nvSpPr>
        <p:spPr>
          <a:xfrm>
            <a:off x="4919472" y="3558678"/>
            <a:ext cx="3895344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Categoria com picos previs de demanda em datas especificas. Exige planejamento antecipado de estoque e </a:t>
            </a:r>
            <a:r>
              <a:rPr lang="en-US" sz="1050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exposição</a:t>
            </a:r>
            <a:r>
              <a:rPr lang="en-US" sz="10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</a:t>
            </a:r>
            <a:endParaRPr lang="en-US" sz="1050" dirty="0"/>
          </a:p>
        </p:txBody>
      </p:sp>
      <p:sp>
        <p:nvSpPr>
          <p:cNvPr id="38" name="Text 36"/>
          <p:cNvSpPr/>
          <p:nvPr/>
        </p:nvSpPr>
        <p:spPr>
          <a:xfrm>
            <a:off x="4919472" y="4034166"/>
            <a:ext cx="1920240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espaço</a:t>
            </a:r>
            <a:r>
              <a:rPr lang="en-US" sz="10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: </a:t>
            </a:r>
            <a:r>
              <a:rPr lang="en-US" sz="1050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espaço</a:t>
            </a:r>
            <a:r>
              <a:rPr lang="en-US" sz="10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ampliado no pico, ilha especial, reduzido ou eliminado fora da temporada.</a:t>
            </a:r>
            <a:endParaRPr lang="en-US" sz="1050" dirty="0"/>
          </a:p>
        </p:txBody>
      </p:sp>
      <p:sp>
        <p:nvSpPr>
          <p:cNvPr id="39" name="Text 37"/>
          <p:cNvSpPr/>
          <p:nvPr/>
        </p:nvSpPr>
        <p:spPr>
          <a:xfrm>
            <a:off x="6894576" y="4034166"/>
            <a:ext cx="1920240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Margem: Margem variavel - alta no pico, liquidacao no fim da temporada.</a:t>
            </a:r>
            <a:endParaRPr lang="en-US" sz="1050" dirty="0"/>
          </a:p>
        </p:txBody>
      </p:sp>
      <p:sp>
        <p:nvSpPr>
          <p:cNvPr id="40" name="Text 38"/>
          <p:cNvSpPr/>
          <p:nvPr/>
        </p:nvSpPr>
        <p:spPr>
          <a:xfrm>
            <a:off x="4919472" y="4418214"/>
            <a:ext cx="3895344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i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Ex.: Panetone (out-jan), ovos de Pascoa (fev-abr), produtos juninos (mai-jun).</a:t>
            </a:r>
            <a:endParaRPr lang="en-US" sz="105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371600" y="-1097280"/>
            <a:ext cx="3474720" cy="3474720"/>
          </a:xfrm>
          <a:prstGeom prst="ellipse">
            <a:avLst/>
          </a:prstGeom>
          <a:solidFill>
            <a:srgbClr val="1454C4">
              <a:alpha val="12000"/>
            </a:srgbClr>
          </a:solidFill>
          <a:ln w="12700">
            <a:solidFill>
              <a:srgbClr val="1454C4"/>
            </a:solidFill>
            <a:prstDash val="solid"/>
          </a:ln>
        </p:spPr>
        <p:txBody>
          <a:bodyPr/>
          <a:lstStyle/>
          <a:p>
            <a:endParaRPr lang="pt-BR" dirty="0"/>
          </a:p>
        </p:txBody>
      </p:sp>
      <p:sp>
        <p:nvSpPr>
          <p:cNvPr id="3" name="Shape 1"/>
          <p:cNvSpPr/>
          <p:nvPr/>
        </p:nvSpPr>
        <p:spPr>
          <a:xfrm>
            <a:off x="-365760" y="-274320"/>
            <a:ext cx="1645920" cy="1645920"/>
          </a:xfrm>
          <a:prstGeom prst="ellipse">
            <a:avLst/>
          </a:prstGeom>
          <a:solidFill>
            <a:srgbClr val="2B6BE8">
              <a:alpha val="10000"/>
            </a:srgbClr>
          </a:solidFill>
          <a:ln w="12700">
            <a:solidFill>
              <a:srgbClr val="2B6BE8"/>
            </a:solidFill>
            <a:prstDash val="solid"/>
          </a:ln>
        </p:spPr>
        <p:txBody>
          <a:bodyPr/>
          <a:lstStyle/>
          <a:p>
            <a:endParaRPr lang="pt-BR" dirty="0"/>
          </a:p>
        </p:txBody>
      </p:sp>
      <p:sp>
        <p:nvSpPr>
          <p:cNvPr id="4" name="Shape 2"/>
          <p:cNvSpPr/>
          <p:nvPr/>
        </p:nvSpPr>
        <p:spPr>
          <a:xfrm>
            <a:off x="0" y="0"/>
            <a:ext cx="9144000" cy="621792"/>
          </a:xfrm>
          <a:prstGeom prst="rect">
            <a:avLst/>
          </a:prstGeom>
          <a:solidFill>
            <a:srgbClr val="0D2461"/>
          </a:solidFill>
          <a:ln w="12700">
            <a:solidFill>
              <a:srgbClr val="0D2461"/>
            </a:solidFill>
            <a:prstDash val="solid"/>
          </a:ln>
        </p:spPr>
        <p:txBody>
          <a:bodyPr/>
          <a:lstStyle/>
          <a:p>
            <a:endParaRPr lang="pt-BR" dirty="0"/>
          </a:p>
        </p:txBody>
      </p:sp>
      <p:sp>
        <p:nvSpPr>
          <p:cNvPr id="5" name="Shape 3"/>
          <p:cNvSpPr/>
          <p:nvPr/>
        </p:nvSpPr>
        <p:spPr>
          <a:xfrm>
            <a:off x="0" y="621792"/>
            <a:ext cx="9144000" cy="38405"/>
          </a:xfrm>
          <a:prstGeom prst="rect">
            <a:avLst/>
          </a:prstGeom>
          <a:solidFill>
            <a:srgbClr val="F5A200"/>
          </a:solidFill>
          <a:ln w="12700">
            <a:solidFill>
              <a:srgbClr val="F5A200"/>
            </a:solidFill>
            <a:prstDash val="solid"/>
          </a:ln>
        </p:spPr>
        <p:txBody>
          <a:bodyPr/>
          <a:lstStyle/>
          <a:p>
            <a:endParaRPr lang="pt-BR" dirty="0"/>
          </a:p>
        </p:txBody>
      </p:sp>
      <p:sp>
        <p:nvSpPr>
          <p:cNvPr id="6" name="Text 4"/>
          <p:cNvSpPr/>
          <p:nvPr/>
        </p:nvSpPr>
        <p:spPr>
          <a:xfrm>
            <a:off x="384048" y="0"/>
            <a:ext cx="8321040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9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Planograma - A Ciencia da </a:t>
            </a:r>
            <a:r>
              <a:rPr lang="en-US" sz="1900" b="1" dirty="0" err="1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gôndola</a:t>
            </a:r>
            <a:endParaRPr lang="en-US" sz="1900" dirty="0"/>
          </a:p>
        </p:txBody>
      </p:sp>
      <p:sp>
        <p:nvSpPr>
          <p:cNvPr id="7" name="Shape 5"/>
          <p:cNvSpPr/>
          <p:nvPr/>
        </p:nvSpPr>
        <p:spPr>
          <a:xfrm>
            <a:off x="0" y="4818888"/>
            <a:ext cx="9144000" cy="324612"/>
          </a:xfrm>
          <a:prstGeom prst="rect">
            <a:avLst/>
          </a:prstGeom>
          <a:solidFill>
            <a:srgbClr val="060E24"/>
          </a:solidFill>
          <a:ln w="12700">
            <a:solidFill>
              <a:srgbClr val="060E24"/>
            </a:solidFill>
            <a:prstDash val="solid"/>
          </a:ln>
        </p:spPr>
        <p:txBody>
          <a:bodyPr/>
          <a:lstStyle/>
          <a:p>
            <a:endParaRPr lang="pt-BR" dirty="0"/>
          </a:p>
        </p:txBody>
      </p:sp>
      <p:sp>
        <p:nvSpPr>
          <p:cNvPr id="8" name="Text 6"/>
          <p:cNvSpPr/>
          <p:nvPr/>
        </p:nvSpPr>
        <p:spPr>
          <a:xfrm>
            <a:off x="320040" y="4832604"/>
            <a:ext cx="6858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AABF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AlunosdoPH.com  |  CEFET/RJ  -  Administracao de Varejo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7132320" y="4832604"/>
            <a:ext cx="1828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50" dirty="0">
                <a:solidFill>
                  <a:srgbClr val="F5A200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aula 3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347472" y="768096"/>
            <a:ext cx="8430768" cy="566928"/>
          </a:xfrm>
          <a:prstGeom prst="rect">
            <a:avLst/>
          </a:prstGeom>
          <a:solidFill>
            <a:srgbClr val="0D2461"/>
          </a:solidFill>
          <a:ln w="12700">
            <a:solidFill>
              <a:srgbClr val="0D2461"/>
            </a:solidFill>
            <a:prstDash val="solid"/>
          </a:ln>
        </p:spPr>
        <p:txBody>
          <a:bodyPr/>
          <a:lstStyle/>
          <a:p>
            <a:endParaRPr lang="pt-BR" dirty="0"/>
          </a:p>
        </p:txBody>
      </p:sp>
      <p:sp>
        <p:nvSpPr>
          <p:cNvPr id="11" name="Shape 9"/>
          <p:cNvSpPr/>
          <p:nvPr/>
        </p:nvSpPr>
        <p:spPr>
          <a:xfrm>
            <a:off x="347472" y="768096"/>
            <a:ext cx="59436" cy="566928"/>
          </a:xfrm>
          <a:prstGeom prst="rect">
            <a:avLst/>
          </a:prstGeom>
          <a:solidFill>
            <a:srgbClr val="F5A200"/>
          </a:solidFill>
          <a:ln w="12700">
            <a:solidFill>
              <a:srgbClr val="F5A200"/>
            </a:solidFill>
            <a:prstDash val="solid"/>
          </a:ln>
        </p:spPr>
        <p:txBody>
          <a:bodyPr/>
          <a:lstStyle/>
          <a:p>
            <a:endParaRPr lang="pt-BR" dirty="0"/>
          </a:p>
        </p:txBody>
      </p:sp>
      <p:sp>
        <p:nvSpPr>
          <p:cNvPr id="12" name="Text 10"/>
          <p:cNvSpPr/>
          <p:nvPr/>
        </p:nvSpPr>
        <p:spPr>
          <a:xfrm>
            <a:off x="502920" y="822960"/>
            <a:ext cx="8229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Planograma: representacao visual que define exatamente onde cada produto (SKU) deve ser posicionado </a:t>
            </a:r>
            <a:r>
              <a:rPr lang="en-US" sz="1250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</a:t>
            </a:r>
            <a:r>
              <a:rPr lang="en-US" sz="12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250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gôndola</a:t>
            </a:r>
            <a:r>
              <a:rPr lang="en-US" sz="12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- por nivel de prateleira, </a:t>
            </a:r>
            <a:r>
              <a:rPr lang="en-US" sz="1250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posição</a:t>
            </a:r>
            <a:r>
              <a:rPr lang="en-US" sz="12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horizontal e facings (numero de frentes exposta).</a:t>
            </a:r>
            <a:endParaRPr lang="en-US" sz="1250" dirty="0"/>
          </a:p>
        </p:txBody>
      </p:sp>
      <p:sp>
        <p:nvSpPr>
          <p:cNvPr id="13" name="Shape 11"/>
          <p:cNvSpPr/>
          <p:nvPr/>
        </p:nvSpPr>
        <p:spPr>
          <a:xfrm>
            <a:off x="347472" y="1426464"/>
            <a:ext cx="5029200" cy="603504"/>
          </a:xfrm>
          <a:prstGeom prst="rect">
            <a:avLst/>
          </a:prstGeom>
          <a:solidFill>
            <a:srgbClr val="F5A200"/>
          </a:solidFill>
          <a:ln w="12700">
            <a:solidFill>
              <a:srgbClr val="F5A200"/>
            </a:solidFill>
            <a:prstDash val="solid"/>
          </a:ln>
        </p:spPr>
        <p:txBody>
          <a:bodyPr/>
          <a:lstStyle/>
          <a:p>
            <a:endParaRPr lang="pt-BR" dirty="0"/>
          </a:p>
        </p:txBody>
      </p:sp>
      <p:sp>
        <p:nvSpPr>
          <p:cNvPr id="14" name="Text 12"/>
          <p:cNvSpPr/>
          <p:nvPr/>
        </p:nvSpPr>
        <p:spPr>
          <a:xfrm>
            <a:off x="457200" y="1463040"/>
            <a:ext cx="3200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Nivel dos olhos (1,20-1,60m)</a:t>
            </a:r>
            <a:endParaRPr lang="en-US" sz="1100" dirty="0"/>
          </a:p>
        </p:txBody>
      </p:sp>
      <p:sp>
        <p:nvSpPr>
          <p:cNvPr id="15" name="Text 13"/>
          <p:cNvSpPr/>
          <p:nvPr/>
        </p:nvSpPr>
        <p:spPr>
          <a:xfrm>
            <a:off x="457200" y="1737360"/>
            <a:ext cx="475488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i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Produto LIDER - Maior venda e margem</a:t>
            </a:r>
            <a:endParaRPr lang="en-US" sz="1000" dirty="0"/>
          </a:p>
        </p:txBody>
      </p:sp>
      <p:sp>
        <p:nvSpPr>
          <p:cNvPr id="16" name="Shape 14"/>
          <p:cNvSpPr/>
          <p:nvPr/>
        </p:nvSpPr>
        <p:spPr>
          <a:xfrm>
            <a:off x="347472" y="2029968"/>
            <a:ext cx="5029200" cy="36576"/>
          </a:xfrm>
          <a:prstGeom prst="rect">
            <a:avLst/>
          </a:prstGeom>
          <a:solidFill>
            <a:srgbClr val="888888"/>
          </a:solidFill>
          <a:ln w="12700">
            <a:solidFill>
              <a:srgbClr val="888888"/>
            </a:solidFill>
            <a:prstDash val="solid"/>
          </a:ln>
        </p:spPr>
        <p:txBody>
          <a:bodyPr/>
          <a:lstStyle/>
          <a:p>
            <a:endParaRPr lang="pt-BR" dirty="0"/>
          </a:p>
        </p:txBody>
      </p:sp>
      <p:sp>
        <p:nvSpPr>
          <p:cNvPr id="17" name="Shape 15"/>
          <p:cNvSpPr/>
          <p:nvPr/>
        </p:nvSpPr>
        <p:spPr>
          <a:xfrm>
            <a:off x="347472" y="2121408"/>
            <a:ext cx="5029200" cy="603504"/>
          </a:xfrm>
          <a:prstGeom prst="rect">
            <a:avLst/>
          </a:prstGeom>
          <a:solidFill>
            <a:srgbClr val="0891B2"/>
          </a:solidFill>
          <a:ln w="12700">
            <a:solidFill>
              <a:srgbClr val="0891B2"/>
            </a:solidFill>
            <a:prstDash val="solid"/>
          </a:ln>
        </p:spPr>
        <p:txBody>
          <a:bodyPr/>
          <a:lstStyle/>
          <a:p>
            <a:endParaRPr lang="pt-BR" dirty="0"/>
          </a:p>
        </p:txBody>
      </p:sp>
      <p:sp>
        <p:nvSpPr>
          <p:cNvPr id="18" name="Text 16"/>
          <p:cNvSpPr/>
          <p:nvPr/>
        </p:nvSpPr>
        <p:spPr>
          <a:xfrm>
            <a:off x="457200" y="2157984"/>
            <a:ext cx="3200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Nivel das maos (0,80-1,20m)</a:t>
            </a:r>
            <a:endParaRPr lang="en-US" sz="1100" dirty="0"/>
          </a:p>
        </p:txBody>
      </p:sp>
      <p:sp>
        <p:nvSpPr>
          <p:cNvPr id="19" name="Text 17"/>
          <p:cNvSpPr/>
          <p:nvPr/>
        </p:nvSpPr>
        <p:spPr>
          <a:xfrm>
            <a:off x="457200" y="2432304"/>
            <a:ext cx="475488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i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Produto SECUNDARIO - 2a opcao de compra</a:t>
            </a:r>
            <a:endParaRPr lang="en-US" sz="1000" dirty="0"/>
          </a:p>
        </p:txBody>
      </p:sp>
      <p:sp>
        <p:nvSpPr>
          <p:cNvPr id="20" name="Shape 18"/>
          <p:cNvSpPr/>
          <p:nvPr/>
        </p:nvSpPr>
        <p:spPr>
          <a:xfrm>
            <a:off x="347472" y="2724912"/>
            <a:ext cx="5029200" cy="36576"/>
          </a:xfrm>
          <a:prstGeom prst="rect">
            <a:avLst/>
          </a:prstGeom>
          <a:solidFill>
            <a:srgbClr val="888888"/>
          </a:solidFill>
          <a:ln w="12700">
            <a:solidFill>
              <a:srgbClr val="888888"/>
            </a:solidFill>
            <a:prstDash val="solid"/>
          </a:ln>
        </p:spPr>
        <p:txBody>
          <a:bodyPr/>
          <a:lstStyle/>
          <a:p>
            <a:endParaRPr lang="pt-BR" dirty="0"/>
          </a:p>
        </p:txBody>
      </p:sp>
      <p:sp>
        <p:nvSpPr>
          <p:cNvPr id="21" name="Shape 19"/>
          <p:cNvSpPr/>
          <p:nvPr/>
        </p:nvSpPr>
        <p:spPr>
          <a:xfrm>
            <a:off x="347472" y="2816352"/>
            <a:ext cx="5029200" cy="603504"/>
          </a:xfrm>
          <a:prstGeom prst="rect">
            <a:avLst/>
          </a:prstGeom>
          <a:solidFill>
            <a:srgbClr val="1454C4"/>
          </a:solidFill>
          <a:ln w="12700">
            <a:solidFill>
              <a:srgbClr val="1454C4"/>
            </a:solidFill>
            <a:prstDash val="solid"/>
          </a:ln>
        </p:spPr>
        <p:txBody>
          <a:bodyPr/>
          <a:lstStyle/>
          <a:p>
            <a:endParaRPr lang="pt-BR" dirty="0"/>
          </a:p>
        </p:txBody>
      </p:sp>
      <p:sp>
        <p:nvSpPr>
          <p:cNvPr id="22" name="Text 20"/>
          <p:cNvSpPr/>
          <p:nvPr/>
        </p:nvSpPr>
        <p:spPr>
          <a:xfrm>
            <a:off x="457200" y="2852928"/>
            <a:ext cx="3200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Nivel do chao (0-0,80m)</a:t>
            </a:r>
            <a:endParaRPr lang="en-US" sz="1100" dirty="0"/>
          </a:p>
        </p:txBody>
      </p:sp>
      <p:sp>
        <p:nvSpPr>
          <p:cNvPr id="23" name="Text 21"/>
          <p:cNvSpPr/>
          <p:nvPr/>
        </p:nvSpPr>
        <p:spPr>
          <a:xfrm>
            <a:off x="457200" y="3127248"/>
            <a:ext cx="475488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i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Produto de VOLUME - Embalagens grandes</a:t>
            </a:r>
            <a:endParaRPr lang="en-US" sz="1000" dirty="0"/>
          </a:p>
        </p:txBody>
      </p:sp>
      <p:sp>
        <p:nvSpPr>
          <p:cNvPr id="24" name="Shape 22"/>
          <p:cNvSpPr/>
          <p:nvPr/>
        </p:nvSpPr>
        <p:spPr>
          <a:xfrm>
            <a:off x="347472" y="3419856"/>
            <a:ext cx="5029200" cy="36576"/>
          </a:xfrm>
          <a:prstGeom prst="rect">
            <a:avLst/>
          </a:prstGeom>
          <a:solidFill>
            <a:srgbClr val="888888"/>
          </a:solidFill>
          <a:ln w="12700">
            <a:solidFill>
              <a:srgbClr val="888888"/>
            </a:solidFill>
            <a:prstDash val="solid"/>
          </a:ln>
        </p:spPr>
        <p:txBody>
          <a:bodyPr/>
          <a:lstStyle/>
          <a:p>
            <a:endParaRPr lang="pt-BR" dirty="0"/>
          </a:p>
        </p:txBody>
      </p:sp>
      <p:sp>
        <p:nvSpPr>
          <p:cNvPr id="25" name="Shape 23"/>
          <p:cNvSpPr/>
          <p:nvPr/>
        </p:nvSpPr>
        <p:spPr>
          <a:xfrm>
            <a:off x="347472" y="3511296"/>
            <a:ext cx="5029200" cy="603504"/>
          </a:xfrm>
          <a:prstGeom prst="rect">
            <a:avLst/>
          </a:prstGeom>
          <a:solidFill>
            <a:srgbClr val="4A5A80"/>
          </a:solidFill>
          <a:ln w="12700">
            <a:solidFill>
              <a:srgbClr val="4A5A80"/>
            </a:solidFill>
            <a:prstDash val="solid"/>
          </a:ln>
        </p:spPr>
        <p:txBody>
          <a:bodyPr/>
          <a:lstStyle/>
          <a:p>
            <a:endParaRPr lang="pt-BR" dirty="0"/>
          </a:p>
        </p:txBody>
      </p:sp>
      <p:sp>
        <p:nvSpPr>
          <p:cNvPr id="26" name="Text 24"/>
          <p:cNvSpPr/>
          <p:nvPr/>
        </p:nvSpPr>
        <p:spPr>
          <a:xfrm>
            <a:off x="457200" y="3547872"/>
            <a:ext cx="3200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Acima dos olhos (&gt;1,60m)</a:t>
            </a:r>
            <a:endParaRPr lang="en-US" sz="1100" dirty="0"/>
          </a:p>
        </p:txBody>
      </p:sp>
      <p:sp>
        <p:nvSpPr>
          <p:cNvPr id="27" name="Text 25"/>
          <p:cNvSpPr/>
          <p:nvPr/>
        </p:nvSpPr>
        <p:spPr>
          <a:xfrm>
            <a:off x="457200" y="3822192"/>
            <a:ext cx="475488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i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Produto de MENOR SAIDA / sazonalidade</a:t>
            </a:r>
            <a:endParaRPr lang="en-US" sz="1000" dirty="0"/>
          </a:p>
        </p:txBody>
      </p:sp>
      <p:sp>
        <p:nvSpPr>
          <p:cNvPr id="28" name="Shape 26"/>
          <p:cNvSpPr/>
          <p:nvPr/>
        </p:nvSpPr>
        <p:spPr>
          <a:xfrm>
            <a:off x="347472" y="4114800"/>
            <a:ext cx="5029200" cy="36576"/>
          </a:xfrm>
          <a:prstGeom prst="rect">
            <a:avLst/>
          </a:prstGeom>
          <a:solidFill>
            <a:srgbClr val="888888"/>
          </a:solidFill>
          <a:ln w="12700">
            <a:solidFill>
              <a:srgbClr val="888888"/>
            </a:solidFill>
            <a:prstDash val="solid"/>
          </a:ln>
        </p:spPr>
        <p:txBody>
          <a:bodyPr/>
          <a:lstStyle/>
          <a:p>
            <a:endParaRPr lang="pt-BR" dirty="0"/>
          </a:p>
        </p:txBody>
      </p:sp>
      <p:sp>
        <p:nvSpPr>
          <p:cNvPr id="29" name="Shape 27"/>
          <p:cNvSpPr/>
          <p:nvPr/>
        </p:nvSpPr>
        <p:spPr>
          <a:xfrm>
            <a:off x="5559552" y="1426464"/>
            <a:ext cx="3218688" cy="804672"/>
          </a:xfrm>
          <a:prstGeom prst="rect">
            <a:avLst/>
          </a:prstGeom>
          <a:solidFill>
            <a:srgbClr val="FFFFFF"/>
          </a:solidFill>
          <a:ln w="10160">
            <a:solidFill>
              <a:srgbClr val="D0DBF5"/>
            </a:solidFill>
            <a:prstDash val="solid"/>
          </a:ln>
          <a:effectLst>
            <a:outerShdw blurRad="63500" dist="25400" dir="81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pt-BR" dirty="0"/>
          </a:p>
        </p:txBody>
      </p:sp>
      <p:sp>
        <p:nvSpPr>
          <p:cNvPr id="30" name="Shape 28"/>
          <p:cNvSpPr/>
          <p:nvPr/>
        </p:nvSpPr>
        <p:spPr>
          <a:xfrm>
            <a:off x="5559552" y="1426464"/>
            <a:ext cx="59436" cy="804672"/>
          </a:xfrm>
          <a:prstGeom prst="rect">
            <a:avLst/>
          </a:prstGeom>
          <a:solidFill>
            <a:srgbClr val="D4610A"/>
          </a:solidFill>
          <a:ln w="12700">
            <a:solidFill>
              <a:srgbClr val="D4610A"/>
            </a:solidFill>
            <a:prstDash val="solid"/>
          </a:ln>
        </p:spPr>
        <p:txBody>
          <a:bodyPr/>
          <a:lstStyle/>
          <a:p>
            <a:endParaRPr lang="pt-BR" dirty="0"/>
          </a:p>
        </p:txBody>
      </p:sp>
      <p:sp>
        <p:nvSpPr>
          <p:cNvPr id="31" name="Text 29"/>
          <p:cNvSpPr/>
          <p:nvPr/>
        </p:nvSpPr>
        <p:spPr>
          <a:xfrm>
            <a:off x="5705856" y="1517904"/>
            <a:ext cx="301752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D4610A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Facings</a:t>
            </a:r>
            <a:endParaRPr lang="en-US" sz="1150" dirty="0"/>
          </a:p>
        </p:txBody>
      </p:sp>
      <p:sp>
        <p:nvSpPr>
          <p:cNvPr id="32" name="Text 30"/>
          <p:cNvSpPr/>
          <p:nvPr/>
        </p:nvSpPr>
        <p:spPr>
          <a:xfrm>
            <a:off x="5705856" y="1699984"/>
            <a:ext cx="2999232" cy="3291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10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Numero de frentes do produto visiveis de frente. Mais facings = mais visibilidade = mais venda. Negociado entre </a:t>
            </a:r>
            <a:r>
              <a:rPr lang="en-US" sz="1100" dirty="0" err="1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indústria</a:t>
            </a:r>
            <a:r>
              <a:rPr lang="en-US" sz="110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e varejista.</a:t>
            </a:r>
            <a:endParaRPr lang="en-US" sz="1100" dirty="0"/>
          </a:p>
        </p:txBody>
      </p:sp>
      <p:sp>
        <p:nvSpPr>
          <p:cNvPr id="33" name="Shape 31"/>
          <p:cNvSpPr/>
          <p:nvPr/>
        </p:nvSpPr>
        <p:spPr>
          <a:xfrm>
            <a:off x="5559552" y="2322576"/>
            <a:ext cx="3218688" cy="804672"/>
          </a:xfrm>
          <a:prstGeom prst="rect">
            <a:avLst/>
          </a:prstGeom>
          <a:solidFill>
            <a:srgbClr val="FFFFFF"/>
          </a:solidFill>
          <a:ln w="10160">
            <a:solidFill>
              <a:srgbClr val="D0DBF5"/>
            </a:solidFill>
            <a:prstDash val="solid"/>
          </a:ln>
          <a:effectLst>
            <a:outerShdw blurRad="63500" dist="25400" dir="81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pt-BR" dirty="0"/>
          </a:p>
        </p:txBody>
      </p:sp>
      <p:sp>
        <p:nvSpPr>
          <p:cNvPr id="34" name="Shape 32"/>
          <p:cNvSpPr/>
          <p:nvPr/>
        </p:nvSpPr>
        <p:spPr>
          <a:xfrm>
            <a:off x="5559552" y="2322576"/>
            <a:ext cx="59436" cy="804672"/>
          </a:xfrm>
          <a:prstGeom prst="rect">
            <a:avLst/>
          </a:prstGeom>
          <a:solidFill>
            <a:srgbClr val="7B2FBE"/>
          </a:solidFill>
          <a:ln w="12700">
            <a:solidFill>
              <a:srgbClr val="7B2FBE"/>
            </a:solidFill>
            <a:prstDash val="solid"/>
          </a:ln>
        </p:spPr>
        <p:txBody>
          <a:bodyPr/>
          <a:lstStyle/>
          <a:p>
            <a:endParaRPr lang="pt-BR" dirty="0"/>
          </a:p>
        </p:txBody>
      </p:sp>
      <p:sp>
        <p:nvSpPr>
          <p:cNvPr id="35" name="Text 33"/>
          <p:cNvSpPr/>
          <p:nvPr/>
        </p:nvSpPr>
        <p:spPr>
          <a:xfrm>
            <a:off x="5705856" y="2414016"/>
            <a:ext cx="301752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7B2FBE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Bloco de marca</a:t>
            </a:r>
            <a:endParaRPr lang="en-US" sz="1150" dirty="0"/>
          </a:p>
        </p:txBody>
      </p:sp>
      <p:sp>
        <p:nvSpPr>
          <p:cNvPr id="36" name="Text 34"/>
          <p:cNvSpPr/>
          <p:nvPr/>
        </p:nvSpPr>
        <p:spPr>
          <a:xfrm>
            <a:off x="5705856" y="2596096"/>
            <a:ext cx="2999232" cy="3291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10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Produtos da mesma marca agrupados verticalmente para maior impacto visual. Consumidor encontra a marca mais facilmente.</a:t>
            </a:r>
            <a:endParaRPr lang="en-US" sz="1100" dirty="0"/>
          </a:p>
        </p:txBody>
      </p:sp>
      <p:sp>
        <p:nvSpPr>
          <p:cNvPr id="37" name="Shape 35"/>
          <p:cNvSpPr/>
          <p:nvPr/>
        </p:nvSpPr>
        <p:spPr>
          <a:xfrm>
            <a:off x="5559552" y="3218688"/>
            <a:ext cx="3218688" cy="804672"/>
          </a:xfrm>
          <a:prstGeom prst="rect">
            <a:avLst/>
          </a:prstGeom>
          <a:solidFill>
            <a:srgbClr val="FFFFFF"/>
          </a:solidFill>
          <a:ln w="10160">
            <a:solidFill>
              <a:srgbClr val="D0DBF5"/>
            </a:solidFill>
            <a:prstDash val="solid"/>
          </a:ln>
          <a:effectLst>
            <a:outerShdw blurRad="63500" dist="25400" dir="81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pt-BR" dirty="0"/>
          </a:p>
        </p:txBody>
      </p:sp>
      <p:sp>
        <p:nvSpPr>
          <p:cNvPr id="38" name="Shape 36"/>
          <p:cNvSpPr/>
          <p:nvPr/>
        </p:nvSpPr>
        <p:spPr>
          <a:xfrm>
            <a:off x="5559552" y="3218688"/>
            <a:ext cx="59436" cy="804672"/>
          </a:xfrm>
          <a:prstGeom prst="rect">
            <a:avLst/>
          </a:prstGeom>
          <a:solidFill>
            <a:srgbClr val="1F7A5C"/>
          </a:solidFill>
          <a:ln w="12700">
            <a:solidFill>
              <a:srgbClr val="1F7A5C"/>
            </a:solidFill>
            <a:prstDash val="solid"/>
          </a:ln>
        </p:spPr>
        <p:txBody>
          <a:bodyPr/>
          <a:lstStyle/>
          <a:p>
            <a:endParaRPr lang="pt-BR" dirty="0"/>
          </a:p>
        </p:txBody>
      </p:sp>
      <p:sp>
        <p:nvSpPr>
          <p:cNvPr id="39" name="Text 37"/>
          <p:cNvSpPr/>
          <p:nvPr/>
        </p:nvSpPr>
        <p:spPr>
          <a:xfrm>
            <a:off x="5705856" y="3310128"/>
            <a:ext cx="301752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1F7A5C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Fluxo de compra</a:t>
            </a:r>
            <a:endParaRPr lang="en-US" sz="1150" dirty="0"/>
          </a:p>
        </p:txBody>
      </p:sp>
      <p:sp>
        <p:nvSpPr>
          <p:cNvPr id="40" name="Text 38"/>
          <p:cNvSpPr/>
          <p:nvPr/>
        </p:nvSpPr>
        <p:spPr>
          <a:xfrm>
            <a:off x="5705856" y="3492208"/>
            <a:ext cx="2999232" cy="3291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10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Categoria sequenciada seguindo a logica de </a:t>
            </a:r>
            <a:r>
              <a:rPr lang="en-US" sz="1100" dirty="0" err="1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decisão</a:t>
            </a:r>
            <a:r>
              <a:rPr lang="en-US" sz="110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do shopper: da necessidade basica ate o complemento premium.</a:t>
            </a:r>
            <a:endParaRPr lang="en-US" sz="1100" dirty="0"/>
          </a:p>
        </p:txBody>
      </p:sp>
      <p:sp>
        <p:nvSpPr>
          <p:cNvPr id="41" name="Shape 39"/>
          <p:cNvSpPr/>
          <p:nvPr/>
        </p:nvSpPr>
        <p:spPr>
          <a:xfrm>
            <a:off x="5559552" y="4114800"/>
            <a:ext cx="3218688" cy="804672"/>
          </a:xfrm>
          <a:prstGeom prst="rect">
            <a:avLst/>
          </a:prstGeom>
          <a:solidFill>
            <a:srgbClr val="FFFFFF"/>
          </a:solidFill>
          <a:ln w="10160">
            <a:solidFill>
              <a:srgbClr val="D0DBF5"/>
            </a:solidFill>
            <a:prstDash val="solid"/>
          </a:ln>
          <a:effectLst>
            <a:outerShdw blurRad="63500" dist="25400" dir="81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pt-BR" dirty="0"/>
          </a:p>
        </p:txBody>
      </p:sp>
      <p:sp>
        <p:nvSpPr>
          <p:cNvPr id="42" name="Shape 40"/>
          <p:cNvSpPr/>
          <p:nvPr/>
        </p:nvSpPr>
        <p:spPr>
          <a:xfrm>
            <a:off x="5559552" y="4114800"/>
            <a:ext cx="59436" cy="804672"/>
          </a:xfrm>
          <a:prstGeom prst="rect">
            <a:avLst/>
          </a:prstGeom>
          <a:solidFill>
            <a:srgbClr val="0D2461"/>
          </a:solidFill>
          <a:ln w="12700">
            <a:solidFill>
              <a:srgbClr val="0D2461"/>
            </a:solidFill>
            <a:prstDash val="solid"/>
          </a:ln>
        </p:spPr>
        <p:txBody>
          <a:bodyPr/>
          <a:lstStyle/>
          <a:p>
            <a:endParaRPr lang="pt-BR" dirty="0"/>
          </a:p>
        </p:txBody>
      </p:sp>
      <p:sp>
        <p:nvSpPr>
          <p:cNvPr id="43" name="Text 41"/>
          <p:cNvSpPr/>
          <p:nvPr/>
        </p:nvSpPr>
        <p:spPr>
          <a:xfrm>
            <a:off x="5705856" y="4206240"/>
            <a:ext cx="301752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0D2461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GMROI</a:t>
            </a:r>
            <a:endParaRPr lang="en-US" sz="1150" dirty="0"/>
          </a:p>
        </p:txBody>
      </p:sp>
      <p:sp>
        <p:nvSpPr>
          <p:cNvPr id="44" name="Text 42"/>
          <p:cNvSpPr/>
          <p:nvPr/>
        </p:nvSpPr>
        <p:spPr>
          <a:xfrm>
            <a:off x="5705856" y="4388320"/>
            <a:ext cx="2999232" cy="3291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10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Gross Margin Return on Inventory: margem bruta / investimento em estoque. O melhor criterio para </a:t>
            </a:r>
            <a:r>
              <a:rPr lang="en-US" sz="1100" dirty="0" err="1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alocar</a:t>
            </a:r>
            <a:r>
              <a:rPr lang="en-US" sz="110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100" dirty="0" err="1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espaço</a:t>
            </a:r>
            <a:r>
              <a:rPr lang="en-US" sz="110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de </a:t>
            </a:r>
            <a:r>
              <a:rPr lang="en-US" sz="1100" dirty="0" err="1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gôndola</a:t>
            </a:r>
            <a:r>
              <a:rPr lang="en-US" sz="110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por SKU.</a:t>
            </a:r>
            <a:endParaRPr lang="en-US" sz="1100" dirty="0"/>
          </a:p>
        </p:txBody>
      </p:sp>
      <p:sp>
        <p:nvSpPr>
          <p:cNvPr id="45" name="Text 43"/>
          <p:cNvSpPr/>
          <p:nvPr/>
        </p:nvSpPr>
        <p:spPr>
          <a:xfrm>
            <a:off x="347472" y="4681728"/>
            <a:ext cx="8430768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 i="1" dirty="0">
                <a:solidFill>
                  <a:srgbClr val="4A5A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Softwares: JDA (Blue Yonder), Symphony Gold, Nielsen Spaceman, Gladson.</a:t>
            </a:r>
            <a:endParaRPr lang="en-US" sz="85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D246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645920" y="-914400"/>
            <a:ext cx="4114800" cy="4114800"/>
          </a:xfrm>
          <a:prstGeom prst="ellipse">
            <a:avLst/>
          </a:prstGeom>
          <a:solidFill>
            <a:srgbClr val="0A1A50"/>
          </a:solidFill>
          <a:ln w="12700">
            <a:solidFill>
              <a:srgbClr val="0A1A50"/>
            </a:solidFill>
            <a:prstDash val="solid"/>
          </a:ln>
        </p:spPr>
        <p:txBody>
          <a:bodyPr/>
          <a:lstStyle/>
          <a:p>
            <a:endParaRPr lang="pt-BR" dirty="0"/>
          </a:p>
        </p:txBody>
      </p:sp>
      <p:sp>
        <p:nvSpPr>
          <p:cNvPr id="3" name="Shape 1"/>
          <p:cNvSpPr/>
          <p:nvPr/>
        </p:nvSpPr>
        <p:spPr>
          <a:xfrm>
            <a:off x="-548640" y="274320"/>
            <a:ext cx="2286000" cy="2286000"/>
          </a:xfrm>
          <a:prstGeom prst="ellipse">
            <a:avLst/>
          </a:prstGeom>
          <a:solidFill>
            <a:srgbClr val="2B6BE8">
              <a:alpha val="75000"/>
            </a:srgbClr>
          </a:solidFill>
          <a:ln w="12700">
            <a:solidFill>
              <a:srgbClr val="2B6BE8"/>
            </a:solidFill>
            <a:prstDash val="solid"/>
          </a:ln>
        </p:spPr>
        <p:txBody>
          <a:bodyPr/>
          <a:lstStyle/>
          <a:p>
            <a:endParaRPr lang="pt-BR" dirty="0"/>
          </a:p>
        </p:txBody>
      </p:sp>
      <p:sp>
        <p:nvSpPr>
          <p:cNvPr id="4" name="Shape 2"/>
          <p:cNvSpPr/>
          <p:nvPr/>
        </p:nvSpPr>
        <p:spPr>
          <a:xfrm>
            <a:off x="7315200" y="3108960"/>
            <a:ext cx="2560320" cy="2560320"/>
          </a:xfrm>
          <a:prstGeom prst="ellipse">
            <a:avLst/>
          </a:prstGeom>
          <a:solidFill>
            <a:srgbClr val="0A1A50"/>
          </a:solidFill>
          <a:ln w="12700">
            <a:solidFill>
              <a:srgbClr val="0A1A50"/>
            </a:solidFill>
            <a:prstDash val="solid"/>
          </a:ln>
        </p:spPr>
        <p:txBody>
          <a:bodyPr/>
          <a:lstStyle/>
          <a:p>
            <a:endParaRPr lang="pt-BR" dirty="0"/>
          </a:p>
        </p:txBody>
      </p:sp>
      <p:sp>
        <p:nvSpPr>
          <p:cNvPr id="5" name="Shape 3"/>
          <p:cNvSpPr/>
          <p:nvPr/>
        </p:nvSpPr>
        <p:spPr>
          <a:xfrm>
            <a:off x="6858000" y="2377440"/>
            <a:ext cx="1463040" cy="1463040"/>
          </a:xfrm>
          <a:prstGeom prst="ellipse">
            <a:avLst/>
          </a:prstGeom>
          <a:solidFill>
            <a:srgbClr val="5B9EE8">
              <a:alpha val="60000"/>
            </a:srgbClr>
          </a:solidFill>
          <a:ln w="12700">
            <a:solidFill>
              <a:srgbClr val="5B9EE8"/>
            </a:solidFill>
            <a:prstDash val="solid"/>
          </a:ln>
        </p:spPr>
        <p:txBody>
          <a:bodyPr/>
          <a:lstStyle/>
          <a:p>
            <a:endParaRPr lang="pt-BR" dirty="0"/>
          </a:p>
        </p:txBody>
      </p:sp>
      <p:sp>
        <p:nvSpPr>
          <p:cNvPr id="6" name="Shape 4"/>
          <p:cNvSpPr/>
          <p:nvPr/>
        </p:nvSpPr>
        <p:spPr>
          <a:xfrm>
            <a:off x="0" y="4818888"/>
            <a:ext cx="9144000" cy="324612"/>
          </a:xfrm>
          <a:prstGeom prst="rect">
            <a:avLst/>
          </a:prstGeom>
          <a:solidFill>
            <a:srgbClr val="060E24"/>
          </a:solidFill>
          <a:ln w="12700">
            <a:solidFill>
              <a:srgbClr val="060E24"/>
            </a:solidFill>
            <a:prstDash val="solid"/>
          </a:ln>
        </p:spPr>
        <p:txBody>
          <a:bodyPr/>
          <a:lstStyle/>
          <a:p>
            <a:endParaRPr lang="pt-BR" dirty="0"/>
          </a:p>
        </p:txBody>
      </p:sp>
      <p:sp>
        <p:nvSpPr>
          <p:cNvPr id="7" name="Text 5"/>
          <p:cNvSpPr/>
          <p:nvPr/>
        </p:nvSpPr>
        <p:spPr>
          <a:xfrm>
            <a:off x="320040" y="4832604"/>
            <a:ext cx="6858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AABF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AlunosdoPH.com  |  CEFET/RJ  -  Administracao de Varejo</a:t>
            </a:r>
            <a:endParaRPr lang="en-US" sz="850" dirty="0"/>
          </a:p>
        </p:txBody>
      </p:sp>
      <p:sp>
        <p:nvSpPr>
          <p:cNvPr id="8" name="Text 6"/>
          <p:cNvSpPr/>
          <p:nvPr/>
        </p:nvSpPr>
        <p:spPr>
          <a:xfrm>
            <a:off x="7132320" y="4832604"/>
            <a:ext cx="1828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50" dirty="0">
                <a:solidFill>
                  <a:srgbClr val="F5A200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aula 3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457200" y="164592"/>
            <a:ext cx="822960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F5A200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Zonas da Loja e Fluxo de Trafego</a:t>
            </a:r>
            <a:endParaRPr lang="en-US" sz="2600" dirty="0"/>
          </a:p>
        </p:txBody>
      </p:sp>
      <p:sp>
        <p:nvSpPr>
          <p:cNvPr id="10" name="Shape 8"/>
          <p:cNvSpPr/>
          <p:nvPr/>
        </p:nvSpPr>
        <p:spPr>
          <a:xfrm>
            <a:off x="457200" y="603504"/>
            <a:ext cx="8229600" cy="36576"/>
          </a:xfrm>
          <a:prstGeom prst="rect">
            <a:avLst/>
          </a:prstGeom>
          <a:solidFill>
            <a:srgbClr val="F5A200"/>
          </a:solidFill>
          <a:ln w="12700">
            <a:solidFill>
              <a:srgbClr val="F5A200"/>
            </a:solidFill>
            <a:prstDash val="solid"/>
          </a:ln>
        </p:spPr>
        <p:txBody>
          <a:bodyPr/>
          <a:lstStyle/>
          <a:p>
            <a:endParaRPr lang="pt-BR" dirty="0"/>
          </a:p>
        </p:txBody>
      </p:sp>
      <p:sp>
        <p:nvSpPr>
          <p:cNvPr id="11" name="Shape 9"/>
          <p:cNvSpPr/>
          <p:nvPr/>
        </p:nvSpPr>
        <p:spPr>
          <a:xfrm>
            <a:off x="457200" y="749808"/>
            <a:ext cx="4114800" cy="4023360"/>
          </a:xfrm>
          <a:prstGeom prst="rect">
            <a:avLst/>
          </a:prstGeom>
          <a:solidFill>
            <a:srgbClr val="0A1840"/>
          </a:solidFill>
          <a:ln w="12700">
            <a:solidFill>
              <a:srgbClr val="1A3670"/>
            </a:solidFill>
            <a:prstDash val="solid"/>
          </a:ln>
        </p:spPr>
        <p:txBody>
          <a:bodyPr/>
          <a:lstStyle/>
          <a:p>
            <a:endParaRPr lang="pt-BR" dirty="0"/>
          </a:p>
        </p:txBody>
      </p:sp>
      <p:sp>
        <p:nvSpPr>
          <p:cNvPr id="12" name="Text 10"/>
          <p:cNvSpPr/>
          <p:nvPr/>
        </p:nvSpPr>
        <p:spPr>
          <a:xfrm>
            <a:off x="457200" y="804672"/>
            <a:ext cx="41148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5A200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Mapa esquematico da loja</a:t>
            </a:r>
            <a:endParaRPr lang="en-US" sz="1000" dirty="0"/>
          </a:p>
        </p:txBody>
      </p:sp>
      <p:sp>
        <p:nvSpPr>
          <p:cNvPr id="13" name="Shape 11"/>
          <p:cNvSpPr/>
          <p:nvPr/>
        </p:nvSpPr>
        <p:spPr>
          <a:xfrm>
            <a:off x="1463040" y="4334256"/>
            <a:ext cx="1188720" cy="384048"/>
          </a:xfrm>
          <a:prstGeom prst="rect">
            <a:avLst/>
          </a:prstGeom>
          <a:solidFill>
            <a:srgbClr val="1F7A5C"/>
          </a:solidFill>
          <a:ln w="12700">
            <a:solidFill>
              <a:srgbClr val="1F7A5C"/>
            </a:solidFill>
            <a:prstDash val="solid"/>
          </a:ln>
        </p:spPr>
        <p:txBody>
          <a:bodyPr/>
          <a:lstStyle/>
          <a:p>
            <a:pPr algn="ctr"/>
            <a:endParaRPr lang="pt-BR" sz="2800" dirty="0">
              <a:solidFill>
                <a:schemeClr val="bg1"/>
              </a:solidFill>
            </a:endParaRPr>
          </a:p>
        </p:txBody>
      </p:sp>
      <p:sp>
        <p:nvSpPr>
          <p:cNvPr id="14" name="Text 12"/>
          <p:cNvSpPr/>
          <p:nvPr/>
        </p:nvSpPr>
        <p:spPr>
          <a:xfrm>
            <a:off x="1463040" y="4334256"/>
            <a:ext cx="118872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chemeClr val="bg1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ENTRADA</a:t>
            </a:r>
            <a:endParaRPr lang="en-US" sz="1100" dirty="0">
              <a:solidFill>
                <a:schemeClr val="bg1"/>
              </a:solidFill>
            </a:endParaRPr>
          </a:p>
        </p:txBody>
      </p:sp>
      <p:sp>
        <p:nvSpPr>
          <p:cNvPr id="15" name="Shape 13"/>
          <p:cNvSpPr/>
          <p:nvPr/>
        </p:nvSpPr>
        <p:spPr>
          <a:xfrm>
            <a:off x="566928" y="1152144"/>
            <a:ext cx="3895344" cy="548640"/>
          </a:xfrm>
          <a:prstGeom prst="rect">
            <a:avLst/>
          </a:prstGeom>
          <a:solidFill>
            <a:srgbClr val="D4610A">
              <a:alpha val="70000"/>
            </a:srgbClr>
          </a:solidFill>
          <a:ln w="12700">
            <a:solidFill>
              <a:srgbClr val="D4610A"/>
            </a:solidFill>
            <a:prstDash val="solid"/>
          </a:ln>
        </p:spPr>
        <p:txBody>
          <a:bodyPr/>
          <a:lstStyle/>
          <a:p>
            <a:pPr algn="ctr"/>
            <a:endParaRPr lang="pt-BR" sz="2800" dirty="0">
              <a:solidFill>
                <a:schemeClr val="bg1"/>
              </a:solidFill>
            </a:endParaRPr>
          </a:p>
        </p:txBody>
      </p:sp>
      <p:sp>
        <p:nvSpPr>
          <p:cNvPr id="16" name="Text 14"/>
          <p:cNvSpPr/>
          <p:nvPr/>
        </p:nvSpPr>
        <p:spPr>
          <a:xfrm>
            <a:off x="585216" y="1188720"/>
            <a:ext cx="3858768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chemeClr val="bg1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ZONA QUENTE - Corredor principal (alto trafego)</a:t>
            </a:r>
            <a:endParaRPr lang="en-US" sz="1100" dirty="0">
              <a:solidFill>
                <a:schemeClr val="bg1"/>
              </a:solidFill>
            </a:endParaRPr>
          </a:p>
        </p:txBody>
      </p:sp>
      <p:sp>
        <p:nvSpPr>
          <p:cNvPr id="17" name="Shape 15"/>
          <p:cNvSpPr/>
          <p:nvPr/>
        </p:nvSpPr>
        <p:spPr>
          <a:xfrm>
            <a:off x="566928" y="1792224"/>
            <a:ext cx="731520" cy="2468880"/>
          </a:xfrm>
          <a:prstGeom prst="rect">
            <a:avLst/>
          </a:prstGeom>
          <a:solidFill>
            <a:srgbClr val="0891B2">
              <a:alpha val="60000"/>
            </a:srgbClr>
          </a:solidFill>
          <a:ln w="12700">
            <a:solidFill>
              <a:srgbClr val="0891B2"/>
            </a:solidFill>
            <a:prstDash val="solid"/>
          </a:ln>
        </p:spPr>
        <p:txBody>
          <a:bodyPr/>
          <a:lstStyle/>
          <a:p>
            <a:pPr algn="ctr"/>
            <a:endParaRPr lang="pt-BR" sz="2800" dirty="0">
              <a:solidFill>
                <a:schemeClr val="bg1"/>
              </a:solidFill>
            </a:endParaRPr>
          </a:p>
        </p:txBody>
      </p:sp>
      <p:sp>
        <p:nvSpPr>
          <p:cNvPr id="18" name="Text 16"/>
          <p:cNvSpPr/>
          <p:nvPr/>
        </p:nvSpPr>
        <p:spPr>
          <a:xfrm>
            <a:off x="566928" y="1792224"/>
            <a:ext cx="731520" cy="2468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50" b="1" dirty="0">
                <a:solidFill>
                  <a:schemeClr val="bg1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PERI-</a:t>
            </a:r>
            <a:endParaRPr lang="en-US" sz="1050" dirty="0">
              <a:solidFill>
                <a:schemeClr val="bg1"/>
              </a:solidFill>
            </a:endParaRPr>
          </a:p>
          <a:p>
            <a:pPr marL="0" indent="0" algn="ctr">
              <a:buNone/>
            </a:pPr>
            <a:r>
              <a:rPr lang="en-US" sz="1050" b="1" dirty="0">
                <a:solidFill>
                  <a:schemeClr val="bg1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METRO</a:t>
            </a:r>
            <a:endParaRPr lang="en-US" sz="1050" dirty="0">
              <a:solidFill>
                <a:schemeClr val="bg1"/>
              </a:solidFill>
            </a:endParaRPr>
          </a:p>
          <a:p>
            <a:pPr marL="0" indent="0" algn="ctr">
              <a:buNone/>
            </a:pPr>
            <a:r>
              <a:rPr lang="en-US" sz="1050" b="1" dirty="0">
                <a:solidFill>
                  <a:schemeClr val="bg1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Frescos</a:t>
            </a:r>
            <a:endParaRPr lang="en-US" sz="1050" dirty="0">
              <a:solidFill>
                <a:schemeClr val="bg1"/>
              </a:solidFill>
            </a:endParaRPr>
          </a:p>
        </p:txBody>
      </p:sp>
      <p:sp>
        <p:nvSpPr>
          <p:cNvPr id="19" name="Shape 17"/>
          <p:cNvSpPr/>
          <p:nvPr/>
        </p:nvSpPr>
        <p:spPr>
          <a:xfrm>
            <a:off x="1371600" y="1792224"/>
            <a:ext cx="1828800" cy="2468880"/>
          </a:xfrm>
          <a:prstGeom prst="rect">
            <a:avLst/>
          </a:prstGeom>
          <a:solidFill>
            <a:srgbClr val="1454C4">
              <a:alpha val="40000"/>
            </a:srgbClr>
          </a:solidFill>
          <a:ln w="12700">
            <a:solidFill>
              <a:srgbClr val="1454C4"/>
            </a:solidFill>
            <a:prstDash val="solid"/>
          </a:ln>
        </p:spPr>
        <p:txBody>
          <a:bodyPr/>
          <a:lstStyle/>
          <a:p>
            <a:pPr algn="ctr"/>
            <a:endParaRPr lang="pt-BR" sz="2800" dirty="0">
              <a:solidFill>
                <a:schemeClr val="bg1"/>
              </a:solidFill>
            </a:endParaRPr>
          </a:p>
        </p:txBody>
      </p:sp>
      <p:sp>
        <p:nvSpPr>
          <p:cNvPr id="20" name="Text 18"/>
          <p:cNvSpPr/>
          <p:nvPr/>
        </p:nvSpPr>
        <p:spPr>
          <a:xfrm>
            <a:off x="1371600" y="1792224"/>
            <a:ext cx="1828800" cy="2468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chemeClr val="bg1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CENTRO</a:t>
            </a:r>
            <a:endParaRPr lang="en-US" sz="1100" dirty="0">
              <a:solidFill>
                <a:schemeClr val="bg1"/>
              </a:solidFill>
            </a:endParaRPr>
          </a:p>
          <a:p>
            <a:pPr marL="0" indent="0" algn="ctr">
              <a:buNone/>
            </a:pPr>
            <a:r>
              <a:rPr lang="en-US" sz="1100" b="1" dirty="0">
                <a:solidFill>
                  <a:schemeClr val="bg1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Secos / </a:t>
            </a:r>
            <a:r>
              <a:rPr lang="en-US" sz="1100" b="1" dirty="0" err="1">
                <a:solidFill>
                  <a:schemeClr val="bg1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padrão</a:t>
            </a:r>
            <a:endParaRPr lang="en-US" sz="1100" dirty="0">
              <a:solidFill>
                <a:schemeClr val="bg1"/>
              </a:solidFill>
            </a:endParaRPr>
          </a:p>
        </p:txBody>
      </p:sp>
      <p:sp>
        <p:nvSpPr>
          <p:cNvPr id="21" name="Shape 19"/>
          <p:cNvSpPr/>
          <p:nvPr/>
        </p:nvSpPr>
        <p:spPr>
          <a:xfrm>
            <a:off x="3273552" y="1792224"/>
            <a:ext cx="1188720" cy="2468880"/>
          </a:xfrm>
          <a:prstGeom prst="rect">
            <a:avLst/>
          </a:prstGeom>
          <a:solidFill>
            <a:srgbClr val="555555">
              <a:alpha val="70000"/>
            </a:srgbClr>
          </a:solidFill>
          <a:ln w="12700">
            <a:solidFill>
              <a:srgbClr val="888888"/>
            </a:solidFill>
            <a:prstDash val="solid"/>
          </a:ln>
        </p:spPr>
        <p:txBody>
          <a:bodyPr/>
          <a:lstStyle/>
          <a:p>
            <a:pPr algn="ctr"/>
            <a:endParaRPr lang="pt-BR" sz="2800" dirty="0">
              <a:solidFill>
                <a:schemeClr val="bg1"/>
              </a:solidFill>
            </a:endParaRPr>
          </a:p>
        </p:txBody>
      </p:sp>
      <p:sp>
        <p:nvSpPr>
          <p:cNvPr id="22" name="Text 20"/>
          <p:cNvSpPr/>
          <p:nvPr/>
        </p:nvSpPr>
        <p:spPr>
          <a:xfrm>
            <a:off x="3273552" y="1792224"/>
            <a:ext cx="1188720" cy="2468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50" b="1" dirty="0">
                <a:solidFill>
                  <a:schemeClr val="bg1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ZONA</a:t>
            </a:r>
            <a:endParaRPr lang="en-US" sz="1050" dirty="0">
              <a:solidFill>
                <a:schemeClr val="bg1"/>
              </a:solidFill>
            </a:endParaRPr>
          </a:p>
          <a:p>
            <a:pPr marL="0" indent="0" algn="ctr">
              <a:buNone/>
            </a:pPr>
            <a:r>
              <a:rPr lang="en-US" sz="1050" b="1" dirty="0">
                <a:solidFill>
                  <a:schemeClr val="bg1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FRIA</a:t>
            </a:r>
            <a:endParaRPr lang="en-US" sz="1050" dirty="0">
              <a:solidFill>
                <a:schemeClr val="bg1"/>
              </a:solidFill>
            </a:endParaRPr>
          </a:p>
          <a:p>
            <a:pPr marL="0" indent="0" algn="ctr">
              <a:buNone/>
            </a:pPr>
            <a:r>
              <a:rPr lang="en-US" sz="1050" b="1" dirty="0">
                <a:solidFill>
                  <a:schemeClr val="bg1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Baixo</a:t>
            </a:r>
            <a:endParaRPr lang="en-US" sz="1050" dirty="0">
              <a:solidFill>
                <a:schemeClr val="bg1"/>
              </a:solidFill>
            </a:endParaRPr>
          </a:p>
          <a:p>
            <a:pPr marL="0" indent="0" algn="ctr">
              <a:buNone/>
            </a:pPr>
            <a:r>
              <a:rPr lang="en-US" sz="1050" b="1" dirty="0">
                <a:solidFill>
                  <a:schemeClr val="bg1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trafego</a:t>
            </a:r>
            <a:endParaRPr lang="en-US" sz="1050" dirty="0">
              <a:solidFill>
                <a:schemeClr val="bg1"/>
              </a:solidFill>
            </a:endParaRPr>
          </a:p>
        </p:txBody>
      </p:sp>
      <p:sp>
        <p:nvSpPr>
          <p:cNvPr id="23" name="Shape 21"/>
          <p:cNvSpPr/>
          <p:nvPr/>
        </p:nvSpPr>
        <p:spPr>
          <a:xfrm>
            <a:off x="566928" y="4315968"/>
            <a:ext cx="3895344" cy="347472"/>
          </a:xfrm>
          <a:prstGeom prst="rect">
            <a:avLst/>
          </a:prstGeom>
          <a:solidFill>
            <a:srgbClr val="7B2FBE">
              <a:alpha val="80000"/>
            </a:srgbClr>
          </a:solidFill>
          <a:ln w="12700">
            <a:solidFill>
              <a:srgbClr val="7B2FBE"/>
            </a:solidFill>
            <a:prstDash val="solid"/>
          </a:ln>
        </p:spPr>
        <p:txBody>
          <a:bodyPr/>
          <a:lstStyle/>
          <a:p>
            <a:pPr algn="ctr"/>
            <a:endParaRPr lang="pt-BR" sz="2800" dirty="0">
              <a:solidFill>
                <a:schemeClr val="bg1"/>
              </a:solidFill>
            </a:endParaRPr>
          </a:p>
        </p:txBody>
      </p:sp>
      <p:sp>
        <p:nvSpPr>
          <p:cNvPr id="24" name="Text 22"/>
          <p:cNvSpPr/>
          <p:nvPr/>
        </p:nvSpPr>
        <p:spPr>
          <a:xfrm>
            <a:off x="585216" y="4315968"/>
            <a:ext cx="3858768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chemeClr val="bg1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CHECKOUT - Compra por impulso</a:t>
            </a:r>
            <a:endParaRPr lang="en-US" sz="1100" dirty="0">
              <a:solidFill>
                <a:schemeClr val="bg1"/>
              </a:solidFill>
            </a:endParaRPr>
          </a:p>
        </p:txBody>
      </p:sp>
      <p:sp>
        <p:nvSpPr>
          <p:cNvPr id="25" name="Shape 23"/>
          <p:cNvSpPr/>
          <p:nvPr/>
        </p:nvSpPr>
        <p:spPr>
          <a:xfrm>
            <a:off x="4754880" y="749808"/>
            <a:ext cx="3931920" cy="932688"/>
          </a:xfrm>
          <a:prstGeom prst="rect">
            <a:avLst/>
          </a:prstGeom>
          <a:solidFill>
            <a:srgbClr val="0A1840"/>
          </a:solidFill>
          <a:ln w="10160">
            <a:solidFill>
              <a:srgbClr val="1A3670"/>
            </a:solidFill>
            <a:prstDash val="solid"/>
          </a:ln>
          <a:effectLst>
            <a:outerShdw blurRad="63500" dist="25400" dir="81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pt-BR" dirty="0"/>
          </a:p>
        </p:txBody>
      </p:sp>
      <p:sp>
        <p:nvSpPr>
          <p:cNvPr id="26" name="Shape 24"/>
          <p:cNvSpPr/>
          <p:nvPr/>
        </p:nvSpPr>
        <p:spPr>
          <a:xfrm>
            <a:off x="4754880" y="749808"/>
            <a:ext cx="59436" cy="932688"/>
          </a:xfrm>
          <a:prstGeom prst="rect">
            <a:avLst/>
          </a:prstGeom>
          <a:solidFill>
            <a:srgbClr val="D4610A"/>
          </a:solidFill>
          <a:ln w="12700">
            <a:solidFill>
              <a:srgbClr val="D4610A"/>
            </a:solidFill>
            <a:prstDash val="solid"/>
          </a:ln>
        </p:spPr>
        <p:txBody>
          <a:bodyPr/>
          <a:lstStyle/>
          <a:p>
            <a:endParaRPr lang="pt-BR" dirty="0"/>
          </a:p>
        </p:txBody>
      </p:sp>
      <p:sp>
        <p:nvSpPr>
          <p:cNvPr id="27" name="Text 25"/>
          <p:cNvSpPr/>
          <p:nvPr/>
        </p:nvSpPr>
        <p:spPr>
          <a:xfrm>
            <a:off x="4901184" y="841248"/>
            <a:ext cx="3730752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F5A200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Zona Quente</a:t>
            </a:r>
            <a:endParaRPr lang="en-US" sz="1150" dirty="0"/>
          </a:p>
        </p:txBody>
      </p:sp>
      <p:sp>
        <p:nvSpPr>
          <p:cNvPr id="28" name="Text 26"/>
          <p:cNvSpPr/>
          <p:nvPr/>
        </p:nvSpPr>
        <p:spPr>
          <a:xfrm>
            <a:off x="4901184" y="1019555"/>
            <a:ext cx="3712464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100" dirty="0">
                <a:solidFill>
                  <a:srgbClr val="9BBC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Corredor principal de alta circulacao. Ideal para produtos destino, categorias de alto giro e comunicacao de oferta. Todo o trafego passa por aqui.</a:t>
            </a:r>
            <a:endParaRPr lang="en-US" sz="1100" dirty="0"/>
          </a:p>
        </p:txBody>
      </p:sp>
      <p:sp>
        <p:nvSpPr>
          <p:cNvPr id="29" name="Shape 27"/>
          <p:cNvSpPr/>
          <p:nvPr/>
        </p:nvSpPr>
        <p:spPr>
          <a:xfrm>
            <a:off x="4754880" y="1773936"/>
            <a:ext cx="3931920" cy="932688"/>
          </a:xfrm>
          <a:prstGeom prst="rect">
            <a:avLst/>
          </a:prstGeom>
          <a:solidFill>
            <a:srgbClr val="0A1840"/>
          </a:solidFill>
          <a:ln w="10160">
            <a:solidFill>
              <a:srgbClr val="1A3670"/>
            </a:solidFill>
            <a:prstDash val="solid"/>
          </a:ln>
          <a:effectLst>
            <a:outerShdw blurRad="63500" dist="25400" dir="81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pt-BR" dirty="0"/>
          </a:p>
        </p:txBody>
      </p:sp>
      <p:sp>
        <p:nvSpPr>
          <p:cNvPr id="30" name="Shape 28"/>
          <p:cNvSpPr/>
          <p:nvPr/>
        </p:nvSpPr>
        <p:spPr>
          <a:xfrm>
            <a:off x="4754880" y="1773936"/>
            <a:ext cx="59436" cy="932688"/>
          </a:xfrm>
          <a:prstGeom prst="rect">
            <a:avLst/>
          </a:prstGeom>
          <a:solidFill>
            <a:srgbClr val="0891B2"/>
          </a:solidFill>
          <a:ln w="12700">
            <a:solidFill>
              <a:srgbClr val="0891B2"/>
            </a:solidFill>
            <a:prstDash val="solid"/>
          </a:ln>
        </p:spPr>
        <p:txBody>
          <a:bodyPr/>
          <a:lstStyle/>
          <a:p>
            <a:endParaRPr lang="pt-BR" dirty="0"/>
          </a:p>
        </p:txBody>
      </p:sp>
      <p:sp>
        <p:nvSpPr>
          <p:cNvPr id="31" name="Text 29"/>
          <p:cNvSpPr/>
          <p:nvPr/>
        </p:nvSpPr>
        <p:spPr>
          <a:xfrm>
            <a:off x="4901184" y="1865376"/>
            <a:ext cx="3730752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F5A200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Perimetro</a:t>
            </a:r>
            <a:endParaRPr lang="en-US" sz="1150" dirty="0"/>
          </a:p>
        </p:txBody>
      </p:sp>
      <p:sp>
        <p:nvSpPr>
          <p:cNvPr id="32" name="Text 30"/>
          <p:cNvSpPr/>
          <p:nvPr/>
        </p:nvSpPr>
        <p:spPr>
          <a:xfrm>
            <a:off x="4901184" y="2043683"/>
            <a:ext cx="3712464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100" dirty="0">
                <a:solidFill>
                  <a:srgbClr val="9BBC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Bordas da loja com frescos, padaria, acougue, frios. Produto ancora: atrai o consumidor ao fundo da loja e o forca a percorrer todo o </a:t>
            </a:r>
            <a:r>
              <a:rPr lang="en-US" sz="1100" dirty="0" err="1">
                <a:solidFill>
                  <a:srgbClr val="9BBC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espaço</a:t>
            </a:r>
            <a:r>
              <a:rPr lang="en-US" sz="1100" dirty="0">
                <a:solidFill>
                  <a:srgbClr val="9BBC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</a:t>
            </a:r>
            <a:endParaRPr lang="en-US" sz="1100" dirty="0"/>
          </a:p>
        </p:txBody>
      </p:sp>
      <p:sp>
        <p:nvSpPr>
          <p:cNvPr id="33" name="Shape 31"/>
          <p:cNvSpPr/>
          <p:nvPr/>
        </p:nvSpPr>
        <p:spPr>
          <a:xfrm>
            <a:off x="4754880" y="2798064"/>
            <a:ext cx="3931920" cy="932688"/>
          </a:xfrm>
          <a:prstGeom prst="rect">
            <a:avLst/>
          </a:prstGeom>
          <a:solidFill>
            <a:srgbClr val="0A1840"/>
          </a:solidFill>
          <a:ln w="10160">
            <a:solidFill>
              <a:srgbClr val="1A3670"/>
            </a:solidFill>
            <a:prstDash val="solid"/>
          </a:ln>
          <a:effectLst>
            <a:outerShdw blurRad="63500" dist="25400" dir="81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pt-BR" dirty="0"/>
          </a:p>
        </p:txBody>
      </p:sp>
      <p:sp>
        <p:nvSpPr>
          <p:cNvPr id="34" name="Shape 32"/>
          <p:cNvSpPr/>
          <p:nvPr/>
        </p:nvSpPr>
        <p:spPr>
          <a:xfrm>
            <a:off x="4754880" y="2798064"/>
            <a:ext cx="59436" cy="932688"/>
          </a:xfrm>
          <a:prstGeom prst="rect">
            <a:avLst/>
          </a:prstGeom>
          <a:solidFill>
            <a:srgbClr val="4A5A80"/>
          </a:solidFill>
          <a:ln w="12700">
            <a:solidFill>
              <a:srgbClr val="4A5A80"/>
            </a:solidFill>
            <a:prstDash val="solid"/>
          </a:ln>
        </p:spPr>
        <p:txBody>
          <a:bodyPr/>
          <a:lstStyle/>
          <a:p>
            <a:endParaRPr lang="pt-BR" dirty="0"/>
          </a:p>
        </p:txBody>
      </p:sp>
      <p:sp>
        <p:nvSpPr>
          <p:cNvPr id="35" name="Text 33"/>
          <p:cNvSpPr/>
          <p:nvPr/>
        </p:nvSpPr>
        <p:spPr>
          <a:xfrm>
            <a:off x="4901184" y="2889504"/>
            <a:ext cx="3730752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F5A200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Zona Fria</a:t>
            </a:r>
            <a:endParaRPr lang="en-US" sz="1150" dirty="0"/>
          </a:p>
        </p:txBody>
      </p:sp>
      <p:sp>
        <p:nvSpPr>
          <p:cNvPr id="36" name="Text 34"/>
          <p:cNvSpPr/>
          <p:nvPr/>
        </p:nvSpPr>
        <p:spPr>
          <a:xfrm>
            <a:off x="4901184" y="3067811"/>
            <a:ext cx="3712464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100" dirty="0">
                <a:solidFill>
                  <a:srgbClr val="9BBC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Cantos e fundos de loja com baixo trafego natural. </a:t>
            </a:r>
            <a:r>
              <a:rPr lang="en-US" sz="1100" dirty="0" err="1">
                <a:solidFill>
                  <a:srgbClr val="9BBC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Requer</a:t>
            </a:r>
            <a:r>
              <a:rPr lang="en-US" sz="1100" dirty="0">
                <a:solidFill>
                  <a:srgbClr val="9BBC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100" dirty="0" err="1">
                <a:solidFill>
                  <a:srgbClr val="9BBC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ativação</a:t>
            </a:r>
            <a:r>
              <a:rPr lang="en-US" sz="1100" dirty="0">
                <a:solidFill>
                  <a:srgbClr val="9BBC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extra: sinalizacao, </a:t>
            </a:r>
            <a:r>
              <a:rPr lang="en-US" sz="1100" dirty="0" err="1">
                <a:solidFill>
                  <a:srgbClr val="9BBC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preço</a:t>
            </a:r>
            <a:r>
              <a:rPr lang="en-US" sz="1100" dirty="0">
                <a:solidFill>
                  <a:srgbClr val="9BBC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atrativo ou produto destino para justificar a caminhada.</a:t>
            </a:r>
            <a:endParaRPr lang="en-US" sz="1100" dirty="0"/>
          </a:p>
        </p:txBody>
      </p:sp>
      <p:sp>
        <p:nvSpPr>
          <p:cNvPr id="37" name="Shape 35"/>
          <p:cNvSpPr/>
          <p:nvPr/>
        </p:nvSpPr>
        <p:spPr>
          <a:xfrm>
            <a:off x="4754880" y="3822192"/>
            <a:ext cx="3931920" cy="932688"/>
          </a:xfrm>
          <a:prstGeom prst="rect">
            <a:avLst/>
          </a:prstGeom>
          <a:solidFill>
            <a:srgbClr val="0A1840"/>
          </a:solidFill>
          <a:ln w="10160">
            <a:solidFill>
              <a:srgbClr val="1A3670"/>
            </a:solidFill>
            <a:prstDash val="solid"/>
          </a:ln>
          <a:effectLst>
            <a:outerShdw blurRad="63500" dist="25400" dir="81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pt-BR" dirty="0"/>
          </a:p>
        </p:txBody>
      </p:sp>
      <p:sp>
        <p:nvSpPr>
          <p:cNvPr id="38" name="Shape 36"/>
          <p:cNvSpPr/>
          <p:nvPr/>
        </p:nvSpPr>
        <p:spPr>
          <a:xfrm>
            <a:off x="4754880" y="3822192"/>
            <a:ext cx="59436" cy="932688"/>
          </a:xfrm>
          <a:prstGeom prst="rect">
            <a:avLst/>
          </a:prstGeom>
          <a:solidFill>
            <a:srgbClr val="7B2FBE"/>
          </a:solidFill>
          <a:ln w="12700">
            <a:solidFill>
              <a:srgbClr val="7B2FBE"/>
            </a:solidFill>
            <a:prstDash val="solid"/>
          </a:ln>
        </p:spPr>
        <p:txBody>
          <a:bodyPr/>
          <a:lstStyle/>
          <a:p>
            <a:endParaRPr lang="pt-BR" dirty="0"/>
          </a:p>
        </p:txBody>
      </p:sp>
      <p:sp>
        <p:nvSpPr>
          <p:cNvPr id="39" name="Text 37"/>
          <p:cNvSpPr/>
          <p:nvPr/>
        </p:nvSpPr>
        <p:spPr>
          <a:xfrm>
            <a:off x="4901184" y="3913632"/>
            <a:ext cx="3730752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F5A200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Checkout</a:t>
            </a:r>
            <a:endParaRPr lang="en-US" sz="1150" dirty="0"/>
          </a:p>
        </p:txBody>
      </p:sp>
      <p:sp>
        <p:nvSpPr>
          <p:cNvPr id="40" name="Text 38"/>
          <p:cNvSpPr/>
          <p:nvPr/>
        </p:nvSpPr>
        <p:spPr>
          <a:xfrm>
            <a:off x="4901184" y="4091939"/>
            <a:ext cx="3712464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100" dirty="0">
                <a:solidFill>
                  <a:srgbClr val="9BBC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Area de alta permanencia e baixa mobilidade. Ideal para compras por impulso: balas, pilhas, revistas, bebidas geladas, itens de conveniencia premium.</a:t>
            </a:r>
            <a:endParaRPr lang="en-US" sz="11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246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0">
            <a:extLst>
              <a:ext uri="{FF2B5EF4-FFF2-40B4-BE49-F238E27FC236}">
                <a16:creationId xmlns:a16="http://schemas.microsoft.com/office/drawing/2014/main" id="{7E1561D4-9214-4237-A944-5E0602EC45CC}"/>
              </a:ext>
            </a:extLst>
          </p:cNvPr>
          <p:cNvSpPr/>
          <p:nvPr/>
        </p:nvSpPr>
        <p:spPr>
          <a:xfrm>
            <a:off x="-1645920" y="-914400"/>
            <a:ext cx="4114800" cy="4114800"/>
          </a:xfrm>
          <a:prstGeom prst="ellipse">
            <a:avLst/>
          </a:prstGeom>
          <a:solidFill>
            <a:srgbClr val="0A1A50"/>
          </a:solidFill>
          <a:ln w="12700">
            <a:solidFill>
              <a:srgbClr val="0A1A50"/>
            </a:solidFill>
            <a:prstDash val="solid"/>
          </a:ln>
        </p:spPr>
        <p:txBody>
          <a:bodyPr/>
          <a:lstStyle/>
          <a:p>
            <a:endParaRPr lang="pt-BR" dirty="0"/>
          </a:p>
        </p:txBody>
      </p:sp>
      <p:sp>
        <p:nvSpPr>
          <p:cNvPr id="12" name="Shape 1">
            <a:extLst>
              <a:ext uri="{FF2B5EF4-FFF2-40B4-BE49-F238E27FC236}">
                <a16:creationId xmlns:a16="http://schemas.microsoft.com/office/drawing/2014/main" id="{04B9E233-BACC-4E05-BCDB-1534995EC975}"/>
              </a:ext>
            </a:extLst>
          </p:cNvPr>
          <p:cNvSpPr/>
          <p:nvPr/>
        </p:nvSpPr>
        <p:spPr>
          <a:xfrm>
            <a:off x="-548640" y="274320"/>
            <a:ext cx="2286000" cy="2286000"/>
          </a:xfrm>
          <a:prstGeom prst="ellipse">
            <a:avLst/>
          </a:prstGeom>
          <a:solidFill>
            <a:srgbClr val="2B6BE8">
              <a:alpha val="75000"/>
            </a:srgbClr>
          </a:solidFill>
          <a:ln w="12700">
            <a:solidFill>
              <a:srgbClr val="2B6BE8"/>
            </a:solidFill>
            <a:prstDash val="solid"/>
          </a:ln>
        </p:spPr>
        <p:txBody>
          <a:bodyPr/>
          <a:lstStyle/>
          <a:p>
            <a:endParaRPr lang="pt-BR" dirty="0"/>
          </a:p>
        </p:txBody>
      </p:sp>
      <p:sp>
        <p:nvSpPr>
          <p:cNvPr id="13" name="Shape 4">
            <a:extLst>
              <a:ext uri="{FF2B5EF4-FFF2-40B4-BE49-F238E27FC236}">
                <a16:creationId xmlns:a16="http://schemas.microsoft.com/office/drawing/2014/main" id="{656173F4-9973-4EC0-86D4-1D069C041C24}"/>
              </a:ext>
            </a:extLst>
          </p:cNvPr>
          <p:cNvSpPr/>
          <p:nvPr/>
        </p:nvSpPr>
        <p:spPr>
          <a:xfrm>
            <a:off x="0" y="4818888"/>
            <a:ext cx="9144000" cy="324612"/>
          </a:xfrm>
          <a:prstGeom prst="rect">
            <a:avLst/>
          </a:prstGeom>
          <a:solidFill>
            <a:srgbClr val="060E24"/>
          </a:solidFill>
          <a:ln w="12700">
            <a:solidFill>
              <a:srgbClr val="060E24"/>
            </a:solidFill>
            <a:prstDash val="solid"/>
          </a:ln>
        </p:spPr>
        <p:txBody>
          <a:bodyPr/>
          <a:lstStyle/>
          <a:p>
            <a:endParaRPr lang="pt-BR" dirty="0"/>
          </a:p>
        </p:txBody>
      </p:sp>
      <p:sp>
        <p:nvSpPr>
          <p:cNvPr id="14" name="Text 7">
            <a:extLst>
              <a:ext uri="{FF2B5EF4-FFF2-40B4-BE49-F238E27FC236}">
                <a16:creationId xmlns:a16="http://schemas.microsoft.com/office/drawing/2014/main" id="{092449DE-295E-4245-9C75-731EF94E258B}"/>
              </a:ext>
            </a:extLst>
          </p:cNvPr>
          <p:cNvSpPr/>
          <p:nvPr/>
        </p:nvSpPr>
        <p:spPr>
          <a:xfrm>
            <a:off x="457200" y="164592"/>
            <a:ext cx="822960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pt-BR" sz="2600" b="1" dirty="0">
                <a:solidFill>
                  <a:srgbClr val="F5A200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Material de Ponto de Venda (MPDV)</a:t>
            </a:r>
          </a:p>
        </p:txBody>
      </p:sp>
      <p:pic>
        <p:nvPicPr>
          <p:cNvPr id="16387" name="Imagem 3">
            <a:extLst>
              <a:ext uri="{FF2B5EF4-FFF2-40B4-BE49-F238E27FC236}">
                <a16:creationId xmlns:a16="http://schemas.microsoft.com/office/drawing/2014/main" id="{CDDA9076-989B-47B5-A9A0-20BFD4A9508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01" t="15800" r="72836" b="27200"/>
          <a:stretch>
            <a:fillRect/>
          </a:stretch>
        </p:blipFill>
        <p:spPr bwMode="auto">
          <a:xfrm>
            <a:off x="2811070" y="1059657"/>
            <a:ext cx="1519238" cy="19978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88" name="CaixaDeTexto 4">
            <a:extLst>
              <a:ext uri="{FF2B5EF4-FFF2-40B4-BE49-F238E27FC236}">
                <a16:creationId xmlns:a16="http://schemas.microsoft.com/office/drawing/2014/main" id="{D372FEB5-096C-4C58-9F32-D840D305EF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35108" y="3165872"/>
            <a:ext cx="1671162" cy="13388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pt-BR" altLang="pt-BR" sz="1350" dirty="0">
                <a:solidFill>
                  <a:schemeClr val="bg1"/>
                </a:solidFill>
                <a:latin typeface="AR CENA" pitchFamily="2" charset="0"/>
              </a:rPr>
              <a:t>Alguns são permanentes, para dar “uma cara nova à prateleira” do PDV</a:t>
            </a:r>
          </a:p>
        </p:txBody>
      </p:sp>
      <p:pic>
        <p:nvPicPr>
          <p:cNvPr id="16389" name="Imagem 5">
            <a:extLst>
              <a:ext uri="{FF2B5EF4-FFF2-40B4-BE49-F238E27FC236}">
                <a16:creationId xmlns:a16="http://schemas.microsoft.com/office/drawing/2014/main" id="{93E3A708-CEB1-4FFE-B563-24CD4B5D202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50" t="24921" r="74413" b="20360"/>
          <a:stretch>
            <a:fillRect/>
          </a:stretch>
        </p:blipFill>
        <p:spPr bwMode="auto">
          <a:xfrm>
            <a:off x="5286270" y="1059657"/>
            <a:ext cx="1079897" cy="19942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90" name="CaixaDeTexto 6">
            <a:extLst>
              <a:ext uri="{FF2B5EF4-FFF2-40B4-BE49-F238E27FC236}">
                <a16:creationId xmlns:a16="http://schemas.microsoft.com/office/drawing/2014/main" id="{ADD8AC1B-598A-49F6-92FF-D306DE004D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91292" y="3165873"/>
            <a:ext cx="1669852" cy="1754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pt-BR" altLang="pt-BR" sz="1350" dirty="0">
                <a:solidFill>
                  <a:schemeClr val="bg1"/>
                </a:solidFill>
                <a:latin typeface="AR CENA" pitchFamily="2" charset="0"/>
              </a:rPr>
              <a:t>Outros são </a:t>
            </a:r>
            <a:r>
              <a:rPr lang="pt-BR" altLang="pt-BR" sz="1350" dirty="0" err="1">
                <a:solidFill>
                  <a:schemeClr val="bg1"/>
                </a:solidFill>
                <a:latin typeface="AR CENA" pitchFamily="2" charset="0"/>
              </a:rPr>
              <a:t>semi-temporários</a:t>
            </a:r>
            <a:r>
              <a:rPr lang="pt-BR" altLang="pt-BR" sz="1350" dirty="0">
                <a:solidFill>
                  <a:schemeClr val="bg1"/>
                </a:solidFill>
                <a:latin typeface="AR CENA" pitchFamily="2" charset="0"/>
              </a:rPr>
              <a:t>, quando são específicos de um produto ou promoção (ou sazonal)</a:t>
            </a:r>
          </a:p>
        </p:txBody>
      </p:sp>
      <p:pic>
        <p:nvPicPr>
          <p:cNvPr id="16391" name="Imagem 7">
            <a:extLst>
              <a:ext uri="{FF2B5EF4-FFF2-40B4-BE49-F238E27FC236}">
                <a16:creationId xmlns:a16="http://schemas.microsoft.com/office/drawing/2014/main" id="{F75FAA5E-B2E2-4FA2-B69C-992667BCE0B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63" t="24921" r="72836" b="27200"/>
          <a:stretch>
            <a:fillRect/>
          </a:stretch>
        </p:blipFill>
        <p:spPr bwMode="auto">
          <a:xfrm>
            <a:off x="7084329" y="1059657"/>
            <a:ext cx="1512094" cy="19847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92" name="CaixaDeTexto 8">
            <a:extLst>
              <a:ext uri="{FF2B5EF4-FFF2-40B4-BE49-F238E27FC236}">
                <a16:creationId xmlns:a16="http://schemas.microsoft.com/office/drawing/2014/main" id="{ED414016-F6B9-4A9F-B349-23DED7564A3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08426" y="3165873"/>
            <a:ext cx="1669852" cy="7155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pt-BR" altLang="pt-BR" sz="1350">
                <a:solidFill>
                  <a:schemeClr val="bg1"/>
                </a:solidFill>
                <a:latin typeface="AR CENA" pitchFamily="2" charset="0"/>
              </a:rPr>
              <a:t>Alguns tem vida curta para ações pontuais.</a:t>
            </a:r>
          </a:p>
        </p:txBody>
      </p:sp>
      <p:sp>
        <p:nvSpPr>
          <p:cNvPr id="16" name="Shape 8">
            <a:extLst>
              <a:ext uri="{FF2B5EF4-FFF2-40B4-BE49-F238E27FC236}">
                <a16:creationId xmlns:a16="http://schemas.microsoft.com/office/drawing/2014/main" id="{98922451-6E8E-4790-8A79-D63F0493FFDA}"/>
              </a:ext>
            </a:extLst>
          </p:cNvPr>
          <p:cNvSpPr/>
          <p:nvPr/>
        </p:nvSpPr>
        <p:spPr>
          <a:xfrm>
            <a:off x="457200" y="603504"/>
            <a:ext cx="8229600" cy="36576"/>
          </a:xfrm>
          <a:prstGeom prst="rect">
            <a:avLst/>
          </a:prstGeom>
          <a:solidFill>
            <a:srgbClr val="F5A200"/>
          </a:solidFill>
          <a:ln w="12700">
            <a:solidFill>
              <a:srgbClr val="F5A200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246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0">
            <a:extLst>
              <a:ext uri="{FF2B5EF4-FFF2-40B4-BE49-F238E27FC236}">
                <a16:creationId xmlns:a16="http://schemas.microsoft.com/office/drawing/2014/main" id="{7E1561D4-9214-4237-A944-5E0602EC45CC}"/>
              </a:ext>
            </a:extLst>
          </p:cNvPr>
          <p:cNvSpPr/>
          <p:nvPr/>
        </p:nvSpPr>
        <p:spPr>
          <a:xfrm>
            <a:off x="-1645920" y="-914400"/>
            <a:ext cx="4114800" cy="4114800"/>
          </a:xfrm>
          <a:prstGeom prst="ellipse">
            <a:avLst/>
          </a:prstGeom>
          <a:solidFill>
            <a:srgbClr val="0A1A50"/>
          </a:solidFill>
          <a:ln w="12700">
            <a:solidFill>
              <a:srgbClr val="0A1A50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2" name="Shape 1">
            <a:extLst>
              <a:ext uri="{FF2B5EF4-FFF2-40B4-BE49-F238E27FC236}">
                <a16:creationId xmlns:a16="http://schemas.microsoft.com/office/drawing/2014/main" id="{04B9E233-BACC-4E05-BCDB-1534995EC975}"/>
              </a:ext>
            </a:extLst>
          </p:cNvPr>
          <p:cNvSpPr/>
          <p:nvPr/>
        </p:nvSpPr>
        <p:spPr>
          <a:xfrm>
            <a:off x="-548640" y="274320"/>
            <a:ext cx="2286000" cy="2286000"/>
          </a:xfrm>
          <a:prstGeom prst="ellipse">
            <a:avLst/>
          </a:prstGeom>
          <a:solidFill>
            <a:srgbClr val="2B6BE8">
              <a:alpha val="75000"/>
            </a:srgbClr>
          </a:solidFill>
          <a:ln w="12700">
            <a:solidFill>
              <a:srgbClr val="2B6BE8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3" name="Shape 4">
            <a:extLst>
              <a:ext uri="{FF2B5EF4-FFF2-40B4-BE49-F238E27FC236}">
                <a16:creationId xmlns:a16="http://schemas.microsoft.com/office/drawing/2014/main" id="{656173F4-9973-4EC0-86D4-1D069C041C24}"/>
              </a:ext>
            </a:extLst>
          </p:cNvPr>
          <p:cNvSpPr/>
          <p:nvPr/>
        </p:nvSpPr>
        <p:spPr>
          <a:xfrm>
            <a:off x="0" y="4818888"/>
            <a:ext cx="9144000" cy="324612"/>
          </a:xfrm>
          <a:prstGeom prst="rect">
            <a:avLst/>
          </a:prstGeom>
          <a:solidFill>
            <a:srgbClr val="060E24"/>
          </a:solidFill>
          <a:ln w="12700">
            <a:solidFill>
              <a:srgbClr val="060E24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4" name="Text 7">
            <a:extLst>
              <a:ext uri="{FF2B5EF4-FFF2-40B4-BE49-F238E27FC236}">
                <a16:creationId xmlns:a16="http://schemas.microsoft.com/office/drawing/2014/main" id="{092449DE-295E-4245-9C75-731EF94E258B}"/>
              </a:ext>
            </a:extLst>
          </p:cNvPr>
          <p:cNvSpPr/>
          <p:nvPr/>
        </p:nvSpPr>
        <p:spPr>
          <a:xfrm>
            <a:off x="457200" y="164592"/>
            <a:ext cx="822960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pt-BR" sz="2600" b="1" dirty="0">
                <a:solidFill>
                  <a:srgbClr val="F5A200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Material de Ponto de Venda (MPDV)</a:t>
            </a:r>
          </a:p>
        </p:txBody>
      </p:sp>
      <p:sp>
        <p:nvSpPr>
          <p:cNvPr id="16" name="Shape 8">
            <a:extLst>
              <a:ext uri="{FF2B5EF4-FFF2-40B4-BE49-F238E27FC236}">
                <a16:creationId xmlns:a16="http://schemas.microsoft.com/office/drawing/2014/main" id="{98922451-6E8E-4790-8A79-D63F0493FFDA}"/>
              </a:ext>
            </a:extLst>
          </p:cNvPr>
          <p:cNvSpPr/>
          <p:nvPr/>
        </p:nvSpPr>
        <p:spPr>
          <a:xfrm>
            <a:off x="457200" y="603504"/>
            <a:ext cx="8229600" cy="36576"/>
          </a:xfrm>
          <a:prstGeom prst="rect">
            <a:avLst/>
          </a:prstGeom>
          <a:solidFill>
            <a:srgbClr val="F5A200"/>
          </a:solidFill>
          <a:ln w="12700">
            <a:solidFill>
              <a:srgbClr val="F5A200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5" name="Espaço Reservado para Conteúdo 2">
            <a:extLst>
              <a:ext uri="{FF2B5EF4-FFF2-40B4-BE49-F238E27FC236}">
                <a16:creationId xmlns:a16="http://schemas.microsoft.com/office/drawing/2014/main" id="{5F281330-C714-418D-BEEC-16C1EF658DBA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00485" y="4817036"/>
            <a:ext cx="7819554" cy="402431"/>
          </a:xfrm>
        </p:spPr>
        <p:txBody>
          <a:bodyPr/>
          <a:lstStyle/>
          <a:p>
            <a:pPr marL="0" indent="0">
              <a:buNone/>
            </a:pPr>
            <a:r>
              <a:rPr lang="pt-BR" altLang="pt-BR" sz="1350" dirty="0">
                <a:solidFill>
                  <a:schemeClr val="bg1"/>
                </a:solidFill>
              </a:rPr>
              <a:t>Fonte: E-book “Materiais de PDV: tudo o que você precisa saber”. Rubens Santana  e Fábrica de ideias</a:t>
            </a:r>
          </a:p>
        </p:txBody>
      </p:sp>
      <p:pic>
        <p:nvPicPr>
          <p:cNvPr id="17" name="Imagem 3">
            <a:extLst>
              <a:ext uri="{FF2B5EF4-FFF2-40B4-BE49-F238E27FC236}">
                <a16:creationId xmlns:a16="http://schemas.microsoft.com/office/drawing/2014/main" id="{0AE5AC2E-5773-41B3-B733-D5BCB135177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112" t="18082" r="7475" b="31760"/>
          <a:stretch>
            <a:fillRect/>
          </a:stretch>
        </p:blipFill>
        <p:spPr bwMode="auto">
          <a:xfrm>
            <a:off x="2465785" y="734278"/>
            <a:ext cx="5633186" cy="39972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3787471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246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0">
            <a:extLst>
              <a:ext uri="{FF2B5EF4-FFF2-40B4-BE49-F238E27FC236}">
                <a16:creationId xmlns:a16="http://schemas.microsoft.com/office/drawing/2014/main" id="{7E1561D4-9214-4237-A944-5E0602EC45CC}"/>
              </a:ext>
            </a:extLst>
          </p:cNvPr>
          <p:cNvSpPr/>
          <p:nvPr/>
        </p:nvSpPr>
        <p:spPr>
          <a:xfrm>
            <a:off x="-1645920" y="-914400"/>
            <a:ext cx="4114800" cy="4114800"/>
          </a:xfrm>
          <a:prstGeom prst="ellipse">
            <a:avLst/>
          </a:prstGeom>
          <a:solidFill>
            <a:srgbClr val="0A1A50"/>
          </a:solidFill>
          <a:ln w="12700">
            <a:solidFill>
              <a:srgbClr val="0A1A50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2" name="Shape 1">
            <a:extLst>
              <a:ext uri="{FF2B5EF4-FFF2-40B4-BE49-F238E27FC236}">
                <a16:creationId xmlns:a16="http://schemas.microsoft.com/office/drawing/2014/main" id="{04B9E233-BACC-4E05-BCDB-1534995EC975}"/>
              </a:ext>
            </a:extLst>
          </p:cNvPr>
          <p:cNvSpPr/>
          <p:nvPr/>
        </p:nvSpPr>
        <p:spPr>
          <a:xfrm>
            <a:off x="-548640" y="274320"/>
            <a:ext cx="2286000" cy="2286000"/>
          </a:xfrm>
          <a:prstGeom prst="ellipse">
            <a:avLst/>
          </a:prstGeom>
          <a:solidFill>
            <a:srgbClr val="2B6BE8">
              <a:alpha val="75000"/>
            </a:srgbClr>
          </a:solidFill>
          <a:ln w="12700">
            <a:solidFill>
              <a:srgbClr val="2B6BE8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3" name="Shape 4">
            <a:extLst>
              <a:ext uri="{FF2B5EF4-FFF2-40B4-BE49-F238E27FC236}">
                <a16:creationId xmlns:a16="http://schemas.microsoft.com/office/drawing/2014/main" id="{656173F4-9973-4EC0-86D4-1D069C041C24}"/>
              </a:ext>
            </a:extLst>
          </p:cNvPr>
          <p:cNvSpPr/>
          <p:nvPr/>
        </p:nvSpPr>
        <p:spPr>
          <a:xfrm>
            <a:off x="0" y="4818888"/>
            <a:ext cx="9144000" cy="324612"/>
          </a:xfrm>
          <a:prstGeom prst="rect">
            <a:avLst/>
          </a:prstGeom>
          <a:solidFill>
            <a:srgbClr val="060E24"/>
          </a:solidFill>
          <a:ln w="12700">
            <a:solidFill>
              <a:srgbClr val="060E24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4" name="Text 7">
            <a:extLst>
              <a:ext uri="{FF2B5EF4-FFF2-40B4-BE49-F238E27FC236}">
                <a16:creationId xmlns:a16="http://schemas.microsoft.com/office/drawing/2014/main" id="{092449DE-295E-4245-9C75-731EF94E258B}"/>
              </a:ext>
            </a:extLst>
          </p:cNvPr>
          <p:cNvSpPr/>
          <p:nvPr/>
        </p:nvSpPr>
        <p:spPr>
          <a:xfrm>
            <a:off x="457200" y="164592"/>
            <a:ext cx="822960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pt-BR" sz="2600" b="1" dirty="0">
                <a:solidFill>
                  <a:srgbClr val="F5A200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Material de Ponto de Venda (MPDV)</a:t>
            </a:r>
          </a:p>
        </p:txBody>
      </p:sp>
      <p:sp>
        <p:nvSpPr>
          <p:cNvPr id="16" name="Shape 8">
            <a:extLst>
              <a:ext uri="{FF2B5EF4-FFF2-40B4-BE49-F238E27FC236}">
                <a16:creationId xmlns:a16="http://schemas.microsoft.com/office/drawing/2014/main" id="{98922451-6E8E-4790-8A79-D63F0493FFDA}"/>
              </a:ext>
            </a:extLst>
          </p:cNvPr>
          <p:cNvSpPr/>
          <p:nvPr/>
        </p:nvSpPr>
        <p:spPr>
          <a:xfrm>
            <a:off x="457200" y="603504"/>
            <a:ext cx="8229600" cy="36576"/>
          </a:xfrm>
          <a:prstGeom prst="rect">
            <a:avLst/>
          </a:prstGeom>
          <a:solidFill>
            <a:srgbClr val="F5A200"/>
          </a:solidFill>
          <a:ln w="12700">
            <a:solidFill>
              <a:srgbClr val="F5A200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5" name="Espaço Reservado para Conteúdo 2">
            <a:extLst>
              <a:ext uri="{FF2B5EF4-FFF2-40B4-BE49-F238E27FC236}">
                <a16:creationId xmlns:a16="http://schemas.microsoft.com/office/drawing/2014/main" id="{5F281330-C714-418D-BEEC-16C1EF658DBA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00485" y="4817036"/>
            <a:ext cx="7819554" cy="402431"/>
          </a:xfrm>
        </p:spPr>
        <p:txBody>
          <a:bodyPr/>
          <a:lstStyle/>
          <a:p>
            <a:pPr marL="0" indent="0">
              <a:buNone/>
            </a:pPr>
            <a:r>
              <a:rPr lang="pt-BR" altLang="pt-BR" sz="1350" dirty="0">
                <a:solidFill>
                  <a:schemeClr val="bg1"/>
                </a:solidFill>
              </a:rPr>
              <a:t>Fonte: E-book “Materiais de PDV: tudo o que você precisa saber”. Rubens Santana  e Fábrica de ideias</a:t>
            </a:r>
          </a:p>
        </p:txBody>
      </p:sp>
      <p:pic>
        <p:nvPicPr>
          <p:cNvPr id="9" name="Imagem 4">
            <a:extLst>
              <a:ext uri="{FF2B5EF4-FFF2-40B4-BE49-F238E27FC236}">
                <a16:creationId xmlns:a16="http://schemas.microsoft.com/office/drawing/2014/main" id="{73058CA5-4931-4D58-8B15-236DC312692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662" t="18082" r="4326" b="36320"/>
          <a:stretch>
            <a:fillRect/>
          </a:stretch>
        </p:blipFill>
        <p:spPr bwMode="auto">
          <a:xfrm>
            <a:off x="366951" y="896422"/>
            <a:ext cx="8194596" cy="3486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1112503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246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0">
            <a:extLst>
              <a:ext uri="{FF2B5EF4-FFF2-40B4-BE49-F238E27FC236}">
                <a16:creationId xmlns:a16="http://schemas.microsoft.com/office/drawing/2014/main" id="{7E1561D4-9214-4237-A944-5E0602EC45CC}"/>
              </a:ext>
            </a:extLst>
          </p:cNvPr>
          <p:cNvSpPr/>
          <p:nvPr/>
        </p:nvSpPr>
        <p:spPr>
          <a:xfrm>
            <a:off x="-1645920" y="-914400"/>
            <a:ext cx="4114800" cy="4114800"/>
          </a:xfrm>
          <a:prstGeom prst="ellipse">
            <a:avLst/>
          </a:prstGeom>
          <a:solidFill>
            <a:srgbClr val="0A1A50"/>
          </a:solidFill>
          <a:ln w="12700">
            <a:solidFill>
              <a:srgbClr val="0A1A50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2" name="Shape 1">
            <a:extLst>
              <a:ext uri="{FF2B5EF4-FFF2-40B4-BE49-F238E27FC236}">
                <a16:creationId xmlns:a16="http://schemas.microsoft.com/office/drawing/2014/main" id="{04B9E233-BACC-4E05-BCDB-1534995EC975}"/>
              </a:ext>
            </a:extLst>
          </p:cNvPr>
          <p:cNvSpPr/>
          <p:nvPr/>
        </p:nvSpPr>
        <p:spPr>
          <a:xfrm>
            <a:off x="-548640" y="274320"/>
            <a:ext cx="2286000" cy="2286000"/>
          </a:xfrm>
          <a:prstGeom prst="ellipse">
            <a:avLst/>
          </a:prstGeom>
          <a:solidFill>
            <a:srgbClr val="2B6BE8">
              <a:alpha val="75000"/>
            </a:srgbClr>
          </a:solidFill>
          <a:ln w="12700">
            <a:solidFill>
              <a:srgbClr val="2B6BE8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3" name="Shape 4">
            <a:extLst>
              <a:ext uri="{FF2B5EF4-FFF2-40B4-BE49-F238E27FC236}">
                <a16:creationId xmlns:a16="http://schemas.microsoft.com/office/drawing/2014/main" id="{656173F4-9973-4EC0-86D4-1D069C041C24}"/>
              </a:ext>
            </a:extLst>
          </p:cNvPr>
          <p:cNvSpPr/>
          <p:nvPr/>
        </p:nvSpPr>
        <p:spPr>
          <a:xfrm>
            <a:off x="0" y="4818888"/>
            <a:ext cx="9144000" cy="324612"/>
          </a:xfrm>
          <a:prstGeom prst="rect">
            <a:avLst/>
          </a:prstGeom>
          <a:solidFill>
            <a:srgbClr val="060E24"/>
          </a:solidFill>
          <a:ln w="12700">
            <a:solidFill>
              <a:srgbClr val="060E24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4" name="Text 7">
            <a:extLst>
              <a:ext uri="{FF2B5EF4-FFF2-40B4-BE49-F238E27FC236}">
                <a16:creationId xmlns:a16="http://schemas.microsoft.com/office/drawing/2014/main" id="{092449DE-295E-4245-9C75-731EF94E258B}"/>
              </a:ext>
            </a:extLst>
          </p:cNvPr>
          <p:cNvSpPr/>
          <p:nvPr/>
        </p:nvSpPr>
        <p:spPr>
          <a:xfrm>
            <a:off x="457200" y="164592"/>
            <a:ext cx="822960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pt-BR" sz="2600" b="1" dirty="0">
                <a:solidFill>
                  <a:srgbClr val="F5A200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Material de Ponto de Venda (MPDV)</a:t>
            </a:r>
          </a:p>
        </p:txBody>
      </p:sp>
      <p:sp>
        <p:nvSpPr>
          <p:cNvPr id="16" name="Shape 8">
            <a:extLst>
              <a:ext uri="{FF2B5EF4-FFF2-40B4-BE49-F238E27FC236}">
                <a16:creationId xmlns:a16="http://schemas.microsoft.com/office/drawing/2014/main" id="{98922451-6E8E-4790-8A79-D63F0493FFDA}"/>
              </a:ext>
            </a:extLst>
          </p:cNvPr>
          <p:cNvSpPr/>
          <p:nvPr/>
        </p:nvSpPr>
        <p:spPr>
          <a:xfrm>
            <a:off x="457200" y="603504"/>
            <a:ext cx="8229600" cy="36576"/>
          </a:xfrm>
          <a:prstGeom prst="rect">
            <a:avLst/>
          </a:prstGeom>
          <a:solidFill>
            <a:srgbClr val="F5A200"/>
          </a:solidFill>
          <a:ln w="12700">
            <a:solidFill>
              <a:srgbClr val="F5A200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5" name="Espaço Reservado para Conteúdo 2">
            <a:extLst>
              <a:ext uri="{FF2B5EF4-FFF2-40B4-BE49-F238E27FC236}">
                <a16:creationId xmlns:a16="http://schemas.microsoft.com/office/drawing/2014/main" id="{5F281330-C714-418D-BEEC-16C1EF658DBA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00485" y="4817036"/>
            <a:ext cx="7819554" cy="402431"/>
          </a:xfrm>
        </p:spPr>
        <p:txBody>
          <a:bodyPr/>
          <a:lstStyle/>
          <a:p>
            <a:pPr marL="0" indent="0">
              <a:buNone/>
            </a:pPr>
            <a:r>
              <a:rPr lang="pt-BR" altLang="pt-BR" sz="1350" dirty="0">
                <a:solidFill>
                  <a:schemeClr val="bg1"/>
                </a:solidFill>
              </a:rPr>
              <a:t>Fonte: E-book “Materiais de PDV: tudo o que você precisa saber”. Rubens Santana  e Fábrica de ideias</a:t>
            </a:r>
          </a:p>
        </p:txBody>
      </p:sp>
      <p:pic>
        <p:nvPicPr>
          <p:cNvPr id="10" name="Imagem 3">
            <a:extLst>
              <a:ext uri="{FF2B5EF4-FFF2-40B4-BE49-F238E27FC236}">
                <a16:creationId xmlns:a16="http://schemas.microsoft.com/office/drawing/2014/main" id="{403BAB00-248D-406C-A7EF-FDDC8D03675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451" t="20361" r="4324" b="34039"/>
          <a:stretch>
            <a:fillRect/>
          </a:stretch>
        </p:blipFill>
        <p:spPr bwMode="auto">
          <a:xfrm>
            <a:off x="538728" y="782756"/>
            <a:ext cx="8115361" cy="3529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0772778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246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0">
            <a:extLst>
              <a:ext uri="{FF2B5EF4-FFF2-40B4-BE49-F238E27FC236}">
                <a16:creationId xmlns:a16="http://schemas.microsoft.com/office/drawing/2014/main" id="{7E1561D4-9214-4237-A944-5E0602EC45CC}"/>
              </a:ext>
            </a:extLst>
          </p:cNvPr>
          <p:cNvSpPr/>
          <p:nvPr/>
        </p:nvSpPr>
        <p:spPr>
          <a:xfrm>
            <a:off x="-1645920" y="-914400"/>
            <a:ext cx="4114800" cy="4114800"/>
          </a:xfrm>
          <a:prstGeom prst="ellipse">
            <a:avLst/>
          </a:prstGeom>
          <a:solidFill>
            <a:srgbClr val="0A1A50"/>
          </a:solidFill>
          <a:ln w="12700">
            <a:solidFill>
              <a:srgbClr val="0A1A50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2" name="Shape 1">
            <a:extLst>
              <a:ext uri="{FF2B5EF4-FFF2-40B4-BE49-F238E27FC236}">
                <a16:creationId xmlns:a16="http://schemas.microsoft.com/office/drawing/2014/main" id="{04B9E233-BACC-4E05-BCDB-1534995EC975}"/>
              </a:ext>
            </a:extLst>
          </p:cNvPr>
          <p:cNvSpPr/>
          <p:nvPr/>
        </p:nvSpPr>
        <p:spPr>
          <a:xfrm>
            <a:off x="-548640" y="274320"/>
            <a:ext cx="2286000" cy="2286000"/>
          </a:xfrm>
          <a:prstGeom prst="ellipse">
            <a:avLst/>
          </a:prstGeom>
          <a:solidFill>
            <a:srgbClr val="2B6BE8">
              <a:alpha val="75000"/>
            </a:srgbClr>
          </a:solidFill>
          <a:ln w="12700">
            <a:solidFill>
              <a:srgbClr val="2B6BE8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3" name="Shape 4">
            <a:extLst>
              <a:ext uri="{FF2B5EF4-FFF2-40B4-BE49-F238E27FC236}">
                <a16:creationId xmlns:a16="http://schemas.microsoft.com/office/drawing/2014/main" id="{656173F4-9973-4EC0-86D4-1D069C041C24}"/>
              </a:ext>
            </a:extLst>
          </p:cNvPr>
          <p:cNvSpPr/>
          <p:nvPr/>
        </p:nvSpPr>
        <p:spPr>
          <a:xfrm>
            <a:off x="0" y="4818888"/>
            <a:ext cx="9144000" cy="324612"/>
          </a:xfrm>
          <a:prstGeom prst="rect">
            <a:avLst/>
          </a:prstGeom>
          <a:solidFill>
            <a:srgbClr val="060E24"/>
          </a:solidFill>
          <a:ln w="12700">
            <a:solidFill>
              <a:srgbClr val="060E24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4" name="Text 7">
            <a:extLst>
              <a:ext uri="{FF2B5EF4-FFF2-40B4-BE49-F238E27FC236}">
                <a16:creationId xmlns:a16="http://schemas.microsoft.com/office/drawing/2014/main" id="{092449DE-295E-4245-9C75-731EF94E258B}"/>
              </a:ext>
            </a:extLst>
          </p:cNvPr>
          <p:cNvSpPr/>
          <p:nvPr/>
        </p:nvSpPr>
        <p:spPr>
          <a:xfrm>
            <a:off x="457200" y="164592"/>
            <a:ext cx="822960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pt-BR" sz="2600" b="1" dirty="0">
                <a:solidFill>
                  <a:srgbClr val="F5A200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Material de Ponto de Venda (MPDV)</a:t>
            </a:r>
          </a:p>
        </p:txBody>
      </p:sp>
      <p:sp>
        <p:nvSpPr>
          <p:cNvPr id="16" name="Shape 8">
            <a:extLst>
              <a:ext uri="{FF2B5EF4-FFF2-40B4-BE49-F238E27FC236}">
                <a16:creationId xmlns:a16="http://schemas.microsoft.com/office/drawing/2014/main" id="{98922451-6E8E-4790-8A79-D63F0493FFDA}"/>
              </a:ext>
            </a:extLst>
          </p:cNvPr>
          <p:cNvSpPr/>
          <p:nvPr/>
        </p:nvSpPr>
        <p:spPr>
          <a:xfrm>
            <a:off x="457200" y="603504"/>
            <a:ext cx="8229600" cy="36576"/>
          </a:xfrm>
          <a:prstGeom prst="rect">
            <a:avLst/>
          </a:prstGeom>
          <a:solidFill>
            <a:srgbClr val="F5A200"/>
          </a:solidFill>
          <a:ln w="12700">
            <a:solidFill>
              <a:srgbClr val="F5A200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5" name="Espaço Reservado para Conteúdo 2">
            <a:extLst>
              <a:ext uri="{FF2B5EF4-FFF2-40B4-BE49-F238E27FC236}">
                <a16:creationId xmlns:a16="http://schemas.microsoft.com/office/drawing/2014/main" id="{5F281330-C714-418D-BEEC-16C1EF658DBA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00485" y="4817036"/>
            <a:ext cx="7819554" cy="402431"/>
          </a:xfrm>
        </p:spPr>
        <p:txBody>
          <a:bodyPr/>
          <a:lstStyle/>
          <a:p>
            <a:pPr marL="0" indent="0">
              <a:buNone/>
            </a:pPr>
            <a:r>
              <a:rPr lang="pt-BR" altLang="pt-BR" sz="1350" dirty="0">
                <a:solidFill>
                  <a:schemeClr val="bg1"/>
                </a:solidFill>
              </a:rPr>
              <a:t>Fonte: E-book “Materiais de PDV: tudo o que você precisa saber”. Rubens Santana  e Fábrica de ideias</a:t>
            </a:r>
          </a:p>
        </p:txBody>
      </p:sp>
      <p:pic>
        <p:nvPicPr>
          <p:cNvPr id="9" name="Imagem 4">
            <a:extLst>
              <a:ext uri="{FF2B5EF4-FFF2-40B4-BE49-F238E27FC236}">
                <a16:creationId xmlns:a16="http://schemas.microsoft.com/office/drawing/2014/main" id="{08854979-2ADA-4719-8549-8ECAB0D85D5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662" t="20361" r="4326" b="34039"/>
          <a:stretch>
            <a:fillRect/>
          </a:stretch>
        </p:blipFill>
        <p:spPr bwMode="auto">
          <a:xfrm>
            <a:off x="246521" y="774675"/>
            <a:ext cx="8444982" cy="359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3573356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246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0">
            <a:extLst>
              <a:ext uri="{FF2B5EF4-FFF2-40B4-BE49-F238E27FC236}">
                <a16:creationId xmlns:a16="http://schemas.microsoft.com/office/drawing/2014/main" id="{7E1561D4-9214-4237-A944-5E0602EC45CC}"/>
              </a:ext>
            </a:extLst>
          </p:cNvPr>
          <p:cNvSpPr/>
          <p:nvPr/>
        </p:nvSpPr>
        <p:spPr>
          <a:xfrm>
            <a:off x="-1645920" y="-914400"/>
            <a:ext cx="4114800" cy="4114800"/>
          </a:xfrm>
          <a:prstGeom prst="ellipse">
            <a:avLst/>
          </a:prstGeom>
          <a:solidFill>
            <a:srgbClr val="0A1A50"/>
          </a:solidFill>
          <a:ln w="12700">
            <a:solidFill>
              <a:srgbClr val="0A1A50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2" name="Shape 1">
            <a:extLst>
              <a:ext uri="{FF2B5EF4-FFF2-40B4-BE49-F238E27FC236}">
                <a16:creationId xmlns:a16="http://schemas.microsoft.com/office/drawing/2014/main" id="{04B9E233-BACC-4E05-BCDB-1534995EC975}"/>
              </a:ext>
            </a:extLst>
          </p:cNvPr>
          <p:cNvSpPr/>
          <p:nvPr/>
        </p:nvSpPr>
        <p:spPr>
          <a:xfrm>
            <a:off x="-548640" y="274320"/>
            <a:ext cx="2286000" cy="2286000"/>
          </a:xfrm>
          <a:prstGeom prst="ellipse">
            <a:avLst/>
          </a:prstGeom>
          <a:solidFill>
            <a:srgbClr val="2B6BE8">
              <a:alpha val="75000"/>
            </a:srgbClr>
          </a:solidFill>
          <a:ln w="12700">
            <a:solidFill>
              <a:srgbClr val="2B6BE8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3" name="Shape 4">
            <a:extLst>
              <a:ext uri="{FF2B5EF4-FFF2-40B4-BE49-F238E27FC236}">
                <a16:creationId xmlns:a16="http://schemas.microsoft.com/office/drawing/2014/main" id="{656173F4-9973-4EC0-86D4-1D069C041C24}"/>
              </a:ext>
            </a:extLst>
          </p:cNvPr>
          <p:cNvSpPr/>
          <p:nvPr/>
        </p:nvSpPr>
        <p:spPr>
          <a:xfrm>
            <a:off x="0" y="4818888"/>
            <a:ext cx="9144000" cy="324612"/>
          </a:xfrm>
          <a:prstGeom prst="rect">
            <a:avLst/>
          </a:prstGeom>
          <a:solidFill>
            <a:srgbClr val="060E24"/>
          </a:solidFill>
          <a:ln w="12700">
            <a:solidFill>
              <a:srgbClr val="060E24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4" name="Text 7">
            <a:extLst>
              <a:ext uri="{FF2B5EF4-FFF2-40B4-BE49-F238E27FC236}">
                <a16:creationId xmlns:a16="http://schemas.microsoft.com/office/drawing/2014/main" id="{092449DE-295E-4245-9C75-731EF94E258B}"/>
              </a:ext>
            </a:extLst>
          </p:cNvPr>
          <p:cNvSpPr/>
          <p:nvPr/>
        </p:nvSpPr>
        <p:spPr>
          <a:xfrm>
            <a:off x="457200" y="164592"/>
            <a:ext cx="822960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pt-BR" sz="2600" b="1" dirty="0">
                <a:solidFill>
                  <a:srgbClr val="F5A200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Material de Ponto de Venda (MPDV)</a:t>
            </a:r>
          </a:p>
        </p:txBody>
      </p:sp>
      <p:sp>
        <p:nvSpPr>
          <p:cNvPr id="16" name="Shape 8">
            <a:extLst>
              <a:ext uri="{FF2B5EF4-FFF2-40B4-BE49-F238E27FC236}">
                <a16:creationId xmlns:a16="http://schemas.microsoft.com/office/drawing/2014/main" id="{98922451-6E8E-4790-8A79-D63F0493FFDA}"/>
              </a:ext>
            </a:extLst>
          </p:cNvPr>
          <p:cNvSpPr/>
          <p:nvPr/>
        </p:nvSpPr>
        <p:spPr>
          <a:xfrm>
            <a:off x="457200" y="603504"/>
            <a:ext cx="8229600" cy="36576"/>
          </a:xfrm>
          <a:prstGeom prst="rect">
            <a:avLst/>
          </a:prstGeom>
          <a:solidFill>
            <a:srgbClr val="F5A200"/>
          </a:solidFill>
          <a:ln w="12700">
            <a:solidFill>
              <a:srgbClr val="F5A200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5" name="Espaço Reservado para Conteúdo 2">
            <a:extLst>
              <a:ext uri="{FF2B5EF4-FFF2-40B4-BE49-F238E27FC236}">
                <a16:creationId xmlns:a16="http://schemas.microsoft.com/office/drawing/2014/main" id="{5F281330-C714-418D-BEEC-16C1EF658DBA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00485" y="4817036"/>
            <a:ext cx="7819554" cy="402431"/>
          </a:xfrm>
        </p:spPr>
        <p:txBody>
          <a:bodyPr/>
          <a:lstStyle/>
          <a:p>
            <a:pPr marL="0" indent="0">
              <a:buNone/>
            </a:pPr>
            <a:r>
              <a:rPr lang="pt-BR" altLang="pt-BR" sz="1350" dirty="0">
                <a:solidFill>
                  <a:schemeClr val="bg1"/>
                </a:solidFill>
              </a:rPr>
              <a:t>Fonte: E-book “Materiais de PDV: tudo o que você precisa saber”. Rubens Santana  e Fábrica de ideias</a:t>
            </a:r>
          </a:p>
        </p:txBody>
      </p:sp>
      <p:pic>
        <p:nvPicPr>
          <p:cNvPr id="10" name="Imagem 3">
            <a:extLst>
              <a:ext uri="{FF2B5EF4-FFF2-40B4-BE49-F238E27FC236}">
                <a16:creationId xmlns:a16="http://schemas.microsoft.com/office/drawing/2014/main" id="{C11D6EB2-9D8D-4890-BE51-E4AA353FA90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662" t="18082" r="4326" b="36320"/>
          <a:stretch>
            <a:fillRect/>
          </a:stretch>
        </p:blipFill>
        <p:spPr bwMode="auto">
          <a:xfrm>
            <a:off x="284424" y="883022"/>
            <a:ext cx="8446567" cy="359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5424731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D246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645920" y="-914400"/>
            <a:ext cx="4114800" cy="4114800"/>
          </a:xfrm>
          <a:prstGeom prst="ellipse">
            <a:avLst/>
          </a:prstGeom>
          <a:solidFill>
            <a:srgbClr val="0A1A50"/>
          </a:solidFill>
          <a:ln w="12700">
            <a:solidFill>
              <a:srgbClr val="0A1A50"/>
            </a:solidFill>
            <a:prstDash val="solid"/>
          </a:ln>
        </p:spPr>
        <p:txBody>
          <a:bodyPr/>
          <a:lstStyle/>
          <a:p>
            <a:endParaRPr lang="pt-BR" dirty="0"/>
          </a:p>
        </p:txBody>
      </p:sp>
      <p:sp>
        <p:nvSpPr>
          <p:cNvPr id="3" name="Shape 1"/>
          <p:cNvSpPr/>
          <p:nvPr/>
        </p:nvSpPr>
        <p:spPr>
          <a:xfrm>
            <a:off x="-548640" y="274320"/>
            <a:ext cx="2286000" cy="2286000"/>
          </a:xfrm>
          <a:prstGeom prst="ellipse">
            <a:avLst/>
          </a:prstGeom>
          <a:solidFill>
            <a:srgbClr val="2B6BE8">
              <a:alpha val="75000"/>
            </a:srgbClr>
          </a:solidFill>
          <a:ln w="12700">
            <a:solidFill>
              <a:srgbClr val="2B6BE8"/>
            </a:solidFill>
            <a:prstDash val="solid"/>
          </a:ln>
        </p:spPr>
        <p:txBody>
          <a:bodyPr/>
          <a:lstStyle/>
          <a:p>
            <a:endParaRPr lang="pt-BR" dirty="0"/>
          </a:p>
        </p:txBody>
      </p:sp>
      <p:sp>
        <p:nvSpPr>
          <p:cNvPr id="4" name="Shape 2"/>
          <p:cNvSpPr/>
          <p:nvPr/>
        </p:nvSpPr>
        <p:spPr>
          <a:xfrm>
            <a:off x="7315200" y="3108960"/>
            <a:ext cx="2560320" cy="2560320"/>
          </a:xfrm>
          <a:prstGeom prst="ellipse">
            <a:avLst/>
          </a:prstGeom>
          <a:solidFill>
            <a:srgbClr val="0A1A50"/>
          </a:solidFill>
          <a:ln w="12700">
            <a:solidFill>
              <a:srgbClr val="0A1A50"/>
            </a:solidFill>
            <a:prstDash val="solid"/>
          </a:ln>
        </p:spPr>
        <p:txBody>
          <a:bodyPr/>
          <a:lstStyle/>
          <a:p>
            <a:endParaRPr lang="pt-BR" dirty="0"/>
          </a:p>
        </p:txBody>
      </p:sp>
      <p:sp>
        <p:nvSpPr>
          <p:cNvPr id="5" name="Shape 3"/>
          <p:cNvSpPr/>
          <p:nvPr/>
        </p:nvSpPr>
        <p:spPr>
          <a:xfrm>
            <a:off x="6858000" y="2377440"/>
            <a:ext cx="1463040" cy="1463040"/>
          </a:xfrm>
          <a:prstGeom prst="ellipse">
            <a:avLst/>
          </a:prstGeom>
          <a:solidFill>
            <a:srgbClr val="5B9EE8">
              <a:alpha val="60000"/>
            </a:srgbClr>
          </a:solidFill>
          <a:ln w="12700">
            <a:solidFill>
              <a:srgbClr val="5B9EE8"/>
            </a:solidFill>
            <a:prstDash val="solid"/>
          </a:ln>
        </p:spPr>
        <p:txBody>
          <a:bodyPr/>
          <a:lstStyle/>
          <a:p>
            <a:endParaRPr lang="pt-BR" dirty="0"/>
          </a:p>
        </p:txBody>
      </p:sp>
      <p:sp>
        <p:nvSpPr>
          <p:cNvPr id="6" name="Text 4"/>
          <p:cNvSpPr/>
          <p:nvPr/>
        </p:nvSpPr>
        <p:spPr>
          <a:xfrm>
            <a:off x="6217920" y="201168"/>
            <a:ext cx="274320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800" b="1" dirty="0">
                <a:solidFill>
                  <a:srgbClr val="9BBCF0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CEFET/RJ</a:t>
            </a:r>
            <a:endParaRPr lang="en-US" sz="1800" dirty="0"/>
          </a:p>
        </p:txBody>
      </p:sp>
      <p:sp>
        <p:nvSpPr>
          <p:cNvPr id="7" name="Shape 5"/>
          <p:cNvSpPr/>
          <p:nvPr/>
        </p:nvSpPr>
        <p:spPr>
          <a:xfrm>
            <a:off x="6217920" y="585216"/>
            <a:ext cx="2743200" cy="27432"/>
          </a:xfrm>
          <a:prstGeom prst="rect">
            <a:avLst/>
          </a:prstGeom>
          <a:solidFill>
            <a:srgbClr val="9BBCF0"/>
          </a:solidFill>
          <a:ln w="12700">
            <a:solidFill>
              <a:srgbClr val="9BBCF0"/>
            </a:solidFill>
            <a:prstDash val="solid"/>
          </a:ln>
        </p:spPr>
        <p:txBody>
          <a:bodyPr/>
          <a:lstStyle/>
          <a:p>
            <a:endParaRPr lang="pt-BR" dirty="0"/>
          </a:p>
        </p:txBody>
      </p:sp>
      <p:sp>
        <p:nvSpPr>
          <p:cNvPr id="8" name="Text 6"/>
          <p:cNvSpPr/>
          <p:nvPr/>
        </p:nvSpPr>
        <p:spPr>
          <a:xfrm>
            <a:off x="1828800" y="868680"/>
            <a:ext cx="685800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6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Trade Marketing</a:t>
            </a:r>
            <a:endParaRPr lang="en-US" sz="3600" dirty="0"/>
          </a:p>
        </p:txBody>
      </p:sp>
      <p:sp>
        <p:nvSpPr>
          <p:cNvPr id="9" name="Text 7"/>
          <p:cNvSpPr/>
          <p:nvPr/>
        </p:nvSpPr>
        <p:spPr>
          <a:xfrm>
            <a:off x="1828800" y="1481328"/>
            <a:ext cx="685800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600" b="1" dirty="0">
                <a:solidFill>
                  <a:srgbClr val="F5A200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e Gerenciamento</a:t>
            </a:r>
            <a:endParaRPr lang="en-US" sz="3600" dirty="0"/>
          </a:p>
        </p:txBody>
      </p:sp>
      <p:sp>
        <p:nvSpPr>
          <p:cNvPr id="10" name="Text 8"/>
          <p:cNvSpPr/>
          <p:nvPr/>
        </p:nvSpPr>
        <p:spPr>
          <a:xfrm>
            <a:off x="1828800" y="2103120"/>
            <a:ext cx="6858000" cy="5303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por Categorias</a:t>
            </a:r>
            <a:endParaRPr lang="en-US" sz="2800" dirty="0"/>
          </a:p>
        </p:txBody>
      </p:sp>
      <p:sp>
        <p:nvSpPr>
          <p:cNvPr id="11" name="Shape 9"/>
          <p:cNvSpPr/>
          <p:nvPr/>
        </p:nvSpPr>
        <p:spPr>
          <a:xfrm>
            <a:off x="1828800" y="2743200"/>
            <a:ext cx="4572000" cy="45720"/>
          </a:xfrm>
          <a:prstGeom prst="rect">
            <a:avLst/>
          </a:prstGeom>
          <a:solidFill>
            <a:srgbClr val="F5A200"/>
          </a:solidFill>
          <a:ln w="12700">
            <a:solidFill>
              <a:srgbClr val="F5A200"/>
            </a:solidFill>
            <a:prstDash val="solid"/>
          </a:ln>
        </p:spPr>
        <p:txBody>
          <a:bodyPr/>
          <a:lstStyle/>
          <a:p>
            <a:endParaRPr lang="pt-BR" dirty="0"/>
          </a:p>
        </p:txBody>
      </p:sp>
      <p:sp>
        <p:nvSpPr>
          <p:cNvPr id="12" name="Text 10"/>
          <p:cNvSpPr/>
          <p:nvPr/>
        </p:nvSpPr>
        <p:spPr>
          <a:xfrm>
            <a:off x="1828800" y="2852928"/>
            <a:ext cx="64008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9BBC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Prof. Paulo Henrique Pinho de Oliveira  |  CEFET/RJ</a:t>
            </a:r>
            <a:endParaRPr lang="en-US" sz="1250" dirty="0"/>
          </a:p>
        </p:txBody>
      </p:sp>
      <p:sp>
        <p:nvSpPr>
          <p:cNvPr id="13" name="Shape 11"/>
          <p:cNvSpPr/>
          <p:nvPr/>
        </p:nvSpPr>
        <p:spPr>
          <a:xfrm>
            <a:off x="1828800" y="3273552"/>
            <a:ext cx="1188720" cy="402336"/>
          </a:xfrm>
          <a:prstGeom prst="rect">
            <a:avLst/>
          </a:prstGeom>
          <a:solidFill>
            <a:srgbClr val="F5A200"/>
          </a:solidFill>
          <a:ln w="12700">
            <a:solidFill>
              <a:srgbClr val="F5A200"/>
            </a:solidFill>
            <a:prstDash val="solid"/>
          </a:ln>
        </p:spPr>
        <p:txBody>
          <a:bodyPr/>
          <a:lstStyle/>
          <a:p>
            <a:endParaRPr lang="pt-BR" dirty="0"/>
          </a:p>
        </p:txBody>
      </p:sp>
      <p:sp>
        <p:nvSpPr>
          <p:cNvPr id="14" name="Text 12"/>
          <p:cNvSpPr/>
          <p:nvPr/>
        </p:nvSpPr>
        <p:spPr>
          <a:xfrm>
            <a:off x="1828800" y="3273552"/>
            <a:ext cx="118872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0D2461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AULA 3</a:t>
            </a:r>
            <a:endParaRPr lang="en-US" sz="1300" dirty="0"/>
          </a:p>
        </p:txBody>
      </p:sp>
      <p:sp>
        <p:nvSpPr>
          <p:cNvPr id="15" name="Shape 13"/>
          <p:cNvSpPr/>
          <p:nvPr/>
        </p:nvSpPr>
        <p:spPr>
          <a:xfrm>
            <a:off x="3154680" y="3273552"/>
            <a:ext cx="1371600" cy="402336"/>
          </a:xfrm>
          <a:prstGeom prst="rect">
            <a:avLst/>
          </a:prstGeom>
          <a:solidFill>
            <a:srgbClr val="2B6BE8"/>
          </a:solidFill>
          <a:ln w="12700">
            <a:solidFill>
              <a:srgbClr val="2B6BE8"/>
            </a:solidFill>
            <a:prstDash val="solid"/>
          </a:ln>
        </p:spPr>
        <p:txBody>
          <a:bodyPr/>
          <a:lstStyle/>
          <a:p>
            <a:endParaRPr lang="pt-BR" dirty="0"/>
          </a:p>
        </p:txBody>
      </p:sp>
      <p:sp>
        <p:nvSpPr>
          <p:cNvPr id="16" name="Text 14"/>
          <p:cNvSpPr/>
          <p:nvPr/>
        </p:nvSpPr>
        <p:spPr>
          <a:xfrm>
            <a:off x="3154680" y="3273552"/>
            <a:ext cx="137160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CCGADM</a:t>
            </a:r>
            <a:endParaRPr lang="en-US" sz="1200" dirty="0"/>
          </a:p>
        </p:txBody>
      </p:sp>
      <p:sp>
        <p:nvSpPr>
          <p:cNvPr id="17" name="Shape 15"/>
          <p:cNvSpPr/>
          <p:nvPr/>
        </p:nvSpPr>
        <p:spPr>
          <a:xfrm>
            <a:off x="0" y="4818888"/>
            <a:ext cx="9144000" cy="324612"/>
          </a:xfrm>
          <a:prstGeom prst="rect">
            <a:avLst/>
          </a:prstGeom>
          <a:solidFill>
            <a:srgbClr val="060E24"/>
          </a:solidFill>
          <a:ln w="12700">
            <a:solidFill>
              <a:srgbClr val="060E24"/>
            </a:solidFill>
            <a:prstDash val="solid"/>
          </a:ln>
        </p:spPr>
        <p:txBody>
          <a:bodyPr/>
          <a:lstStyle/>
          <a:p>
            <a:endParaRPr lang="pt-BR" dirty="0"/>
          </a:p>
        </p:txBody>
      </p:sp>
      <p:sp>
        <p:nvSpPr>
          <p:cNvPr id="18" name="Text 16"/>
          <p:cNvSpPr/>
          <p:nvPr/>
        </p:nvSpPr>
        <p:spPr>
          <a:xfrm>
            <a:off x="320040" y="4832604"/>
            <a:ext cx="4572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F5A200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alunosdoph.com</a:t>
            </a:r>
            <a:endParaRPr lang="en-US" sz="1000" dirty="0"/>
          </a:p>
        </p:txBody>
      </p:sp>
      <p:sp>
        <p:nvSpPr>
          <p:cNvPr id="19" name="Text 17"/>
          <p:cNvSpPr/>
          <p:nvPr/>
        </p:nvSpPr>
        <p:spPr>
          <a:xfrm>
            <a:off x="4114800" y="4832604"/>
            <a:ext cx="47548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7A92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Administracao de Varejo - GADM2536</a:t>
            </a:r>
            <a:endParaRPr lang="en-US" sz="9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246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0">
            <a:extLst>
              <a:ext uri="{FF2B5EF4-FFF2-40B4-BE49-F238E27FC236}">
                <a16:creationId xmlns:a16="http://schemas.microsoft.com/office/drawing/2014/main" id="{7E1561D4-9214-4237-A944-5E0602EC45CC}"/>
              </a:ext>
            </a:extLst>
          </p:cNvPr>
          <p:cNvSpPr/>
          <p:nvPr/>
        </p:nvSpPr>
        <p:spPr>
          <a:xfrm>
            <a:off x="-1645920" y="-914400"/>
            <a:ext cx="4114800" cy="4114800"/>
          </a:xfrm>
          <a:prstGeom prst="ellipse">
            <a:avLst/>
          </a:prstGeom>
          <a:solidFill>
            <a:srgbClr val="0A1A50"/>
          </a:solidFill>
          <a:ln w="12700">
            <a:solidFill>
              <a:srgbClr val="0A1A50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2" name="Shape 1">
            <a:extLst>
              <a:ext uri="{FF2B5EF4-FFF2-40B4-BE49-F238E27FC236}">
                <a16:creationId xmlns:a16="http://schemas.microsoft.com/office/drawing/2014/main" id="{04B9E233-BACC-4E05-BCDB-1534995EC975}"/>
              </a:ext>
            </a:extLst>
          </p:cNvPr>
          <p:cNvSpPr/>
          <p:nvPr/>
        </p:nvSpPr>
        <p:spPr>
          <a:xfrm>
            <a:off x="-548640" y="274320"/>
            <a:ext cx="2286000" cy="2286000"/>
          </a:xfrm>
          <a:prstGeom prst="ellipse">
            <a:avLst/>
          </a:prstGeom>
          <a:solidFill>
            <a:srgbClr val="2B6BE8">
              <a:alpha val="75000"/>
            </a:srgbClr>
          </a:solidFill>
          <a:ln w="12700">
            <a:solidFill>
              <a:srgbClr val="2B6BE8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3" name="Shape 4">
            <a:extLst>
              <a:ext uri="{FF2B5EF4-FFF2-40B4-BE49-F238E27FC236}">
                <a16:creationId xmlns:a16="http://schemas.microsoft.com/office/drawing/2014/main" id="{656173F4-9973-4EC0-86D4-1D069C041C24}"/>
              </a:ext>
            </a:extLst>
          </p:cNvPr>
          <p:cNvSpPr/>
          <p:nvPr/>
        </p:nvSpPr>
        <p:spPr>
          <a:xfrm>
            <a:off x="0" y="4818888"/>
            <a:ext cx="9144000" cy="324612"/>
          </a:xfrm>
          <a:prstGeom prst="rect">
            <a:avLst/>
          </a:prstGeom>
          <a:solidFill>
            <a:srgbClr val="060E24"/>
          </a:solidFill>
          <a:ln w="12700">
            <a:solidFill>
              <a:srgbClr val="060E24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4" name="Text 7">
            <a:extLst>
              <a:ext uri="{FF2B5EF4-FFF2-40B4-BE49-F238E27FC236}">
                <a16:creationId xmlns:a16="http://schemas.microsoft.com/office/drawing/2014/main" id="{092449DE-295E-4245-9C75-731EF94E258B}"/>
              </a:ext>
            </a:extLst>
          </p:cNvPr>
          <p:cNvSpPr/>
          <p:nvPr/>
        </p:nvSpPr>
        <p:spPr>
          <a:xfrm>
            <a:off x="457200" y="164592"/>
            <a:ext cx="822960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pt-BR" sz="2600" b="1" dirty="0">
                <a:solidFill>
                  <a:srgbClr val="F5A200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Material de Ponto de Venda (MPDV)</a:t>
            </a:r>
          </a:p>
        </p:txBody>
      </p:sp>
      <p:sp>
        <p:nvSpPr>
          <p:cNvPr id="16" name="Shape 8">
            <a:extLst>
              <a:ext uri="{FF2B5EF4-FFF2-40B4-BE49-F238E27FC236}">
                <a16:creationId xmlns:a16="http://schemas.microsoft.com/office/drawing/2014/main" id="{98922451-6E8E-4790-8A79-D63F0493FFDA}"/>
              </a:ext>
            </a:extLst>
          </p:cNvPr>
          <p:cNvSpPr/>
          <p:nvPr/>
        </p:nvSpPr>
        <p:spPr>
          <a:xfrm>
            <a:off x="457200" y="603504"/>
            <a:ext cx="8229600" cy="36576"/>
          </a:xfrm>
          <a:prstGeom prst="rect">
            <a:avLst/>
          </a:prstGeom>
          <a:solidFill>
            <a:srgbClr val="F5A200"/>
          </a:solidFill>
          <a:ln w="12700">
            <a:solidFill>
              <a:srgbClr val="F5A200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5" name="Espaço Reservado para Conteúdo 2">
            <a:extLst>
              <a:ext uri="{FF2B5EF4-FFF2-40B4-BE49-F238E27FC236}">
                <a16:creationId xmlns:a16="http://schemas.microsoft.com/office/drawing/2014/main" id="{5F281330-C714-418D-BEEC-16C1EF658DBA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00485" y="4817036"/>
            <a:ext cx="7819554" cy="402431"/>
          </a:xfrm>
        </p:spPr>
        <p:txBody>
          <a:bodyPr/>
          <a:lstStyle/>
          <a:p>
            <a:pPr marL="0" indent="0">
              <a:buNone/>
            </a:pPr>
            <a:r>
              <a:rPr lang="pt-BR" altLang="pt-BR" sz="1350" dirty="0">
                <a:solidFill>
                  <a:schemeClr val="bg1"/>
                </a:solidFill>
              </a:rPr>
              <a:t>Fonte: E-book “Materiais de PDV: tudo o que você precisa saber”. Rubens Santana  e Fábrica de ideias</a:t>
            </a:r>
          </a:p>
        </p:txBody>
      </p:sp>
      <p:pic>
        <p:nvPicPr>
          <p:cNvPr id="9" name="Imagem 4">
            <a:extLst>
              <a:ext uri="{FF2B5EF4-FFF2-40B4-BE49-F238E27FC236}">
                <a16:creationId xmlns:a16="http://schemas.microsoft.com/office/drawing/2014/main" id="{EFDA663C-7BF0-4606-87ED-87584959FB6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662" t="20361" r="4326" b="34039"/>
          <a:stretch>
            <a:fillRect/>
          </a:stretch>
        </p:blipFill>
        <p:spPr bwMode="auto">
          <a:xfrm>
            <a:off x="205007" y="765217"/>
            <a:ext cx="8625641" cy="36702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5021551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246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0">
            <a:extLst>
              <a:ext uri="{FF2B5EF4-FFF2-40B4-BE49-F238E27FC236}">
                <a16:creationId xmlns:a16="http://schemas.microsoft.com/office/drawing/2014/main" id="{7E1561D4-9214-4237-A944-5E0602EC45CC}"/>
              </a:ext>
            </a:extLst>
          </p:cNvPr>
          <p:cNvSpPr/>
          <p:nvPr/>
        </p:nvSpPr>
        <p:spPr>
          <a:xfrm>
            <a:off x="-1645920" y="-914400"/>
            <a:ext cx="4114800" cy="4114800"/>
          </a:xfrm>
          <a:prstGeom prst="ellipse">
            <a:avLst/>
          </a:prstGeom>
          <a:solidFill>
            <a:srgbClr val="0A1A50"/>
          </a:solidFill>
          <a:ln w="12700">
            <a:solidFill>
              <a:srgbClr val="0A1A50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2" name="Shape 1">
            <a:extLst>
              <a:ext uri="{FF2B5EF4-FFF2-40B4-BE49-F238E27FC236}">
                <a16:creationId xmlns:a16="http://schemas.microsoft.com/office/drawing/2014/main" id="{04B9E233-BACC-4E05-BCDB-1534995EC975}"/>
              </a:ext>
            </a:extLst>
          </p:cNvPr>
          <p:cNvSpPr/>
          <p:nvPr/>
        </p:nvSpPr>
        <p:spPr>
          <a:xfrm>
            <a:off x="-548640" y="274320"/>
            <a:ext cx="2286000" cy="2286000"/>
          </a:xfrm>
          <a:prstGeom prst="ellipse">
            <a:avLst/>
          </a:prstGeom>
          <a:solidFill>
            <a:srgbClr val="2B6BE8">
              <a:alpha val="75000"/>
            </a:srgbClr>
          </a:solidFill>
          <a:ln w="12700">
            <a:solidFill>
              <a:srgbClr val="2B6BE8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3" name="Shape 4">
            <a:extLst>
              <a:ext uri="{FF2B5EF4-FFF2-40B4-BE49-F238E27FC236}">
                <a16:creationId xmlns:a16="http://schemas.microsoft.com/office/drawing/2014/main" id="{656173F4-9973-4EC0-86D4-1D069C041C24}"/>
              </a:ext>
            </a:extLst>
          </p:cNvPr>
          <p:cNvSpPr/>
          <p:nvPr/>
        </p:nvSpPr>
        <p:spPr>
          <a:xfrm>
            <a:off x="0" y="4818888"/>
            <a:ext cx="9144000" cy="324612"/>
          </a:xfrm>
          <a:prstGeom prst="rect">
            <a:avLst/>
          </a:prstGeom>
          <a:solidFill>
            <a:srgbClr val="060E24"/>
          </a:solidFill>
          <a:ln w="12700">
            <a:solidFill>
              <a:srgbClr val="060E24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4" name="Text 7">
            <a:extLst>
              <a:ext uri="{FF2B5EF4-FFF2-40B4-BE49-F238E27FC236}">
                <a16:creationId xmlns:a16="http://schemas.microsoft.com/office/drawing/2014/main" id="{092449DE-295E-4245-9C75-731EF94E258B}"/>
              </a:ext>
            </a:extLst>
          </p:cNvPr>
          <p:cNvSpPr/>
          <p:nvPr/>
        </p:nvSpPr>
        <p:spPr>
          <a:xfrm>
            <a:off x="1386672" y="164592"/>
            <a:ext cx="7300127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b="1" dirty="0" err="1">
                <a:solidFill>
                  <a:srgbClr val="F5A200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Exemplo</a:t>
            </a:r>
            <a:r>
              <a:rPr lang="en-US" sz="2600" b="1" dirty="0">
                <a:solidFill>
                  <a:srgbClr val="F5A200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 real: o que </a:t>
            </a:r>
            <a:r>
              <a:rPr lang="en-US" sz="2600" b="1" dirty="0" err="1">
                <a:solidFill>
                  <a:srgbClr val="F5A200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você</a:t>
            </a:r>
            <a:r>
              <a:rPr lang="en-US" sz="2600" b="1" dirty="0">
                <a:solidFill>
                  <a:srgbClr val="F5A200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 </a:t>
            </a:r>
            <a:r>
              <a:rPr lang="en-US" sz="2600" b="1" dirty="0" err="1">
                <a:solidFill>
                  <a:srgbClr val="F5A200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vê</a:t>
            </a:r>
            <a:r>
              <a:rPr lang="en-US" sz="2600" b="1" dirty="0">
                <a:solidFill>
                  <a:srgbClr val="F5A200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?</a:t>
            </a:r>
            <a:endParaRPr lang="en-US" sz="2600" dirty="0"/>
          </a:p>
        </p:txBody>
      </p:sp>
      <p:sp>
        <p:nvSpPr>
          <p:cNvPr id="16" name="Shape 8">
            <a:extLst>
              <a:ext uri="{FF2B5EF4-FFF2-40B4-BE49-F238E27FC236}">
                <a16:creationId xmlns:a16="http://schemas.microsoft.com/office/drawing/2014/main" id="{98922451-6E8E-4790-8A79-D63F0493FFDA}"/>
              </a:ext>
            </a:extLst>
          </p:cNvPr>
          <p:cNvSpPr/>
          <p:nvPr/>
        </p:nvSpPr>
        <p:spPr>
          <a:xfrm>
            <a:off x="457200" y="603504"/>
            <a:ext cx="8229600" cy="36576"/>
          </a:xfrm>
          <a:prstGeom prst="rect">
            <a:avLst/>
          </a:prstGeom>
          <a:solidFill>
            <a:srgbClr val="F5A200"/>
          </a:solidFill>
          <a:ln w="12700">
            <a:solidFill>
              <a:srgbClr val="F5A200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5" name="Espaço Reservado para Conteúdo 2">
            <a:extLst>
              <a:ext uri="{FF2B5EF4-FFF2-40B4-BE49-F238E27FC236}">
                <a16:creationId xmlns:a16="http://schemas.microsoft.com/office/drawing/2014/main" id="{5F281330-C714-418D-BEEC-16C1EF658DBA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00485" y="4817036"/>
            <a:ext cx="7819554" cy="402431"/>
          </a:xfrm>
        </p:spPr>
        <p:txBody>
          <a:bodyPr/>
          <a:lstStyle/>
          <a:p>
            <a:pPr marL="0" indent="0">
              <a:buNone/>
            </a:pPr>
            <a:r>
              <a:rPr lang="pt-BR" altLang="pt-BR" sz="1350" dirty="0">
                <a:solidFill>
                  <a:schemeClr val="bg1"/>
                </a:solidFill>
              </a:rPr>
              <a:t>Fonte: E-book “Materiais de PDV: tudo o que você precisa saber”. Rubens Santana  e Fábrica de ideias</a:t>
            </a:r>
          </a:p>
        </p:txBody>
      </p:sp>
      <p:pic>
        <p:nvPicPr>
          <p:cNvPr id="10" name="Imagem 4">
            <a:extLst>
              <a:ext uri="{FF2B5EF4-FFF2-40B4-BE49-F238E27FC236}">
                <a16:creationId xmlns:a16="http://schemas.microsoft.com/office/drawing/2014/main" id="{EEFDACFA-FBF0-46C1-94A5-092DDE22D1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1238" y="897732"/>
            <a:ext cx="6405561" cy="38647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5653294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371600" y="-1097280"/>
            <a:ext cx="3474720" cy="3474720"/>
          </a:xfrm>
          <a:prstGeom prst="ellipse">
            <a:avLst/>
          </a:prstGeom>
          <a:solidFill>
            <a:srgbClr val="1454C4">
              <a:alpha val="12000"/>
            </a:srgbClr>
          </a:solidFill>
          <a:ln w="12700">
            <a:solidFill>
              <a:srgbClr val="1454C4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3" name="Shape 1"/>
          <p:cNvSpPr/>
          <p:nvPr/>
        </p:nvSpPr>
        <p:spPr>
          <a:xfrm>
            <a:off x="-365760" y="-274320"/>
            <a:ext cx="1645920" cy="1645920"/>
          </a:xfrm>
          <a:prstGeom prst="ellipse">
            <a:avLst/>
          </a:prstGeom>
          <a:solidFill>
            <a:srgbClr val="2B6BE8">
              <a:alpha val="10000"/>
            </a:srgbClr>
          </a:solidFill>
          <a:ln w="12700">
            <a:solidFill>
              <a:srgbClr val="2B6BE8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4" name="Shape 2"/>
          <p:cNvSpPr/>
          <p:nvPr/>
        </p:nvSpPr>
        <p:spPr>
          <a:xfrm>
            <a:off x="0" y="0"/>
            <a:ext cx="9144000" cy="621792"/>
          </a:xfrm>
          <a:prstGeom prst="rect">
            <a:avLst/>
          </a:prstGeom>
          <a:solidFill>
            <a:srgbClr val="0D2461"/>
          </a:solidFill>
          <a:ln w="12700">
            <a:solidFill>
              <a:srgbClr val="0D2461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5" name="Shape 3"/>
          <p:cNvSpPr/>
          <p:nvPr/>
        </p:nvSpPr>
        <p:spPr>
          <a:xfrm>
            <a:off x="0" y="621792"/>
            <a:ext cx="9144000" cy="38405"/>
          </a:xfrm>
          <a:prstGeom prst="rect">
            <a:avLst/>
          </a:prstGeom>
          <a:solidFill>
            <a:srgbClr val="F5A200"/>
          </a:solidFill>
          <a:ln w="12700">
            <a:solidFill>
              <a:srgbClr val="F5A200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6" name="Text 4"/>
          <p:cNvSpPr/>
          <p:nvPr/>
        </p:nvSpPr>
        <p:spPr>
          <a:xfrm>
            <a:off x="384048" y="0"/>
            <a:ext cx="8321040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9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Material de Ponto de Venda (MPDV)</a:t>
            </a:r>
            <a:endParaRPr lang="en-US" sz="1900" dirty="0"/>
          </a:p>
        </p:txBody>
      </p:sp>
      <p:sp>
        <p:nvSpPr>
          <p:cNvPr id="7" name="Shape 5"/>
          <p:cNvSpPr/>
          <p:nvPr/>
        </p:nvSpPr>
        <p:spPr>
          <a:xfrm>
            <a:off x="0" y="4818888"/>
            <a:ext cx="9144000" cy="324612"/>
          </a:xfrm>
          <a:prstGeom prst="rect">
            <a:avLst/>
          </a:prstGeom>
          <a:solidFill>
            <a:srgbClr val="060E24"/>
          </a:solidFill>
          <a:ln w="12700">
            <a:solidFill>
              <a:srgbClr val="060E24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8" name="Text 6"/>
          <p:cNvSpPr/>
          <p:nvPr/>
        </p:nvSpPr>
        <p:spPr>
          <a:xfrm>
            <a:off x="320040" y="4832604"/>
            <a:ext cx="6858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AABF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AlunosdoPH.com  |  CEFET/RJ  -  Administracao de Varejo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7132320" y="4832604"/>
            <a:ext cx="1828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50" dirty="0">
                <a:solidFill>
                  <a:srgbClr val="F5A200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aula 3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347472" y="768096"/>
            <a:ext cx="8430768" cy="475488"/>
          </a:xfrm>
          <a:prstGeom prst="rect">
            <a:avLst/>
          </a:prstGeom>
          <a:solidFill>
            <a:srgbClr val="0D2461"/>
          </a:solidFill>
          <a:ln w="12700">
            <a:solidFill>
              <a:srgbClr val="0D2461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1" name="Shape 9"/>
          <p:cNvSpPr/>
          <p:nvPr/>
        </p:nvSpPr>
        <p:spPr>
          <a:xfrm>
            <a:off x="347472" y="768096"/>
            <a:ext cx="59436" cy="475488"/>
          </a:xfrm>
          <a:prstGeom prst="rect">
            <a:avLst/>
          </a:prstGeom>
          <a:solidFill>
            <a:srgbClr val="F5A200"/>
          </a:solidFill>
          <a:ln w="12700">
            <a:solidFill>
              <a:srgbClr val="F5A200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2" name="Text 10"/>
          <p:cNvSpPr/>
          <p:nvPr/>
        </p:nvSpPr>
        <p:spPr>
          <a:xfrm>
            <a:off x="502920" y="822960"/>
            <a:ext cx="8229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MPDV: conjunto de pecas fisicas ou digitais que aumentam visibilidade, comunicam promocao e auxiliam a </a:t>
            </a:r>
            <a:r>
              <a:rPr lang="en-US" sz="1200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decisão</a:t>
            </a: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de compra no ponto de venda. Cada peca tem funcao, </a:t>
            </a:r>
            <a:r>
              <a:rPr lang="en-US" sz="1200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posição</a:t>
            </a: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e ROI especificos.</a:t>
            </a:r>
            <a:endParaRPr lang="en-US" sz="1200" dirty="0"/>
          </a:p>
        </p:txBody>
      </p:sp>
      <p:sp>
        <p:nvSpPr>
          <p:cNvPr id="13" name="Shape 11"/>
          <p:cNvSpPr/>
          <p:nvPr/>
        </p:nvSpPr>
        <p:spPr>
          <a:xfrm>
            <a:off x="347472" y="1316736"/>
            <a:ext cx="4133088" cy="822960"/>
          </a:xfrm>
          <a:prstGeom prst="rect">
            <a:avLst/>
          </a:prstGeom>
          <a:solidFill>
            <a:srgbClr val="F4F7FF"/>
          </a:solidFill>
          <a:ln w="10160">
            <a:solidFill>
              <a:srgbClr val="D0DBF5"/>
            </a:solidFill>
            <a:prstDash val="solid"/>
          </a:ln>
          <a:effectLst>
            <a:outerShdw blurRad="63500" dist="25400" dir="81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sp>
        <p:nvSpPr>
          <p:cNvPr id="14" name="Shape 12"/>
          <p:cNvSpPr/>
          <p:nvPr/>
        </p:nvSpPr>
        <p:spPr>
          <a:xfrm>
            <a:off x="347472" y="1316736"/>
            <a:ext cx="1280160" cy="822960"/>
          </a:xfrm>
          <a:prstGeom prst="rect">
            <a:avLst/>
          </a:prstGeom>
          <a:solidFill>
            <a:srgbClr val="D4610A"/>
          </a:solidFill>
          <a:ln w="12700">
            <a:solidFill>
              <a:srgbClr val="D4610A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5" name="Text 13"/>
          <p:cNvSpPr/>
          <p:nvPr/>
        </p:nvSpPr>
        <p:spPr>
          <a:xfrm>
            <a:off x="420624" y="1316736"/>
            <a:ext cx="1133856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Stopper</a:t>
            </a:r>
            <a:endParaRPr lang="en-US" sz="1100" dirty="0"/>
          </a:p>
        </p:txBody>
      </p:sp>
      <p:sp>
        <p:nvSpPr>
          <p:cNvPr id="16" name="Text 14"/>
          <p:cNvSpPr/>
          <p:nvPr/>
        </p:nvSpPr>
        <p:spPr>
          <a:xfrm>
            <a:off x="1719072" y="1371600"/>
            <a:ext cx="2688336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Peca perpendicular a </a:t>
            </a:r>
            <a:r>
              <a:rPr lang="en-US" sz="950" dirty="0" err="1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gôndola</a:t>
            </a:r>
            <a:r>
              <a:rPr lang="en-US" sz="95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que sai lateralmente. </a:t>
            </a:r>
            <a:r>
              <a:rPr lang="en-US" sz="950" dirty="0" err="1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visível</a:t>
            </a:r>
            <a:r>
              <a:rPr lang="en-US" sz="95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no corredor. Atrai o olhar do shopper em movimento. Alta efetividade para lanamentos.</a:t>
            </a:r>
            <a:endParaRPr lang="en-US" sz="950" dirty="0"/>
          </a:p>
        </p:txBody>
      </p:sp>
      <p:sp>
        <p:nvSpPr>
          <p:cNvPr id="17" name="Shape 15"/>
          <p:cNvSpPr/>
          <p:nvPr/>
        </p:nvSpPr>
        <p:spPr>
          <a:xfrm>
            <a:off x="4773168" y="1316736"/>
            <a:ext cx="4133088" cy="822960"/>
          </a:xfrm>
          <a:prstGeom prst="rect">
            <a:avLst/>
          </a:prstGeom>
          <a:solidFill>
            <a:srgbClr val="F4F7FF"/>
          </a:solidFill>
          <a:ln w="10160">
            <a:solidFill>
              <a:srgbClr val="D0DBF5"/>
            </a:solidFill>
            <a:prstDash val="solid"/>
          </a:ln>
          <a:effectLst>
            <a:outerShdw blurRad="63500" dist="25400" dir="81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sp>
        <p:nvSpPr>
          <p:cNvPr id="18" name="Shape 16"/>
          <p:cNvSpPr/>
          <p:nvPr/>
        </p:nvSpPr>
        <p:spPr>
          <a:xfrm>
            <a:off x="4773168" y="1316736"/>
            <a:ext cx="1280160" cy="822960"/>
          </a:xfrm>
          <a:prstGeom prst="rect">
            <a:avLst/>
          </a:prstGeom>
          <a:solidFill>
            <a:srgbClr val="0891B2"/>
          </a:solidFill>
          <a:ln w="12700">
            <a:solidFill>
              <a:srgbClr val="0891B2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9" name="Text 17"/>
          <p:cNvSpPr/>
          <p:nvPr/>
        </p:nvSpPr>
        <p:spPr>
          <a:xfrm>
            <a:off x="4846320" y="1316736"/>
            <a:ext cx="1133856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Wobbler</a:t>
            </a:r>
            <a:endParaRPr lang="en-US" sz="1100" dirty="0"/>
          </a:p>
        </p:txBody>
      </p:sp>
      <p:sp>
        <p:nvSpPr>
          <p:cNvPr id="20" name="Text 18"/>
          <p:cNvSpPr/>
          <p:nvPr/>
        </p:nvSpPr>
        <p:spPr>
          <a:xfrm>
            <a:off x="6144768" y="1371600"/>
            <a:ext cx="2688336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Peca flexivel presa a prateleira que 'balanca'. Chama atencao por movimento. Ideal para destacar promocao ou produto novo dentro da categoria.</a:t>
            </a:r>
            <a:endParaRPr lang="en-US" sz="950" dirty="0"/>
          </a:p>
        </p:txBody>
      </p:sp>
      <p:sp>
        <p:nvSpPr>
          <p:cNvPr id="21" name="Shape 19"/>
          <p:cNvSpPr/>
          <p:nvPr/>
        </p:nvSpPr>
        <p:spPr>
          <a:xfrm>
            <a:off x="347472" y="2231136"/>
            <a:ext cx="4133088" cy="822960"/>
          </a:xfrm>
          <a:prstGeom prst="rect">
            <a:avLst/>
          </a:prstGeom>
          <a:solidFill>
            <a:srgbClr val="F4F7FF"/>
          </a:solidFill>
          <a:ln w="10160">
            <a:solidFill>
              <a:srgbClr val="D0DBF5"/>
            </a:solidFill>
            <a:prstDash val="solid"/>
          </a:ln>
          <a:effectLst>
            <a:outerShdw blurRad="63500" dist="25400" dir="81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sp>
        <p:nvSpPr>
          <p:cNvPr id="22" name="Shape 20"/>
          <p:cNvSpPr/>
          <p:nvPr/>
        </p:nvSpPr>
        <p:spPr>
          <a:xfrm>
            <a:off x="347472" y="2231136"/>
            <a:ext cx="1280160" cy="822960"/>
          </a:xfrm>
          <a:prstGeom prst="rect">
            <a:avLst/>
          </a:prstGeom>
          <a:solidFill>
            <a:srgbClr val="1454C4"/>
          </a:solidFill>
          <a:ln w="12700">
            <a:solidFill>
              <a:srgbClr val="1454C4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23" name="Text 21"/>
          <p:cNvSpPr/>
          <p:nvPr/>
        </p:nvSpPr>
        <p:spPr>
          <a:xfrm>
            <a:off x="420624" y="2231136"/>
            <a:ext cx="1133856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Display de chao</a:t>
            </a:r>
            <a:endParaRPr lang="en-US" sz="1100" dirty="0"/>
          </a:p>
        </p:txBody>
      </p:sp>
      <p:sp>
        <p:nvSpPr>
          <p:cNvPr id="24" name="Text 22"/>
          <p:cNvSpPr/>
          <p:nvPr/>
        </p:nvSpPr>
        <p:spPr>
          <a:xfrm>
            <a:off x="1719072" y="2286000"/>
            <a:ext cx="2688336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Estrutura autonoma posicionada no corredor ou perto da categoria. </a:t>
            </a:r>
            <a:r>
              <a:rPr lang="en-US" sz="950" dirty="0" err="1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Permite</a:t>
            </a:r>
            <a:r>
              <a:rPr lang="en-US" sz="95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950" dirty="0" err="1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exposição</a:t>
            </a:r>
            <a:r>
              <a:rPr lang="en-US" sz="95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fora da </a:t>
            </a:r>
            <a:r>
              <a:rPr lang="en-US" sz="950" dirty="0" err="1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gôndola</a:t>
            </a:r>
            <a:r>
              <a:rPr lang="en-US" sz="95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sem custo de ponta. Alta volume de produto.</a:t>
            </a:r>
            <a:endParaRPr lang="en-US" sz="950" dirty="0"/>
          </a:p>
        </p:txBody>
      </p:sp>
      <p:sp>
        <p:nvSpPr>
          <p:cNvPr id="25" name="Shape 23"/>
          <p:cNvSpPr/>
          <p:nvPr/>
        </p:nvSpPr>
        <p:spPr>
          <a:xfrm>
            <a:off x="4773168" y="2231136"/>
            <a:ext cx="4133088" cy="822960"/>
          </a:xfrm>
          <a:prstGeom prst="rect">
            <a:avLst/>
          </a:prstGeom>
          <a:solidFill>
            <a:srgbClr val="F4F7FF"/>
          </a:solidFill>
          <a:ln w="10160">
            <a:solidFill>
              <a:srgbClr val="D0DBF5"/>
            </a:solidFill>
            <a:prstDash val="solid"/>
          </a:ln>
          <a:effectLst>
            <a:outerShdw blurRad="63500" dist="25400" dir="81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sp>
        <p:nvSpPr>
          <p:cNvPr id="26" name="Shape 24"/>
          <p:cNvSpPr/>
          <p:nvPr/>
        </p:nvSpPr>
        <p:spPr>
          <a:xfrm>
            <a:off x="4773168" y="2231136"/>
            <a:ext cx="1280160" cy="822960"/>
          </a:xfrm>
          <a:prstGeom prst="rect">
            <a:avLst/>
          </a:prstGeom>
          <a:solidFill>
            <a:srgbClr val="0D2461"/>
          </a:solidFill>
          <a:ln w="12700">
            <a:solidFill>
              <a:srgbClr val="0D2461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27" name="Text 25"/>
          <p:cNvSpPr/>
          <p:nvPr/>
        </p:nvSpPr>
        <p:spPr>
          <a:xfrm>
            <a:off x="4846320" y="2231136"/>
            <a:ext cx="1133856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Totem</a:t>
            </a:r>
            <a:endParaRPr lang="en-US" sz="1100" dirty="0"/>
          </a:p>
        </p:txBody>
      </p:sp>
      <p:sp>
        <p:nvSpPr>
          <p:cNvPr id="28" name="Text 26"/>
          <p:cNvSpPr/>
          <p:nvPr/>
        </p:nvSpPr>
        <p:spPr>
          <a:xfrm>
            <a:off x="6144768" y="2286000"/>
            <a:ext cx="2688336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Estrutura alta e vertical de grande impacto visual. Usada em areas abertas, entrada de loja ou corredores principais. Mais caro, maior alcance de visualizacao.</a:t>
            </a:r>
            <a:endParaRPr lang="en-US" sz="950" dirty="0"/>
          </a:p>
        </p:txBody>
      </p:sp>
      <p:sp>
        <p:nvSpPr>
          <p:cNvPr id="29" name="Shape 27"/>
          <p:cNvSpPr/>
          <p:nvPr/>
        </p:nvSpPr>
        <p:spPr>
          <a:xfrm>
            <a:off x="347472" y="3145536"/>
            <a:ext cx="4133088" cy="822960"/>
          </a:xfrm>
          <a:prstGeom prst="rect">
            <a:avLst/>
          </a:prstGeom>
          <a:solidFill>
            <a:srgbClr val="F4F7FF"/>
          </a:solidFill>
          <a:ln w="10160">
            <a:solidFill>
              <a:srgbClr val="D0DBF5"/>
            </a:solidFill>
            <a:prstDash val="solid"/>
          </a:ln>
          <a:effectLst>
            <a:outerShdw blurRad="63500" dist="25400" dir="81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sp>
        <p:nvSpPr>
          <p:cNvPr id="30" name="Shape 28"/>
          <p:cNvSpPr/>
          <p:nvPr/>
        </p:nvSpPr>
        <p:spPr>
          <a:xfrm>
            <a:off x="347472" y="3145536"/>
            <a:ext cx="1280160" cy="822960"/>
          </a:xfrm>
          <a:prstGeom prst="rect">
            <a:avLst/>
          </a:prstGeom>
          <a:solidFill>
            <a:srgbClr val="1F7A5C"/>
          </a:solidFill>
          <a:ln w="12700">
            <a:solidFill>
              <a:srgbClr val="1F7A5C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31" name="Text 29"/>
          <p:cNvSpPr/>
          <p:nvPr/>
        </p:nvSpPr>
        <p:spPr>
          <a:xfrm>
            <a:off x="420624" y="3145536"/>
            <a:ext cx="1133856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Faixa de </a:t>
            </a:r>
            <a:r>
              <a:rPr lang="en-US" sz="1100" b="1" dirty="0" err="1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gôndola</a:t>
            </a:r>
            <a:endParaRPr lang="en-US" sz="1100" dirty="0"/>
          </a:p>
        </p:txBody>
      </p:sp>
      <p:sp>
        <p:nvSpPr>
          <p:cNvPr id="32" name="Text 30"/>
          <p:cNvSpPr/>
          <p:nvPr/>
        </p:nvSpPr>
        <p:spPr>
          <a:xfrm>
            <a:off x="1719072" y="3200400"/>
            <a:ext cx="2688336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Faixa horizontal na borda da prateleira com </a:t>
            </a:r>
            <a:r>
              <a:rPr lang="en-US" sz="950" dirty="0" err="1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preço</a:t>
            </a:r>
            <a:r>
              <a:rPr lang="en-US" sz="95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, promocao ou comunicacao de marca. Mais simples e barata. Alta frequencia de uso no mercado de massa.</a:t>
            </a:r>
            <a:endParaRPr lang="en-US" sz="950" dirty="0"/>
          </a:p>
        </p:txBody>
      </p:sp>
      <p:sp>
        <p:nvSpPr>
          <p:cNvPr id="33" name="Shape 31"/>
          <p:cNvSpPr/>
          <p:nvPr/>
        </p:nvSpPr>
        <p:spPr>
          <a:xfrm>
            <a:off x="4773168" y="3145536"/>
            <a:ext cx="4133088" cy="822960"/>
          </a:xfrm>
          <a:prstGeom prst="rect">
            <a:avLst/>
          </a:prstGeom>
          <a:solidFill>
            <a:srgbClr val="F4F7FF"/>
          </a:solidFill>
          <a:ln w="10160">
            <a:solidFill>
              <a:srgbClr val="D0DBF5"/>
            </a:solidFill>
            <a:prstDash val="solid"/>
          </a:ln>
          <a:effectLst>
            <a:outerShdw blurRad="63500" dist="25400" dir="81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sp>
        <p:nvSpPr>
          <p:cNvPr id="34" name="Shape 32"/>
          <p:cNvSpPr/>
          <p:nvPr/>
        </p:nvSpPr>
        <p:spPr>
          <a:xfrm>
            <a:off x="4773168" y="3145536"/>
            <a:ext cx="1280160" cy="822960"/>
          </a:xfrm>
          <a:prstGeom prst="rect">
            <a:avLst/>
          </a:prstGeom>
          <a:solidFill>
            <a:srgbClr val="7B2FBE"/>
          </a:solidFill>
          <a:ln w="12700">
            <a:solidFill>
              <a:srgbClr val="7B2FBE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35" name="Text 33"/>
          <p:cNvSpPr/>
          <p:nvPr/>
        </p:nvSpPr>
        <p:spPr>
          <a:xfrm>
            <a:off x="4846320" y="3145536"/>
            <a:ext cx="1133856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Ilha promocional</a:t>
            </a:r>
            <a:endParaRPr lang="en-US" sz="1100" dirty="0"/>
          </a:p>
        </p:txBody>
      </p:sp>
      <p:sp>
        <p:nvSpPr>
          <p:cNvPr id="36" name="Text 34"/>
          <p:cNvSpPr/>
          <p:nvPr/>
        </p:nvSpPr>
        <p:spPr>
          <a:xfrm>
            <a:off x="6144768" y="3200400"/>
            <a:ext cx="2688336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Area especial no meio da loja com produto empilhado. Requer negociacao de </a:t>
            </a:r>
            <a:r>
              <a:rPr lang="en-US" sz="950" dirty="0" err="1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espaço</a:t>
            </a:r>
            <a:r>
              <a:rPr lang="en-US" sz="95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com o varejista. Alto impacto, especialmente para sazonalidades.</a:t>
            </a:r>
            <a:endParaRPr lang="en-US" sz="950" dirty="0"/>
          </a:p>
        </p:txBody>
      </p:sp>
      <p:sp>
        <p:nvSpPr>
          <p:cNvPr id="37" name="Shape 35"/>
          <p:cNvSpPr/>
          <p:nvPr/>
        </p:nvSpPr>
        <p:spPr>
          <a:xfrm>
            <a:off x="347472" y="4059936"/>
            <a:ext cx="4133088" cy="822960"/>
          </a:xfrm>
          <a:prstGeom prst="rect">
            <a:avLst/>
          </a:prstGeom>
          <a:solidFill>
            <a:srgbClr val="F4F7FF"/>
          </a:solidFill>
          <a:ln w="10160">
            <a:solidFill>
              <a:srgbClr val="D0DBF5"/>
            </a:solidFill>
            <a:prstDash val="solid"/>
          </a:ln>
          <a:effectLst>
            <a:outerShdw blurRad="63500" dist="25400" dir="81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sp>
        <p:nvSpPr>
          <p:cNvPr id="38" name="Shape 36"/>
          <p:cNvSpPr/>
          <p:nvPr/>
        </p:nvSpPr>
        <p:spPr>
          <a:xfrm>
            <a:off x="347472" y="4059936"/>
            <a:ext cx="1280160" cy="822960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39" name="Text 37"/>
          <p:cNvSpPr/>
          <p:nvPr/>
        </p:nvSpPr>
        <p:spPr>
          <a:xfrm>
            <a:off x="420624" y="4059936"/>
            <a:ext cx="1133856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Ponta de </a:t>
            </a:r>
            <a:r>
              <a:rPr lang="en-US" sz="1100" b="1" dirty="0" err="1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gôndola</a:t>
            </a:r>
            <a:endParaRPr lang="en-US" sz="1100" dirty="0"/>
          </a:p>
        </p:txBody>
      </p:sp>
      <p:sp>
        <p:nvSpPr>
          <p:cNvPr id="40" name="Text 38"/>
          <p:cNvSpPr/>
          <p:nvPr/>
        </p:nvSpPr>
        <p:spPr>
          <a:xfrm>
            <a:off x="1719072" y="4114800"/>
            <a:ext cx="2688336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Final da prateleira, de alta visibilidade. Negociada mediante verba de trade. Produto em ponta vende ate 3x mais que </a:t>
            </a:r>
            <a:r>
              <a:rPr lang="en-US" sz="950" dirty="0" err="1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</a:t>
            </a:r>
            <a:r>
              <a:rPr lang="en-US" sz="95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950" dirty="0" err="1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posição</a:t>
            </a:r>
            <a:r>
              <a:rPr lang="en-US" sz="95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linear. </a:t>
            </a:r>
            <a:r>
              <a:rPr lang="en-US" sz="950" dirty="0" err="1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espaço</a:t>
            </a:r>
            <a:r>
              <a:rPr lang="en-US" sz="95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mais valioso da loja.</a:t>
            </a:r>
            <a:endParaRPr lang="en-US" sz="950" dirty="0"/>
          </a:p>
        </p:txBody>
      </p:sp>
      <p:sp>
        <p:nvSpPr>
          <p:cNvPr id="41" name="Shape 39"/>
          <p:cNvSpPr/>
          <p:nvPr/>
        </p:nvSpPr>
        <p:spPr>
          <a:xfrm>
            <a:off x="4773168" y="4059936"/>
            <a:ext cx="4133088" cy="822960"/>
          </a:xfrm>
          <a:prstGeom prst="rect">
            <a:avLst/>
          </a:prstGeom>
          <a:solidFill>
            <a:srgbClr val="F4F7FF"/>
          </a:solidFill>
          <a:ln w="10160">
            <a:solidFill>
              <a:srgbClr val="D0DBF5"/>
            </a:solidFill>
            <a:prstDash val="solid"/>
          </a:ln>
          <a:effectLst>
            <a:outerShdw blurRad="63500" dist="25400" dir="81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sp>
        <p:nvSpPr>
          <p:cNvPr id="42" name="Shape 40"/>
          <p:cNvSpPr/>
          <p:nvPr/>
        </p:nvSpPr>
        <p:spPr>
          <a:xfrm>
            <a:off x="4773168" y="4059936"/>
            <a:ext cx="1280160" cy="822960"/>
          </a:xfrm>
          <a:prstGeom prst="rect">
            <a:avLst/>
          </a:prstGeom>
          <a:solidFill>
            <a:srgbClr val="4A5A80"/>
          </a:solidFill>
          <a:ln w="12700">
            <a:solidFill>
              <a:srgbClr val="4A5A80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43" name="Text 41"/>
          <p:cNvSpPr/>
          <p:nvPr/>
        </p:nvSpPr>
        <p:spPr>
          <a:xfrm>
            <a:off x="4846320" y="4059936"/>
            <a:ext cx="1133856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Digital Signage</a:t>
            </a:r>
            <a:endParaRPr lang="en-US" sz="1100" dirty="0"/>
          </a:p>
        </p:txBody>
      </p:sp>
      <p:sp>
        <p:nvSpPr>
          <p:cNvPr id="44" name="Text 42"/>
          <p:cNvSpPr/>
          <p:nvPr/>
        </p:nvSpPr>
        <p:spPr>
          <a:xfrm>
            <a:off x="6144768" y="4114800"/>
            <a:ext cx="2688336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Telas digitais no PDV que exibem conteudo dinamico: </a:t>
            </a:r>
            <a:r>
              <a:rPr lang="en-US" sz="950" dirty="0" err="1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preço</a:t>
            </a:r>
            <a:r>
              <a:rPr lang="en-US" sz="95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, video do produto, receita, depoimento. Permite atualizacao remota e personalizacao por hora ou loja.</a:t>
            </a:r>
            <a:endParaRPr lang="en-US" sz="95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D246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645920" y="-914400"/>
            <a:ext cx="4114800" cy="4114800"/>
          </a:xfrm>
          <a:prstGeom prst="ellipse">
            <a:avLst/>
          </a:prstGeom>
          <a:solidFill>
            <a:srgbClr val="0A1A50"/>
          </a:solidFill>
          <a:ln w="12700">
            <a:solidFill>
              <a:srgbClr val="0A1A50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3" name="Shape 1"/>
          <p:cNvSpPr/>
          <p:nvPr/>
        </p:nvSpPr>
        <p:spPr>
          <a:xfrm>
            <a:off x="-548640" y="274320"/>
            <a:ext cx="2286000" cy="2286000"/>
          </a:xfrm>
          <a:prstGeom prst="ellipse">
            <a:avLst/>
          </a:prstGeom>
          <a:solidFill>
            <a:srgbClr val="2B6BE8">
              <a:alpha val="75000"/>
            </a:srgbClr>
          </a:solidFill>
          <a:ln w="12700">
            <a:solidFill>
              <a:srgbClr val="2B6BE8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4" name="Shape 2"/>
          <p:cNvSpPr/>
          <p:nvPr/>
        </p:nvSpPr>
        <p:spPr>
          <a:xfrm>
            <a:off x="7315200" y="3108960"/>
            <a:ext cx="2560320" cy="2560320"/>
          </a:xfrm>
          <a:prstGeom prst="ellipse">
            <a:avLst/>
          </a:prstGeom>
          <a:solidFill>
            <a:srgbClr val="0A1A50"/>
          </a:solidFill>
          <a:ln w="12700">
            <a:solidFill>
              <a:srgbClr val="0A1A50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5" name="Shape 3"/>
          <p:cNvSpPr/>
          <p:nvPr/>
        </p:nvSpPr>
        <p:spPr>
          <a:xfrm>
            <a:off x="6858000" y="2377440"/>
            <a:ext cx="1463040" cy="1463040"/>
          </a:xfrm>
          <a:prstGeom prst="ellipse">
            <a:avLst/>
          </a:prstGeom>
          <a:solidFill>
            <a:srgbClr val="5B9EE8">
              <a:alpha val="60000"/>
            </a:srgbClr>
          </a:solidFill>
          <a:ln w="12700">
            <a:solidFill>
              <a:srgbClr val="5B9EE8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6" name="Shape 4"/>
          <p:cNvSpPr/>
          <p:nvPr/>
        </p:nvSpPr>
        <p:spPr>
          <a:xfrm>
            <a:off x="0" y="4818888"/>
            <a:ext cx="9144000" cy="324612"/>
          </a:xfrm>
          <a:prstGeom prst="rect">
            <a:avLst/>
          </a:prstGeom>
          <a:solidFill>
            <a:srgbClr val="060E24"/>
          </a:solidFill>
          <a:ln w="12700">
            <a:solidFill>
              <a:srgbClr val="060E24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7" name="Text 5"/>
          <p:cNvSpPr/>
          <p:nvPr/>
        </p:nvSpPr>
        <p:spPr>
          <a:xfrm>
            <a:off x="320040" y="4832604"/>
            <a:ext cx="6858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AABF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AlunosdoPH.com  |  CEFET/RJ  -  Administracao de Varejo</a:t>
            </a:r>
            <a:endParaRPr lang="en-US" sz="850" dirty="0"/>
          </a:p>
        </p:txBody>
      </p:sp>
      <p:sp>
        <p:nvSpPr>
          <p:cNvPr id="8" name="Text 6"/>
          <p:cNvSpPr/>
          <p:nvPr/>
        </p:nvSpPr>
        <p:spPr>
          <a:xfrm>
            <a:off x="7132320" y="4832604"/>
            <a:ext cx="1828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50" dirty="0">
                <a:solidFill>
                  <a:srgbClr val="F5A200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aula 3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457200" y="164592"/>
            <a:ext cx="822960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F5A200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PDV Digital  - Tecnologia </a:t>
            </a:r>
            <a:r>
              <a:rPr lang="en-US" sz="2400" b="1" dirty="0" err="1">
                <a:solidFill>
                  <a:srgbClr val="F5A200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na</a:t>
            </a:r>
            <a:r>
              <a:rPr lang="en-US" sz="2400" b="1" dirty="0">
                <a:solidFill>
                  <a:srgbClr val="F5A200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 </a:t>
            </a:r>
            <a:r>
              <a:rPr lang="en-US" sz="2400" b="1" dirty="0" err="1">
                <a:solidFill>
                  <a:srgbClr val="F5A200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gôndola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457200" y="603504"/>
            <a:ext cx="8229600" cy="36576"/>
          </a:xfrm>
          <a:prstGeom prst="rect">
            <a:avLst/>
          </a:prstGeom>
          <a:solidFill>
            <a:srgbClr val="F5A200"/>
          </a:solidFill>
          <a:ln w="12700">
            <a:solidFill>
              <a:srgbClr val="F5A200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1" name="Shape 9"/>
          <p:cNvSpPr/>
          <p:nvPr/>
        </p:nvSpPr>
        <p:spPr>
          <a:xfrm>
            <a:off x="457200" y="749808"/>
            <a:ext cx="8229600" cy="530352"/>
          </a:xfrm>
          <a:prstGeom prst="rect">
            <a:avLst/>
          </a:prstGeom>
          <a:solidFill>
            <a:srgbClr val="0A1840"/>
          </a:solidFill>
          <a:ln w="12700">
            <a:solidFill>
              <a:srgbClr val="1A3670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2" name="Text 10"/>
          <p:cNvSpPr/>
          <p:nvPr/>
        </p:nvSpPr>
        <p:spPr>
          <a:xfrm>
            <a:off x="594360" y="804672"/>
            <a:ext cx="7955280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 PDV fisico incorpora tecnologia para reduzir ruptura, personalizar comunicacao e mensurar comportamento do shopper em tempo real.</a:t>
            </a:r>
            <a:endParaRPr lang="en-US" sz="1250" dirty="0"/>
          </a:p>
        </p:txBody>
      </p:sp>
      <p:sp>
        <p:nvSpPr>
          <p:cNvPr id="13" name="Shape 11"/>
          <p:cNvSpPr/>
          <p:nvPr/>
        </p:nvSpPr>
        <p:spPr>
          <a:xfrm>
            <a:off x="457200" y="1408176"/>
            <a:ext cx="4114800" cy="1060704"/>
          </a:xfrm>
          <a:prstGeom prst="rect">
            <a:avLst/>
          </a:prstGeom>
          <a:solidFill>
            <a:srgbClr val="0A1840"/>
          </a:solidFill>
          <a:ln w="10160">
            <a:solidFill>
              <a:srgbClr val="1A3670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4" name="Shape 12"/>
          <p:cNvSpPr/>
          <p:nvPr/>
        </p:nvSpPr>
        <p:spPr>
          <a:xfrm>
            <a:off x="457200" y="1408176"/>
            <a:ext cx="59436" cy="1060704"/>
          </a:xfrm>
          <a:prstGeom prst="rect">
            <a:avLst/>
          </a:prstGeom>
          <a:solidFill>
            <a:srgbClr val="0891B2"/>
          </a:solidFill>
          <a:ln w="12700">
            <a:solidFill>
              <a:srgbClr val="0891B2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5" name="Text 13"/>
          <p:cNvSpPr/>
          <p:nvPr/>
        </p:nvSpPr>
        <p:spPr>
          <a:xfrm>
            <a:off x="603504" y="1463040"/>
            <a:ext cx="38953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0891B2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Heat Map por Camera</a:t>
            </a:r>
            <a:endParaRPr lang="en-US" sz="1150" dirty="0"/>
          </a:p>
        </p:txBody>
      </p:sp>
      <p:sp>
        <p:nvSpPr>
          <p:cNvPr id="16" name="Text 14"/>
          <p:cNvSpPr/>
          <p:nvPr/>
        </p:nvSpPr>
        <p:spPr>
          <a:xfrm>
            <a:off x="603504" y="1641347"/>
            <a:ext cx="3895344" cy="42062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000" dirty="0">
                <a:solidFill>
                  <a:srgbClr val="9BBC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Cameras com visao computacional mapeiam por onde os shoppers caminham, onde param e em que secoes passam mais tempo. Varejistas ajustam layout com base nos dados.</a:t>
            </a:r>
            <a:endParaRPr lang="en-US" sz="1000" dirty="0"/>
          </a:p>
        </p:txBody>
      </p:sp>
      <p:sp>
        <p:nvSpPr>
          <p:cNvPr id="17" name="Text 15"/>
          <p:cNvSpPr/>
          <p:nvPr/>
        </p:nvSpPr>
        <p:spPr>
          <a:xfrm>
            <a:off x="603504" y="2212848"/>
            <a:ext cx="3895344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i="1" dirty="0">
                <a:solidFill>
                  <a:srgbClr val="0891B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Ex.: Carrefour e Extra ja usam em lojas piloto no Brasil para otimizar posicionamento de categorias.</a:t>
            </a:r>
            <a:endParaRPr lang="en-US" sz="900" dirty="0"/>
          </a:p>
        </p:txBody>
      </p:sp>
      <p:sp>
        <p:nvSpPr>
          <p:cNvPr id="18" name="Shape 16"/>
          <p:cNvSpPr/>
          <p:nvPr/>
        </p:nvSpPr>
        <p:spPr>
          <a:xfrm>
            <a:off x="4809744" y="1408176"/>
            <a:ext cx="4114800" cy="1060704"/>
          </a:xfrm>
          <a:prstGeom prst="rect">
            <a:avLst/>
          </a:prstGeom>
          <a:solidFill>
            <a:srgbClr val="0A1840"/>
          </a:solidFill>
          <a:ln w="10160">
            <a:solidFill>
              <a:srgbClr val="1A3670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9" name="Shape 17"/>
          <p:cNvSpPr/>
          <p:nvPr/>
        </p:nvSpPr>
        <p:spPr>
          <a:xfrm>
            <a:off x="4809744" y="1408176"/>
            <a:ext cx="59436" cy="1060704"/>
          </a:xfrm>
          <a:prstGeom prst="rect">
            <a:avLst/>
          </a:prstGeom>
          <a:solidFill>
            <a:srgbClr val="1454C4"/>
          </a:solidFill>
          <a:ln w="12700">
            <a:solidFill>
              <a:srgbClr val="1454C4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20" name="Text 18"/>
          <p:cNvSpPr/>
          <p:nvPr/>
        </p:nvSpPr>
        <p:spPr>
          <a:xfrm>
            <a:off x="4956048" y="1463040"/>
            <a:ext cx="38953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1454C4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RFID e Estoque em Tempo Real</a:t>
            </a:r>
            <a:endParaRPr lang="en-US" sz="1150" dirty="0"/>
          </a:p>
        </p:txBody>
      </p:sp>
      <p:sp>
        <p:nvSpPr>
          <p:cNvPr id="21" name="Text 19"/>
          <p:cNvSpPr/>
          <p:nvPr/>
        </p:nvSpPr>
        <p:spPr>
          <a:xfrm>
            <a:off x="4956048" y="1641347"/>
            <a:ext cx="3895344" cy="42062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000" dirty="0">
                <a:solidFill>
                  <a:srgbClr val="9BBC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Etiquetas RFID nos produtos permitem rastrear estoque sem scanner manual. O sistema alerta ruptura automaticamente, reduzindo perdas de venda por falta de produto.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4956048" y="2212848"/>
            <a:ext cx="3895344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i="1" dirty="0">
                <a:solidFill>
                  <a:srgbClr val="1454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Ex.: Decathlon Brasil tem RFID em 100% dos itens. Walmart EUA opera inventario totalmente automatizado via RFID.</a:t>
            </a:r>
            <a:endParaRPr lang="en-US" sz="900" dirty="0"/>
          </a:p>
        </p:txBody>
      </p:sp>
      <p:sp>
        <p:nvSpPr>
          <p:cNvPr id="23" name="Shape 21"/>
          <p:cNvSpPr/>
          <p:nvPr/>
        </p:nvSpPr>
        <p:spPr>
          <a:xfrm>
            <a:off x="457200" y="2560320"/>
            <a:ext cx="4114800" cy="1060704"/>
          </a:xfrm>
          <a:prstGeom prst="rect">
            <a:avLst/>
          </a:prstGeom>
          <a:solidFill>
            <a:srgbClr val="0A1840"/>
          </a:solidFill>
          <a:ln w="10160">
            <a:solidFill>
              <a:srgbClr val="1A3670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24" name="Shape 22"/>
          <p:cNvSpPr/>
          <p:nvPr/>
        </p:nvSpPr>
        <p:spPr>
          <a:xfrm>
            <a:off x="457200" y="2560320"/>
            <a:ext cx="59436" cy="1060704"/>
          </a:xfrm>
          <a:prstGeom prst="rect">
            <a:avLst/>
          </a:prstGeom>
          <a:solidFill>
            <a:srgbClr val="1F7A5C"/>
          </a:solidFill>
          <a:ln w="12700">
            <a:solidFill>
              <a:srgbClr val="1F7A5C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25" name="Text 23"/>
          <p:cNvSpPr/>
          <p:nvPr/>
        </p:nvSpPr>
        <p:spPr>
          <a:xfrm>
            <a:off x="603504" y="2615184"/>
            <a:ext cx="38953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1F7A5C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QR Code e Conteudo Estendido</a:t>
            </a:r>
            <a:endParaRPr lang="en-US" sz="1150" dirty="0"/>
          </a:p>
        </p:txBody>
      </p:sp>
      <p:sp>
        <p:nvSpPr>
          <p:cNvPr id="26" name="Text 24"/>
          <p:cNvSpPr/>
          <p:nvPr/>
        </p:nvSpPr>
        <p:spPr>
          <a:xfrm>
            <a:off x="603504" y="2793491"/>
            <a:ext cx="3895344" cy="42062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000" dirty="0">
                <a:solidFill>
                  <a:srgbClr val="9BBC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QR code na prateleira leva o shopper a video-receita, comparativo nutricional, avaliacao de outros clientes </a:t>
            </a:r>
            <a:r>
              <a:rPr lang="en-US" sz="1000" dirty="0" err="1">
                <a:solidFill>
                  <a:srgbClr val="9BBC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ou</a:t>
            </a:r>
            <a:r>
              <a:rPr lang="en-US" sz="1000" dirty="0">
                <a:solidFill>
                  <a:srgbClr val="9BBC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000" dirty="0" err="1">
                <a:solidFill>
                  <a:srgbClr val="9BBC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preço</a:t>
            </a:r>
            <a:r>
              <a:rPr lang="en-US" sz="1000" dirty="0">
                <a:solidFill>
                  <a:srgbClr val="9BBC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no e-commerce da propria rede.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603504" y="3364992"/>
            <a:ext cx="3895344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i="1" dirty="0">
                <a:solidFill>
                  <a:srgbClr val="1F7A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Ex.: Pao de Acucar usa QR codes em produtos organicos para rastreabilidade da origem ate a </a:t>
            </a:r>
            <a:r>
              <a:rPr lang="en-US" sz="900" i="1" dirty="0" err="1">
                <a:solidFill>
                  <a:srgbClr val="1F7A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gôndola</a:t>
            </a:r>
            <a:r>
              <a:rPr lang="en-US" sz="900" i="1" dirty="0">
                <a:solidFill>
                  <a:srgbClr val="1F7A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</a:t>
            </a:r>
            <a:endParaRPr lang="en-US" sz="900" dirty="0"/>
          </a:p>
        </p:txBody>
      </p:sp>
      <p:sp>
        <p:nvSpPr>
          <p:cNvPr id="28" name="Shape 26"/>
          <p:cNvSpPr/>
          <p:nvPr/>
        </p:nvSpPr>
        <p:spPr>
          <a:xfrm>
            <a:off x="4809744" y="2560320"/>
            <a:ext cx="4114800" cy="1060704"/>
          </a:xfrm>
          <a:prstGeom prst="rect">
            <a:avLst/>
          </a:prstGeom>
          <a:solidFill>
            <a:srgbClr val="0A1840"/>
          </a:solidFill>
          <a:ln w="10160">
            <a:solidFill>
              <a:srgbClr val="1A3670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29" name="Shape 27"/>
          <p:cNvSpPr/>
          <p:nvPr/>
        </p:nvSpPr>
        <p:spPr>
          <a:xfrm>
            <a:off x="4809744" y="2560320"/>
            <a:ext cx="59436" cy="1060704"/>
          </a:xfrm>
          <a:prstGeom prst="rect">
            <a:avLst/>
          </a:prstGeom>
          <a:solidFill>
            <a:srgbClr val="7B2FBE"/>
          </a:solidFill>
          <a:ln w="12700">
            <a:solidFill>
              <a:srgbClr val="7B2FBE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30" name="Text 28"/>
          <p:cNvSpPr/>
          <p:nvPr/>
        </p:nvSpPr>
        <p:spPr>
          <a:xfrm>
            <a:off x="4956048" y="2615184"/>
            <a:ext cx="38953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7B2FBE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Digital Signage Dinamico</a:t>
            </a:r>
            <a:endParaRPr lang="en-US" sz="1150" dirty="0"/>
          </a:p>
        </p:txBody>
      </p:sp>
      <p:sp>
        <p:nvSpPr>
          <p:cNvPr id="31" name="Text 29"/>
          <p:cNvSpPr/>
          <p:nvPr/>
        </p:nvSpPr>
        <p:spPr>
          <a:xfrm>
            <a:off x="4956048" y="2793491"/>
            <a:ext cx="3895344" cy="42062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000" dirty="0">
                <a:solidFill>
                  <a:srgbClr val="9BBC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Telas que mudam conteudo automaticamente por hora (cafe de manha, almoco, jantar), por clima ou por estoque. Integracao com CRM para personalizar mensagem por perfil.</a:t>
            </a:r>
            <a:endParaRPr lang="en-US" sz="1000" dirty="0"/>
          </a:p>
        </p:txBody>
      </p:sp>
      <p:sp>
        <p:nvSpPr>
          <p:cNvPr id="32" name="Text 30"/>
          <p:cNvSpPr/>
          <p:nvPr/>
        </p:nvSpPr>
        <p:spPr>
          <a:xfrm>
            <a:off x="4956048" y="3364992"/>
            <a:ext cx="3895344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i="1" dirty="0">
                <a:solidFill>
                  <a:srgbClr val="7B2FB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Ex.: McDonald's e Burger King ajustam cardapio digital por hora. Farmex usa digital signage para promocoes por regiao.</a:t>
            </a:r>
            <a:endParaRPr lang="en-US" sz="900" dirty="0"/>
          </a:p>
        </p:txBody>
      </p:sp>
      <p:sp>
        <p:nvSpPr>
          <p:cNvPr id="33" name="Shape 31"/>
          <p:cNvSpPr/>
          <p:nvPr/>
        </p:nvSpPr>
        <p:spPr>
          <a:xfrm>
            <a:off x="457200" y="3712464"/>
            <a:ext cx="4114800" cy="1060704"/>
          </a:xfrm>
          <a:prstGeom prst="rect">
            <a:avLst/>
          </a:prstGeom>
          <a:solidFill>
            <a:srgbClr val="0A1840"/>
          </a:solidFill>
          <a:ln w="10160">
            <a:solidFill>
              <a:srgbClr val="1A3670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34" name="Shape 32"/>
          <p:cNvSpPr/>
          <p:nvPr/>
        </p:nvSpPr>
        <p:spPr>
          <a:xfrm>
            <a:off x="457200" y="3712464"/>
            <a:ext cx="59436" cy="1060704"/>
          </a:xfrm>
          <a:prstGeom prst="rect">
            <a:avLst/>
          </a:prstGeom>
          <a:solidFill>
            <a:srgbClr val="D4610A"/>
          </a:solidFill>
          <a:ln w="12700">
            <a:solidFill>
              <a:srgbClr val="D4610A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35" name="Text 33"/>
          <p:cNvSpPr/>
          <p:nvPr/>
        </p:nvSpPr>
        <p:spPr>
          <a:xfrm>
            <a:off x="603504" y="3767328"/>
            <a:ext cx="38953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D4610A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Realidade Aumentada (AR)</a:t>
            </a:r>
            <a:endParaRPr lang="en-US" sz="1150" dirty="0"/>
          </a:p>
        </p:txBody>
      </p:sp>
      <p:sp>
        <p:nvSpPr>
          <p:cNvPr id="36" name="Text 34"/>
          <p:cNvSpPr/>
          <p:nvPr/>
        </p:nvSpPr>
        <p:spPr>
          <a:xfrm>
            <a:off x="603504" y="3945635"/>
            <a:ext cx="3895344" cy="42062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000" dirty="0">
                <a:solidFill>
                  <a:srgbClr val="9BBC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 do varejista com AR mostra informacoes do produto apontando o celular para a </a:t>
            </a:r>
            <a:r>
              <a:rPr lang="en-US" sz="1000" dirty="0" err="1">
                <a:solidFill>
                  <a:srgbClr val="9BBC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gôndola</a:t>
            </a:r>
            <a:r>
              <a:rPr lang="en-US" sz="1000" dirty="0">
                <a:solidFill>
                  <a:srgbClr val="9BBC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 Expansao do catalogo virtual sem custo de estoque fisico.</a:t>
            </a:r>
            <a:endParaRPr lang="en-US" sz="1000" dirty="0"/>
          </a:p>
        </p:txBody>
      </p:sp>
      <p:sp>
        <p:nvSpPr>
          <p:cNvPr id="37" name="Text 35"/>
          <p:cNvSpPr/>
          <p:nvPr/>
        </p:nvSpPr>
        <p:spPr>
          <a:xfrm>
            <a:off x="603504" y="4517136"/>
            <a:ext cx="3895344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i="1" dirty="0">
                <a:solidFill>
                  <a:srgbClr val="D461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Ex.: IKEA Place: consumidor 've' o movel em casa antes de comprar. Leroy Merlin BR tem funcao similar no app.</a:t>
            </a:r>
            <a:endParaRPr lang="en-US" sz="900" dirty="0"/>
          </a:p>
        </p:txBody>
      </p:sp>
      <p:sp>
        <p:nvSpPr>
          <p:cNvPr id="38" name="Shape 36"/>
          <p:cNvSpPr/>
          <p:nvPr/>
        </p:nvSpPr>
        <p:spPr>
          <a:xfrm>
            <a:off x="4809744" y="3712464"/>
            <a:ext cx="4114800" cy="1060704"/>
          </a:xfrm>
          <a:prstGeom prst="rect">
            <a:avLst/>
          </a:prstGeom>
          <a:solidFill>
            <a:srgbClr val="0A1840"/>
          </a:solidFill>
          <a:ln w="10160">
            <a:solidFill>
              <a:srgbClr val="1A3670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39" name="Shape 37"/>
          <p:cNvSpPr/>
          <p:nvPr/>
        </p:nvSpPr>
        <p:spPr>
          <a:xfrm>
            <a:off x="4809744" y="3712464"/>
            <a:ext cx="59436" cy="1060704"/>
          </a:xfrm>
          <a:prstGeom prst="rect">
            <a:avLst/>
          </a:prstGeom>
          <a:solidFill>
            <a:srgbClr val="F5A200"/>
          </a:solidFill>
          <a:ln w="12700">
            <a:solidFill>
              <a:srgbClr val="F5A200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40" name="Text 38"/>
          <p:cNvSpPr/>
          <p:nvPr/>
        </p:nvSpPr>
        <p:spPr>
          <a:xfrm>
            <a:off x="4956048" y="3767328"/>
            <a:ext cx="38953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F5A200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Precificacao Dinamica</a:t>
            </a:r>
            <a:endParaRPr lang="en-US" sz="1150" dirty="0"/>
          </a:p>
        </p:txBody>
      </p:sp>
      <p:sp>
        <p:nvSpPr>
          <p:cNvPr id="41" name="Text 39"/>
          <p:cNvSpPr/>
          <p:nvPr/>
        </p:nvSpPr>
        <p:spPr>
          <a:xfrm>
            <a:off x="4956048" y="3945635"/>
            <a:ext cx="3895344" cy="42062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000" dirty="0">
                <a:solidFill>
                  <a:srgbClr val="9BBC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Etiquetas eletrônicas (ESL) permitem </a:t>
            </a:r>
            <a:r>
              <a:rPr lang="en-US" sz="1000" dirty="0" err="1">
                <a:solidFill>
                  <a:srgbClr val="9BBC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alterar</a:t>
            </a:r>
            <a:r>
              <a:rPr lang="en-US" sz="1000" dirty="0">
                <a:solidFill>
                  <a:srgbClr val="9BBC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000" dirty="0" err="1">
                <a:solidFill>
                  <a:srgbClr val="9BBC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preços</a:t>
            </a:r>
            <a:r>
              <a:rPr lang="en-US" sz="1000" dirty="0">
                <a:solidFill>
                  <a:srgbClr val="9BBC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digitalmente em toda a loja em segundos. EDLP ou Hi-Lo em tempo real. Reducao de custo operacional de reimpressao.</a:t>
            </a:r>
            <a:endParaRPr lang="en-US" sz="1000" dirty="0"/>
          </a:p>
        </p:txBody>
      </p:sp>
      <p:sp>
        <p:nvSpPr>
          <p:cNvPr id="42" name="Text 40"/>
          <p:cNvSpPr/>
          <p:nvPr/>
        </p:nvSpPr>
        <p:spPr>
          <a:xfrm>
            <a:off x="4956048" y="4517136"/>
            <a:ext cx="3895344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i="1" dirty="0">
                <a:solidFill>
                  <a:srgbClr val="F5A2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Ex.: Grupo Carrefour ja opera ESL em diversas lojas no Brasil. Mercado Livre estuda implementar em lojas fisicas.</a:t>
            </a:r>
            <a:endParaRPr lang="en-US" sz="9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371600" y="-1097280"/>
            <a:ext cx="3474720" cy="3474720"/>
          </a:xfrm>
          <a:prstGeom prst="ellipse">
            <a:avLst/>
          </a:prstGeom>
          <a:solidFill>
            <a:srgbClr val="1454C4">
              <a:alpha val="12000"/>
            </a:srgbClr>
          </a:solidFill>
          <a:ln w="12700">
            <a:solidFill>
              <a:srgbClr val="1454C4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3" name="Shape 1"/>
          <p:cNvSpPr/>
          <p:nvPr/>
        </p:nvSpPr>
        <p:spPr>
          <a:xfrm>
            <a:off x="-365760" y="-274320"/>
            <a:ext cx="1645920" cy="1645920"/>
          </a:xfrm>
          <a:prstGeom prst="ellipse">
            <a:avLst/>
          </a:prstGeom>
          <a:solidFill>
            <a:srgbClr val="2B6BE8">
              <a:alpha val="10000"/>
            </a:srgbClr>
          </a:solidFill>
          <a:ln w="12700">
            <a:solidFill>
              <a:srgbClr val="2B6BE8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4" name="Shape 2"/>
          <p:cNvSpPr/>
          <p:nvPr/>
        </p:nvSpPr>
        <p:spPr>
          <a:xfrm>
            <a:off x="0" y="0"/>
            <a:ext cx="9144000" cy="621792"/>
          </a:xfrm>
          <a:prstGeom prst="rect">
            <a:avLst/>
          </a:prstGeom>
          <a:solidFill>
            <a:srgbClr val="0D2461"/>
          </a:solidFill>
          <a:ln w="12700">
            <a:solidFill>
              <a:srgbClr val="0D2461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5" name="Shape 3"/>
          <p:cNvSpPr/>
          <p:nvPr/>
        </p:nvSpPr>
        <p:spPr>
          <a:xfrm>
            <a:off x="0" y="621792"/>
            <a:ext cx="9144000" cy="38405"/>
          </a:xfrm>
          <a:prstGeom prst="rect">
            <a:avLst/>
          </a:prstGeom>
          <a:solidFill>
            <a:srgbClr val="F5A200"/>
          </a:solidFill>
          <a:ln w="12700">
            <a:solidFill>
              <a:srgbClr val="F5A200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6" name="Text 4"/>
          <p:cNvSpPr/>
          <p:nvPr/>
        </p:nvSpPr>
        <p:spPr>
          <a:xfrm>
            <a:off x="384048" y="0"/>
            <a:ext cx="8321040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9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KPIs de Trade Marketing - O que Medir e Por que</a:t>
            </a:r>
            <a:endParaRPr lang="en-US" sz="1900" dirty="0"/>
          </a:p>
        </p:txBody>
      </p:sp>
      <p:sp>
        <p:nvSpPr>
          <p:cNvPr id="7" name="Shape 5"/>
          <p:cNvSpPr/>
          <p:nvPr/>
        </p:nvSpPr>
        <p:spPr>
          <a:xfrm>
            <a:off x="0" y="4818888"/>
            <a:ext cx="9144000" cy="324612"/>
          </a:xfrm>
          <a:prstGeom prst="rect">
            <a:avLst/>
          </a:prstGeom>
          <a:solidFill>
            <a:srgbClr val="060E24"/>
          </a:solidFill>
          <a:ln w="12700">
            <a:solidFill>
              <a:srgbClr val="060E24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8" name="Text 6"/>
          <p:cNvSpPr/>
          <p:nvPr/>
        </p:nvSpPr>
        <p:spPr>
          <a:xfrm>
            <a:off x="320040" y="4832604"/>
            <a:ext cx="6858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AABF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AlunosdoPH.com  |  CEFET/RJ  -  Administracao de Varejo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7132320" y="4832604"/>
            <a:ext cx="1828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50" dirty="0">
                <a:solidFill>
                  <a:srgbClr val="F5A200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aula 3</a:t>
            </a:r>
            <a:endParaRPr lang="en-US" sz="850" dirty="0"/>
          </a:p>
        </p:txBody>
      </p:sp>
      <p:sp>
        <p:nvSpPr>
          <p:cNvPr id="10" name="Text 8"/>
          <p:cNvSpPr/>
          <p:nvPr/>
        </p:nvSpPr>
        <p:spPr>
          <a:xfrm>
            <a:off x="384048" y="749808"/>
            <a:ext cx="8321040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i="1" dirty="0" err="1">
                <a:solidFill>
                  <a:srgbClr val="4A5A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não</a:t>
            </a:r>
            <a:r>
              <a:rPr lang="en-US" sz="1200" i="1" dirty="0">
                <a:solidFill>
                  <a:srgbClr val="4A5A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se gerencia o que </a:t>
            </a:r>
            <a:r>
              <a:rPr lang="en-US" sz="1200" i="1" dirty="0" err="1">
                <a:solidFill>
                  <a:srgbClr val="4A5A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não</a:t>
            </a:r>
            <a:r>
              <a:rPr lang="en-US" sz="1200" i="1" dirty="0">
                <a:solidFill>
                  <a:srgbClr val="4A5A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se mede. Trade Marketing moderno e orientado por dados - cada acao tem um indicador de desempenho claro.</a:t>
            </a:r>
            <a:endParaRPr lang="en-US" sz="1200" dirty="0"/>
          </a:p>
        </p:txBody>
      </p:sp>
      <p:sp>
        <p:nvSpPr>
          <p:cNvPr id="11" name="Shape 9"/>
          <p:cNvSpPr/>
          <p:nvPr/>
        </p:nvSpPr>
        <p:spPr>
          <a:xfrm>
            <a:off x="347472" y="1170432"/>
            <a:ext cx="4133088" cy="1133856"/>
          </a:xfrm>
          <a:prstGeom prst="rect">
            <a:avLst/>
          </a:prstGeom>
          <a:solidFill>
            <a:srgbClr val="F4F7FF"/>
          </a:solidFill>
          <a:ln w="10160">
            <a:solidFill>
              <a:srgbClr val="D0DBF5"/>
            </a:solidFill>
            <a:prstDash val="solid"/>
          </a:ln>
          <a:effectLst>
            <a:outerShdw blurRad="63500" dist="25400" dir="81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sp>
        <p:nvSpPr>
          <p:cNvPr id="12" name="Shape 10"/>
          <p:cNvSpPr/>
          <p:nvPr/>
        </p:nvSpPr>
        <p:spPr>
          <a:xfrm>
            <a:off x="347472" y="1170432"/>
            <a:ext cx="59436" cy="1133856"/>
          </a:xfrm>
          <a:prstGeom prst="rect">
            <a:avLst/>
          </a:prstGeom>
          <a:solidFill>
            <a:srgbClr val="0D2461"/>
          </a:solidFill>
          <a:ln w="12700">
            <a:solidFill>
              <a:srgbClr val="0D2461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3" name="Text 11"/>
          <p:cNvSpPr/>
          <p:nvPr/>
        </p:nvSpPr>
        <p:spPr>
          <a:xfrm>
            <a:off x="493776" y="1225296"/>
            <a:ext cx="3913632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0D2461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Share of Shelf (SOS)</a:t>
            </a:r>
            <a:endParaRPr lang="en-US" sz="1150" dirty="0"/>
          </a:p>
        </p:txBody>
      </p:sp>
      <p:sp>
        <p:nvSpPr>
          <p:cNvPr id="14" name="Shape 12"/>
          <p:cNvSpPr/>
          <p:nvPr/>
        </p:nvSpPr>
        <p:spPr>
          <a:xfrm>
            <a:off x="493776" y="1499616"/>
            <a:ext cx="3913632" cy="237744"/>
          </a:xfrm>
          <a:prstGeom prst="rect">
            <a:avLst/>
          </a:prstGeom>
          <a:solidFill>
            <a:srgbClr val="0D2461">
              <a:alpha val="10000"/>
            </a:srgbClr>
          </a:solidFill>
          <a:ln w="12700">
            <a:solidFill>
              <a:srgbClr val="0D2461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5" name="Text 13"/>
          <p:cNvSpPr/>
          <p:nvPr/>
        </p:nvSpPr>
        <p:spPr>
          <a:xfrm>
            <a:off x="530352" y="1517904"/>
            <a:ext cx="3877056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i="1" dirty="0">
                <a:solidFill>
                  <a:srgbClr val="0D2461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Facings da marca / Total de facings da categoria</a:t>
            </a:r>
            <a:endParaRPr lang="en-US" sz="1000" dirty="0"/>
          </a:p>
        </p:txBody>
      </p:sp>
      <p:sp>
        <p:nvSpPr>
          <p:cNvPr id="16" name="Text 14"/>
          <p:cNvSpPr/>
          <p:nvPr/>
        </p:nvSpPr>
        <p:spPr>
          <a:xfrm>
            <a:off x="493776" y="1773936"/>
            <a:ext cx="3913632" cy="47548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00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Mede o </a:t>
            </a:r>
            <a:r>
              <a:rPr lang="en-US" sz="1000" dirty="0" err="1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espaço</a:t>
            </a:r>
            <a:r>
              <a:rPr lang="en-US" sz="100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percentual que a marca ocupa </a:t>
            </a:r>
            <a:r>
              <a:rPr lang="en-US" sz="1000" dirty="0" err="1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</a:t>
            </a:r>
            <a:r>
              <a:rPr lang="en-US" sz="100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000" dirty="0" err="1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gôndola</a:t>
            </a:r>
            <a:r>
              <a:rPr lang="en-US" sz="100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 Correlaciona-se com share de mercado. Benchmark: SOS deve ser &gt;= share de mercado da marca.</a:t>
            </a:r>
            <a:endParaRPr lang="en-US" sz="1000" dirty="0"/>
          </a:p>
        </p:txBody>
      </p:sp>
      <p:sp>
        <p:nvSpPr>
          <p:cNvPr id="17" name="Shape 15"/>
          <p:cNvSpPr/>
          <p:nvPr/>
        </p:nvSpPr>
        <p:spPr>
          <a:xfrm>
            <a:off x="4773168" y="1170432"/>
            <a:ext cx="4133088" cy="1133856"/>
          </a:xfrm>
          <a:prstGeom prst="rect">
            <a:avLst/>
          </a:prstGeom>
          <a:solidFill>
            <a:srgbClr val="F4F7FF"/>
          </a:solidFill>
          <a:ln w="10160">
            <a:solidFill>
              <a:srgbClr val="D0DBF5"/>
            </a:solidFill>
            <a:prstDash val="solid"/>
          </a:ln>
          <a:effectLst>
            <a:outerShdw blurRad="63500" dist="25400" dir="81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sp>
        <p:nvSpPr>
          <p:cNvPr id="18" name="Shape 16"/>
          <p:cNvSpPr/>
          <p:nvPr/>
        </p:nvSpPr>
        <p:spPr>
          <a:xfrm>
            <a:off x="4773168" y="1170432"/>
            <a:ext cx="59436" cy="1133856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9" name="Text 17"/>
          <p:cNvSpPr/>
          <p:nvPr/>
        </p:nvSpPr>
        <p:spPr>
          <a:xfrm>
            <a:off x="4919472" y="1225296"/>
            <a:ext cx="3913632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C0392B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Out-of-Stock Rate (OOS)</a:t>
            </a:r>
            <a:endParaRPr lang="en-US" sz="1150" dirty="0"/>
          </a:p>
        </p:txBody>
      </p:sp>
      <p:sp>
        <p:nvSpPr>
          <p:cNvPr id="20" name="Shape 18"/>
          <p:cNvSpPr/>
          <p:nvPr/>
        </p:nvSpPr>
        <p:spPr>
          <a:xfrm>
            <a:off x="4919472" y="1499616"/>
            <a:ext cx="3913632" cy="237744"/>
          </a:xfrm>
          <a:prstGeom prst="rect">
            <a:avLst/>
          </a:prstGeom>
          <a:solidFill>
            <a:srgbClr val="C0392B">
              <a:alpha val="10000"/>
            </a:srgbClr>
          </a:solidFill>
          <a:ln w="12700">
            <a:solidFill>
              <a:srgbClr val="C0392B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21" name="Text 19"/>
          <p:cNvSpPr/>
          <p:nvPr/>
        </p:nvSpPr>
        <p:spPr>
          <a:xfrm>
            <a:off x="4956048" y="1517904"/>
            <a:ext cx="3877056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i="1" dirty="0">
                <a:solidFill>
                  <a:srgbClr val="C0392B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Horas sem produto / Total de horas abertas x 100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4919472" y="1773936"/>
            <a:ext cx="3913632" cy="47548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00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Percentual do tempo em que o produto esta em ruptura. Ruptura de 5% pode representar perda de ate 8% em vendas (consumidor compra o concorrente ou desiste).</a:t>
            </a:r>
            <a:endParaRPr lang="en-US" sz="1000" dirty="0"/>
          </a:p>
        </p:txBody>
      </p:sp>
      <p:sp>
        <p:nvSpPr>
          <p:cNvPr id="23" name="Shape 21"/>
          <p:cNvSpPr/>
          <p:nvPr/>
        </p:nvSpPr>
        <p:spPr>
          <a:xfrm>
            <a:off x="347472" y="2395728"/>
            <a:ext cx="4133088" cy="1133856"/>
          </a:xfrm>
          <a:prstGeom prst="rect">
            <a:avLst/>
          </a:prstGeom>
          <a:solidFill>
            <a:srgbClr val="F4F7FF"/>
          </a:solidFill>
          <a:ln w="10160">
            <a:solidFill>
              <a:srgbClr val="D0DBF5"/>
            </a:solidFill>
            <a:prstDash val="solid"/>
          </a:ln>
          <a:effectLst>
            <a:outerShdw blurRad="63500" dist="25400" dir="81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sp>
        <p:nvSpPr>
          <p:cNvPr id="24" name="Shape 22"/>
          <p:cNvSpPr/>
          <p:nvPr/>
        </p:nvSpPr>
        <p:spPr>
          <a:xfrm>
            <a:off x="347472" y="2395728"/>
            <a:ext cx="59436" cy="1133856"/>
          </a:xfrm>
          <a:prstGeom prst="rect">
            <a:avLst/>
          </a:prstGeom>
          <a:solidFill>
            <a:srgbClr val="0891B2"/>
          </a:solidFill>
          <a:ln w="12700">
            <a:solidFill>
              <a:srgbClr val="0891B2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25" name="Text 23"/>
          <p:cNvSpPr/>
          <p:nvPr/>
        </p:nvSpPr>
        <p:spPr>
          <a:xfrm>
            <a:off x="493776" y="2450592"/>
            <a:ext cx="3913632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0891B2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Sell-through Rate</a:t>
            </a:r>
            <a:endParaRPr lang="en-US" sz="1150" dirty="0"/>
          </a:p>
        </p:txBody>
      </p:sp>
      <p:sp>
        <p:nvSpPr>
          <p:cNvPr id="26" name="Shape 24"/>
          <p:cNvSpPr/>
          <p:nvPr/>
        </p:nvSpPr>
        <p:spPr>
          <a:xfrm>
            <a:off x="493776" y="2724912"/>
            <a:ext cx="3913632" cy="237744"/>
          </a:xfrm>
          <a:prstGeom prst="rect">
            <a:avLst/>
          </a:prstGeom>
          <a:solidFill>
            <a:srgbClr val="0891B2">
              <a:alpha val="10000"/>
            </a:srgbClr>
          </a:solidFill>
          <a:ln w="12700">
            <a:solidFill>
              <a:srgbClr val="0891B2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27" name="Text 25"/>
          <p:cNvSpPr/>
          <p:nvPr/>
        </p:nvSpPr>
        <p:spPr>
          <a:xfrm>
            <a:off x="530352" y="2743200"/>
            <a:ext cx="3877056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i="1" dirty="0">
                <a:solidFill>
                  <a:srgbClr val="0891B2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Unidades vendidas / Unidades recebidas x 100</a:t>
            </a:r>
            <a:endParaRPr lang="en-US" sz="1000" dirty="0"/>
          </a:p>
        </p:txBody>
      </p:sp>
      <p:sp>
        <p:nvSpPr>
          <p:cNvPr id="28" name="Text 26"/>
          <p:cNvSpPr/>
          <p:nvPr/>
        </p:nvSpPr>
        <p:spPr>
          <a:xfrm>
            <a:off x="493776" y="2999232"/>
            <a:ext cx="3913632" cy="47548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00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Percentual do estoque recebido que efetivamente foi vendido no periodo. Abaixo de 80% indica problema de sell-out - produto encalha no varejista.</a:t>
            </a:r>
            <a:endParaRPr lang="en-US" sz="1000" dirty="0"/>
          </a:p>
        </p:txBody>
      </p:sp>
      <p:sp>
        <p:nvSpPr>
          <p:cNvPr id="29" name="Shape 27"/>
          <p:cNvSpPr/>
          <p:nvPr/>
        </p:nvSpPr>
        <p:spPr>
          <a:xfrm>
            <a:off x="4773168" y="2395728"/>
            <a:ext cx="4133088" cy="1133856"/>
          </a:xfrm>
          <a:prstGeom prst="rect">
            <a:avLst/>
          </a:prstGeom>
          <a:solidFill>
            <a:srgbClr val="F4F7FF"/>
          </a:solidFill>
          <a:ln w="10160">
            <a:solidFill>
              <a:srgbClr val="D0DBF5"/>
            </a:solidFill>
            <a:prstDash val="solid"/>
          </a:ln>
          <a:effectLst>
            <a:outerShdw blurRad="63500" dist="25400" dir="81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sp>
        <p:nvSpPr>
          <p:cNvPr id="30" name="Shape 28"/>
          <p:cNvSpPr/>
          <p:nvPr/>
        </p:nvSpPr>
        <p:spPr>
          <a:xfrm>
            <a:off x="4773168" y="2395728"/>
            <a:ext cx="59436" cy="1133856"/>
          </a:xfrm>
          <a:prstGeom prst="rect">
            <a:avLst/>
          </a:prstGeom>
          <a:solidFill>
            <a:srgbClr val="1454C4"/>
          </a:solidFill>
          <a:ln w="12700">
            <a:solidFill>
              <a:srgbClr val="1454C4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31" name="Text 29"/>
          <p:cNvSpPr/>
          <p:nvPr/>
        </p:nvSpPr>
        <p:spPr>
          <a:xfrm>
            <a:off x="4919472" y="2450592"/>
            <a:ext cx="3913632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1454C4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GMROI</a:t>
            </a:r>
            <a:endParaRPr lang="en-US" sz="1150" dirty="0"/>
          </a:p>
        </p:txBody>
      </p:sp>
      <p:sp>
        <p:nvSpPr>
          <p:cNvPr id="32" name="Shape 30"/>
          <p:cNvSpPr/>
          <p:nvPr/>
        </p:nvSpPr>
        <p:spPr>
          <a:xfrm>
            <a:off x="4919472" y="2724912"/>
            <a:ext cx="3913632" cy="237744"/>
          </a:xfrm>
          <a:prstGeom prst="rect">
            <a:avLst/>
          </a:prstGeom>
          <a:solidFill>
            <a:srgbClr val="1454C4">
              <a:alpha val="10000"/>
            </a:srgbClr>
          </a:solidFill>
          <a:ln w="12700">
            <a:solidFill>
              <a:srgbClr val="1454C4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33" name="Text 31"/>
          <p:cNvSpPr/>
          <p:nvPr/>
        </p:nvSpPr>
        <p:spPr>
          <a:xfrm>
            <a:off x="4956048" y="2743200"/>
            <a:ext cx="3877056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i="1" dirty="0">
                <a:solidFill>
                  <a:srgbClr val="1454C4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Margem bruta / Custo medio de estoque</a:t>
            </a:r>
            <a:endParaRPr lang="en-US" sz="1000" dirty="0"/>
          </a:p>
        </p:txBody>
      </p:sp>
      <p:sp>
        <p:nvSpPr>
          <p:cNvPr id="34" name="Text 32"/>
          <p:cNvSpPr/>
          <p:nvPr/>
        </p:nvSpPr>
        <p:spPr>
          <a:xfrm>
            <a:off x="4919472" y="2999232"/>
            <a:ext cx="3913632" cy="47548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00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Gross Margin Return on Inventory. Indica quanto de margem bruta e gerado para cada R$ 1 investido em estoque. Criterio definitivo para alocacao de </a:t>
            </a:r>
            <a:r>
              <a:rPr lang="en-US" sz="1000" dirty="0" err="1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espaço</a:t>
            </a:r>
            <a:r>
              <a:rPr lang="en-US" sz="100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</a:t>
            </a:r>
            <a:endParaRPr lang="en-US" sz="1000" dirty="0"/>
          </a:p>
        </p:txBody>
      </p:sp>
      <p:sp>
        <p:nvSpPr>
          <p:cNvPr id="35" name="Shape 33"/>
          <p:cNvSpPr/>
          <p:nvPr/>
        </p:nvSpPr>
        <p:spPr>
          <a:xfrm>
            <a:off x="347472" y="3621024"/>
            <a:ext cx="4133088" cy="1133856"/>
          </a:xfrm>
          <a:prstGeom prst="rect">
            <a:avLst/>
          </a:prstGeom>
          <a:solidFill>
            <a:srgbClr val="F4F7FF"/>
          </a:solidFill>
          <a:ln w="10160">
            <a:solidFill>
              <a:srgbClr val="D0DBF5"/>
            </a:solidFill>
            <a:prstDash val="solid"/>
          </a:ln>
          <a:effectLst>
            <a:outerShdw blurRad="63500" dist="25400" dir="81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sp>
        <p:nvSpPr>
          <p:cNvPr id="36" name="Shape 34"/>
          <p:cNvSpPr/>
          <p:nvPr/>
        </p:nvSpPr>
        <p:spPr>
          <a:xfrm>
            <a:off x="347472" y="3621024"/>
            <a:ext cx="59436" cy="1133856"/>
          </a:xfrm>
          <a:prstGeom prst="rect">
            <a:avLst/>
          </a:prstGeom>
          <a:solidFill>
            <a:srgbClr val="1F7A5C"/>
          </a:solidFill>
          <a:ln w="12700">
            <a:solidFill>
              <a:srgbClr val="1F7A5C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37" name="Text 35"/>
          <p:cNvSpPr/>
          <p:nvPr/>
        </p:nvSpPr>
        <p:spPr>
          <a:xfrm>
            <a:off x="493776" y="3675888"/>
            <a:ext cx="3913632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1F7A5C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On-Shelf Availability (OSA)</a:t>
            </a:r>
            <a:endParaRPr lang="en-US" sz="1150" dirty="0"/>
          </a:p>
        </p:txBody>
      </p:sp>
      <p:sp>
        <p:nvSpPr>
          <p:cNvPr id="38" name="Shape 36"/>
          <p:cNvSpPr/>
          <p:nvPr/>
        </p:nvSpPr>
        <p:spPr>
          <a:xfrm>
            <a:off x="493776" y="3950208"/>
            <a:ext cx="3913632" cy="237744"/>
          </a:xfrm>
          <a:prstGeom prst="rect">
            <a:avLst/>
          </a:prstGeom>
          <a:solidFill>
            <a:srgbClr val="1F7A5C">
              <a:alpha val="10000"/>
            </a:srgbClr>
          </a:solidFill>
          <a:ln w="12700">
            <a:solidFill>
              <a:srgbClr val="1F7A5C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39" name="Text 37"/>
          <p:cNvSpPr/>
          <p:nvPr/>
        </p:nvSpPr>
        <p:spPr>
          <a:xfrm>
            <a:off x="530352" y="3968496"/>
            <a:ext cx="3877056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i="1" dirty="0">
                <a:solidFill>
                  <a:srgbClr val="1F7A5C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Dias com produto disponivel / Total de dias x 100</a:t>
            </a:r>
            <a:endParaRPr lang="en-US" sz="1000" dirty="0"/>
          </a:p>
        </p:txBody>
      </p:sp>
      <p:sp>
        <p:nvSpPr>
          <p:cNvPr id="40" name="Text 38"/>
          <p:cNvSpPr/>
          <p:nvPr/>
        </p:nvSpPr>
        <p:spPr>
          <a:xfrm>
            <a:off x="493776" y="4224528"/>
            <a:ext cx="3913632" cy="47548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00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Disponibilidade do produto </a:t>
            </a:r>
            <a:r>
              <a:rPr lang="en-US" sz="1000" dirty="0" err="1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</a:t>
            </a:r>
            <a:r>
              <a:rPr lang="en-US" sz="100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000" dirty="0" err="1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gôndola</a:t>
            </a:r>
            <a:r>
              <a:rPr lang="en-US" sz="100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 Meta: 98%+. Diferente de OOS porque considera se o produto esta no estoque do varejista (mas </a:t>
            </a:r>
            <a:r>
              <a:rPr lang="en-US" sz="1000" dirty="0" err="1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não</a:t>
            </a:r>
            <a:r>
              <a:rPr lang="en-US" sz="100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000" dirty="0" err="1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</a:t>
            </a:r>
            <a:r>
              <a:rPr lang="en-US" sz="100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000" dirty="0" err="1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gôndola</a:t>
            </a:r>
            <a:r>
              <a:rPr lang="en-US" sz="100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).</a:t>
            </a:r>
            <a:endParaRPr lang="en-US" sz="1000" dirty="0"/>
          </a:p>
        </p:txBody>
      </p:sp>
      <p:sp>
        <p:nvSpPr>
          <p:cNvPr id="41" name="Shape 39"/>
          <p:cNvSpPr/>
          <p:nvPr/>
        </p:nvSpPr>
        <p:spPr>
          <a:xfrm>
            <a:off x="4773168" y="3621024"/>
            <a:ext cx="4133088" cy="1133856"/>
          </a:xfrm>
          <a:prstGeom prst="rect">
            <a:avLst/>
          </a:prstGeom>
          <a:solidFill>
            <a:srgbClr val="F4F7FF"/>
          </a:solidFill>
          <a:ln w="10160">
            <a:solidFill>
              <a:srgbClr val="D0DBF5"/>
            </a:solidFill>
            <a:prstDash val="solid"/>
          </a:ln>
          <a:effectLst>
            <a:outerShdw blurRad="63500" dist="25400" dir="81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sp>
        <p:nvSpPr>
          <p:cNvPr id="42" name="Shape 40"/>
          <p:cNvSpPr/>
          <p:nvPr/>
        </p:nvSpPr>
        <p:spPr>
          <a:xfrm>
            <a:off x="4773168" y="3621024"/>
            <a:ext cx="59436" cy="1133856"/>
          </a:xfrm>
          <a:prstGeom prst="rect">
            <a:avLst/>
          </a:prstGeom>
          <a:solidFill>
            <a:srgbClr val="7B2FBE"/>
          </a:solidFill>
          <a:ln w="12700">
            <a:solidFill>
              <a:srgbClr val="7B2FBE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43" name="Text 41"/>
          <p:cNvSpPr/>
          <p:nvPr/>
        </p:nvSpPr>
        <p:spPr>
          <a:xfrm>
            <a:off x="4919472" y="3675888"/>
            <a:ext cx="3913632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7B2FBE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Compliance de Planograma</a:t>
            </a:r>
            <a:endParaRPr lang="en-US" sz="1150" dirty="0"/>
          </a:p>
        </p:txBody>
      </p:sp>
      <p:sp>
        <p:nvSpPr>
          <p:cNvPr id="44" name="Shape 42"/>
          <p:cNvSpPr/>
          <p:nvPr/>
        </p:nvSpPr>
        <p:spPr>
          <a:xfrm>
            <a:off x="4919472" y="3950208"/>
            <a:ext cx="3913632" cy="237744"/>
          </a:xfrm>
          <a:prstGeom prst="rect">
            <a:avLst/>
          </a:prstGeom>
          <a:solidFill>
            <a:srgbClr val="7B2FBE">
              <a:alpha val="10000"/>
            </a:srgbClr>
          </a:solidFill>
          <a:ln w="12700">
            <a:solidFill>
              <a:srgbClr val="7B2FBE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45" name="Text 43"/>
          <p:cNvSpPr/>
          <p:nvPr/>
        </p:nvSpPr>
        <p:spPr>
          <a:xfrm>
            <a:off x="4956048" y="3968496"/>
            <a:ext cx="3877056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i="1" dirty="0">
                <a:solidFill>
                  <a:srgbClr val="7B2FBE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PDVs com planograma correto / Total de PDVs auditados x 100</a:t>
            </a:r>
            <a:endParaRPr lang="en-US" sz="1000" dirty="0"/>
          </a:p>
        </p:txBody>
      </p:sp>
      <p:sp>
        <p:nvSpPr>
          <p:cNvPr id="46" name="Text 44"/>
          <p:cNvSpPr/>
          <p:nvPr/>
        </p:nvSpPr>
        <p:spPr>
          <a:xfrm>
            <a:off x="4919472" y="4224528"/>
            <a:ext cx="3913632" cy="47548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00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Percentual de lojas que executam o planograma conforme acordado. </a:t>
            </a:r>
            <a:r>
              <a:rPr lang="en-US" sz="1000" dirty="0" err="1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indústrias</a:t>
            </a:r>
            <a:r>
              <a:rPr lang="en-US" sz="100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auditam via promotores, apps de auditoria (Agile Promoter) ou IA com camera.</a:t>
            </a:r>
            <a:endParaRPr lang="en-US" sz="10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D246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645920" y="-914400"/>
            <a:ext cx="4114800" cy="4114800"/>
          </a:xfrm>
          <a:prstGeom prst="ellipse">
            <a:avLst/>
          </a:prstGeom>
          <a:solidFill>
            <a:srgbClr val="0A1A50"/>
          </a:solidFill>
          <a:ln w="12700">
            <a:solidFill>
              <a:srgbClr val="0A1A50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3" name="Shape 1"/>
          <p:cNvSpPr/>
          <p:nvPr/>
        </p:nvSpPr>
        <p:spPr>
          <a:xfrm>
            <a:off x="-548640" y="274320"/>
            <a:ext cx="2286000" cy="2286000"/>
          </a:xfrm>
          <a:prstGeom prst="ellipse">
            <a:avLst/>
          </a:prstGeom>
          <a:solidFill>
            <a:srgbClr val="2B6BE8">
              <a:alpha val="75000"/>
            </a:srgbClr>
          </a:solidFill>
          <a:ln w="12700">
            <a:solidFill>
              <a:srgbClr val="2B6BE8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4" name="Shape 2"/>
          <p:cNvSpPr/>
          <p:nvPr/>
        </p:nvSpPr>
        <p:spPr>
          <a:xfrm>
            <a:off x="7315200" y="3108960"/>
            <a:ext cx="2560320" cy="2560320"/>
          </a:xfrm>
          <a:prstGeom prst="ellipse">
            <a:avLst/>
          </a:prstGeom>
          <a:solidFill>
            <a:srgbClr val="0A1A50"/>
          </a:solidFill>
          <a:ln w="12700">
            <a:solidFill>
              <a:srgbClr val="0A1A50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5" name="Shape 3"/>
          <p:cNvSpPr/>
          <p:nvPr/>
        </p:nvSpPr>
        <p:spPr>
          <a:xfrm>
            <a:off x="6858000" y="2377440"/>
            <a:ext cx="1463040" cy="1463040"/>
          </a:xfrm>
          <a:prstGeom prst="ellipse">
            <a:avLst/>
          </a:prstGeom>
          <a:solidFill>
            <a:srgbClr val="5B9EE8">
              <a:alpha val="60000"/>
            </a:srgbClr>
          </a:solidFill>
          <a:ln w="12700">
            <a:solidFill>
              <a:srgbClr val="5B9EE8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6" name="Shape 4"/>
          <p:cNvSpPr/>
          <p:nvPr/>
        </p:nvSpPr>
        <p:spPr>
          <a:xfrm>
            <a:off x="0" y="4818888"/>
            <a:ext cx="9144000" cy="324612"/>
          </a:xfrm>
          <a:prstGeom prst="rect">
            <a:avLst/>
          </a:prstGeom>
          <a:solidFill>
            <a:srgbClr val="060E24"/>
          </a:solidFill>
          <a:ln w="12700">
            <a:solidFill>
              <a:srgbClr val="060E24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7" name="Text 5"/>
          <p:cNvSpPr/>
          <p:nvPr/>
        </p:nvSpPr>
        <p:spPr>
          <a:xfrm>
            <a:off x="320040" y="4832604"/>
            <a:ext cx="6858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AABF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AlunosdoPH.com  |  CEFET/RJ  -  Administracao de Varejo</a:t>
            </a:r>
            <a:endParaRPr lang="en-US" sz="850" dirty="0"/>
          </a:p>
        </p:txBody>
      </p:sp>
      <p:sp>
        <p:nvSpPr>
          <p:cNvPr id="8" name="Text 6"/>
          <p:cNvSpPr/>
          <p:nvPr/>
        </p:nvSpPr>
        <p:spPr>
          <a:xfrm>
            <a:off x="7132320" y="4832604"/>
            <a:ext cx="1828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50" dirty="0">
                <a:solidFill>
                  <a:srgbClr val="F5A200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aula 3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457200" y="164592"/>
            <a:ext cx="822960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F5A200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Trade Marketing no Funil de Vendas</a:t>
            </a:r>
            <a:endParaRPr lang="en-US" sz="2500" dirty="0"/>
          </a:p>
        </p:txBody>
      </p:sp>
      <p:sp>
        <p:nvSpPr>
          <p:cNvPr id="10" name="Shape 8"/>
          <p:cNvSpPr/>
          <p:nvPr/>
        </p:nvSpPr>
        <p:spPr>
          <a:xfrm>
            <a:off x="457200" y="603504"/>
            <a:ext cx="8229600" cy="36576"/>
          </a:xfrm>
          <a:prstGeom prst="rect">
            <a:avLst/>
          </a:prstGeom>
          <a:solidFill>
            <a:srgbClr val="F5A200"/>
          </a:solidFill>
          <a:ln w="12700">
            <a:solidFill>
              <a:srgbClr val="F5A200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1" name="Shape 9"/>
          <p:cNvSpPr/>
          <p:nvPr/>
        </p:nvSpPr>
        <p:spPr>
          <a:xfrm>
            <a:off x="640080" y="749808"/>
            <a:ext cx="4114800" cy="658368"/>
          </a:xfrm>
          <a:prstGeom prst="rect">
            <a:avLst/>
          </a:prstGeom>
          <a:solidFill>
            <a:srgbClr val="0D2461"/>
          </a:solidFill>
          <a:ln w="12700">
            <a:solidFill>
              <a:srgbClr val="0D2461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2" name="Text 10"/>
          <p:cNvSpPr/>
          <p:nvPr/>
        </p:nvSpPr>
        <p:spPr>
          <a:xfrm>
            <a:off x="713232" y="786384"/>
            <a:ext cx="3968496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AWARENESS</a:t>
            </a:r>
            <a:endParaRPr lang="en-US" sz="1100" dirty="0"/>
          </a:p>
        </p:txBody>
      </p:sp>
      <p:sp>
        <p:nvSpPr>
          <p:cNvPr id="13" name="Text 11"/>
          <p:cNvSpPr/>
          <p:nvPr/>
        </p:nvSpPr>
        <p:spPr>
          <a:xfrm>
            <a:off x="713232" y="1097280"/>
            <a:ext cx="3968496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50" dirty="0">
                <a:solidFill>
                  <a:srgbClr val="DDEE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Visibilidade na loja</a:t>
            </a:r>
            <a:endParaRPr lang="en-US" sz="950" dirty="0"/>
          </a:p>
        </p:txBody>
      </p:sp>
      <p:sp>
        <p:nvSpPr>
          <p:cNvPr id="14" name="Shape 12"/>
          <p:cNvSpPr/>
          <p:nvPr/>
        </p:nvSpPr>
        <p:spPr>
          <a:xfrm>
            <a:off x="960120" y="1499616"/>
            <a:ext cx="3474720" cy="658368"/>
          </a:xfrm>
          <a:prstGeom prst="rect">
            <a:avLst/>
          </a:prstGeom>
          <a:solidFill>
            <a:srgbClr val="1454C4"/>
          </a:solidFill>
          <a:ln w="12700">
            <a:solidFill>
              <a:srgbClr val="1454C4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5" name="Text 13"/>
          <p:cNvSpPr/>
          <p:nvPr/>
        </p:nvSpPr>
        <p:spPr>
          <a:xfrm>
            <a:off x="1033272" y="1536192"/>
            <a:ext cx="3328416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CONSIDERACAO</a:t>
            </a:r>
            <a:endParaRPr lang="en-US" sz="1100" dirty="0"/>
          </a:p>
        </p:txBody>
      </p:sp>
      <p:sp>
        <p:nvSpPr>
          <p:cNvPr id="16" name="Text 14"/>
          <p:cNvSpPr/>
          <p:nvPr/>
        </p:nvSpPr>
        <p:spPr>
          <a:xfrm>
            <a:off x="1033272" y="1847088"/>
            <a:ext cx="3328416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50" dirty="0">
                <a:solidFill>
                  <a:srgbClr val="DDEE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Avaliacao no corredor</a:t>
            </a:r>
            <a:endParaRPr lang="en-US" sz="950" dirty="0"/>
          </a:p>
        </p:txBody>
      </p:sp>
      <p:sp>
        <p:nvSpPr>
          <p:cNvPr id="17" name="Shape 15"/>
          <p:cNvSpPr/>
          <p:nvPr/>
        </p:nvSpPr>
        <p:spPr>
          <a:xfrm>
            <a:off x="1280160" y="2249424"/>
            <a:ext cx="2834640" cy="658368"/>
          </a:xfrm>
          <a:prstGeom prst="rect">
            <a:avLst/>
          </a:prstGeom>
          <a:solidFill>
            <a:srgbClr val="0891B2"/>
          </a:solidFill>
          <a:ln w="12700">
            <a:solidFill>
              <a:srgbClr val="0891B2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8" name="Text 16"/>
          <p:cNvSpPr/>
          <p:nvPr/>
        </p:nvSpPr>
        <p:spPr>
          <a:xfrm>
            <a:off x="1353312" y="2286000"/>
            <a:ext cx="2688336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 err="1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decisão</a:t>
            </a:r>
            <a:endParaRPr lang="en-US" sz="1100" dirty="0"/>
          </a:p>
        </p:txBody>
      </p:sp>
      <p:sp>
        <p:nvSpPr>
          <p:cNvPr id="19" name="Text 17"/>
          <p:cNvSpPr/>
          <p:nvPr/>
        </p:nvSpPr>
        <p:spPr>
          <a:xfrm>
            <a:off x="1353312" y="2596896"/>
            <a:ext cx="2688336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50" dirty="0">
                <a:solidFill>
                  <a:srgbClr val="DDEE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Momento da escolha</a:t>
            </a:r>
            <a:endParaRPr lang="en-US" sz="950" dirty="0"/>
          </a:p>
        </p:txBody>
      </p:sp>
      <p:sp>
        <p:nvSpPr>
          <p:cNvPr id="20" name="Shape 18"/>
          <p:cNvSpPr/>
          <p:nvPr/>
        </p:nvSpPr>
        <p:spPr>
          <a:xfrm>
            <a:off x="1600200" y="2999232"/>
            <a:ext cx="2194560" cy="658368"/>
          </a:xfrm>
          <a:prstGeom prst="rect">
            <a:avLst/>
          </a:prstGeom>
          <a:solidFill>
            <a:srgbClr val="1F7A5C"/>
          </a:solidFill>
          <a:ln w="12700">
            <a:solidFill>
              <a:srgbClr val="1F7A5C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21" name="Text 19"/>
          <p:cNvSpPr/>
          <p:nvPr/>
        </p:nvSpPr>
        <p:spPr>
          <a:xfrm>
            <a:off x="1673352" y="3035808"/>
            <a:ext cx="2048256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COMPRA</a:t>
            </a:r>
            <a:endParaRPr lang="en-US" sz="1100" dirty="0"/>
          </a:p>
        </p:txBody>
      </p:sp>
      <p:sp>
        <p:nvSpPr>
          <p:cNvPr id="22" name="Text 20"/>
          <p:cNvSpPr/>
          <p:nvPr/>
        </p:nvSpPr>
        <p:spPr>
          <a:xfrm>
            <a:off x="1673352" y="3346704"/>
            <a:ext cx="2048256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50" dirty="0">
                <a:solidFill>
                  <a:srgbClr val="DDEE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Ato de pegar e pagar</a:t>
            </a:r>
            <a:endParaRPr lang="en-US" sz="950" dirty="0"/>
          </a:p>
        </p:txBody>
      </p:sp>
      <p:sp>
        <p:nvSpPr>
          <p:cNvPr id="23" name="Shape 21"/>
          <p:cNvSpPr/>
          <p:nvPr/>
        </p:nvSpPr>
        <p:spPr>
          <a:xfrm>
            <a:off x="1920240" y="3749040"/>
            <a:ext cx="1554480" cy="658368"/>
          </a:xfrm>
          <a:prstGeom prst="rect">
            <a:avLst/>
          </a:prstGeom>
          <a:solidFill>
            <a:srgbClr val="F5A200"/>
          </a:solidFill>
          <a:ln w="12700">
            <a:solidFill>
              <a:srgbClr val="F5A200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24" name="Text 22"/>
          <p:cNvSpPr/>
          <p:nvPr/>
        </p:nvSpPr>
        <p:spPr>
          <a:xfrm>
            <a:off x="1993392" y="3785616"/>
            <a:ext cx="1408176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RECOMPRA</a:t>
            </a:r>
            <a:endParaRPr lang="en-US" sz="1100" dirty="0"/>
          </a:p>
        </p:txBody>
      </p:sp>
      <p:sp>
        <p:nvSpPr>
          <p:cNvPr id="25" name="Text 23"/>
          <p:cNvSpPr/>
          <p:nvPr/>
        </p:nvSpPr>
        <p:spPr>
          <a:xfrm>
            <a:off x="1993392" y="4096512"/>
            <a:ext cx="1408176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50" dirty="0">
                <a:solidFill>
                  <a:srgbClr val="DDEE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Fidelizacao no PDV</a:t>
            </a:r>
            <a:endParaRPr lang="en-US" sz="950" dirty="0"/>
          </a:p>
        </p:txBody>
      </p:sp>
      <p:sp>
        <p:nvSpPr>
          <p:cNvPr id="26" name="Shape 24"/>
          <p:cNvSpPr/>
          <p:nvPr/>
        </p:nvSpPr>
        <p:spPr>
          <a:xfrm>
            <a:off x="4754880" y="749808"/>
            <a:ext cx="3931920" cy="676656"/>
          </a:xfrm>
          <a:prstGeom prst="rect">
            <a:avLst/>
          </a:prstGeom>
          <a:solidFill>
            <a:srgbClr val="0A1840"/>
          </a:solidFill>
          <a:ln w="6350">
            <a:solidFill>
              <a:srgbClr val="1A3670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27" name="Shape 25"/>
          <p:cNvSpPr/>
          <p:nvPr/>
        </p:nvSpPr>
        <p:spPr>
          <a:xfrm>
            <a:off x="4754880" y="749808"/>
            <a:ext cx="3931920" cy="237744"/>
          </a:xfrm>
          <a:prstGeom prst="rect">
            <a:avLst/>
          </a:prstGeom>
          <a:solidFill>
            <a:srgbClr val="0D2461"/>
          </a:solidFill>
          <a:ln w="12700">
            <a:solidFill>
              <a:srgbClr val="0D2461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28" name="Text 26"/>
          <p:cNvSpPr/>
          <p:nvPr/>
        </p:nvSpPr>
        <p:spPr>
          <a:xfrm>
            <a:off x="4791456" y="749808"/>
            <a:ext cx="3858768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AWARENESS</a:t>
            </a:r>
            <a:endParaRPr lang="en-US" sz="950" dirty="0"/>
          </a:p>
        </p:txBody>
      </p:sp>
      <p:sp>
        <p:nvSpPr>
          <p:cNvPr id="29" name="Text 27"/>
          <p:cNvSpPr/>
          <p:nvPr/>
        </p:nvSpPr>
        <p:spPr>
          <a:xfrm>
            <a:off x="4809744" y="1005840"/>
            <a:ext cx="3822192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9BBC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Ponta de </a:t>
            </a:r>
            <a:r>
              <a:rPr lang="en-US" sz="900" dirty="0" err="1">
                <a:solidFill>
                  <a:srgbClr val="9BBC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gôndola</a:t>
            </a:r>
            <a:r>
              <a:rPr lang="en-US" sz="900" dirty="0">
                <a:solidFill>
                  <a:srgbClr val="9BBC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e ilha promocional  -  Digital signage na entrada e corredor principal</a:t>
            </a:r>
            <a:endParaRPr lang="en-US" sz="900" dirty="0"/>
          </a:p>
        </p:txBody>
      </p:sp>
      <p:sp>
        <p:nvSpPr>
          <p:cNvPr id="30" name="Text 28"/>
          <p:cNvSpPr/>
          <p:nvPr/>
        </p:nvSpPr>
        <p:spPr>
          <a:xfrm>
            <a:off x="4809744" y="1207008"/>
            <a:ext cx="3822192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9BBC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Stopper e wobbler para sair da categoria  -  Material de fachada e loja</a:t>
            </a:r>
            <a:endParaRPr lang="en-US" sz="900" dirty="0"/>
          </a:p>
        </p:txBody>
      </p:sp>
      <p:sp>
        <p:nvSpPr>
          <p:cNvPr id="31" name="Shape 29"/>
          <p:cNvSpPr/>
          <p:nvPr/>
        </p:nvSpPr>
        <p:spPr>
          <a:xfrm>
            <a:off x="4754880" y="1499616"/>
            <a:ext cx="3931920" cy="676656"/>
          </a:xfrm>
          <a:prstGeom prst="rect">
            <a:avLst/>
          </a:prstGeom>
          <a:solidFill>
            <a:srgbClr val="0A1840"/>
          </a:solidFill>
          <a:ln w="6350">
            <a:solidFill>
              <a:srgbClr val="1A3670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32" name="Shape 30"/>
          <p:cNvSpPr/>
          <p:nvPr/>
        </p:nvSpPr>
        <p:spPr>
          <a:xfrm>
            <a:off x="4754880" y="1499616"/>
            <a:ext cx="3931920" cy="237744"/>
          </a:xfrm>
          <a:prstGeom prst="rect">
            <a:avLst/>
          </a:prstGeom>
          <a:solidFill>
            <a:srgbClr val="1454C4"/>
          </a:solidFill>
          <a:ln w="12700">
            <a:solidFill>
              <a:srgbClr val="1454C4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33" name="Text 31"/>
          <p:cNvSpPr/>
          <p:nvPr/>
        </p:nvSpPr>
        <p:spPr>
          <a:xfrm>
            <a:off x="4791456" y="1499616"/>
            <a:ext cx="3858768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CONSIDERACAO</a:t>
            </a:r>
            <a:endParaRPr lang="en-US" sz="950" dirty="0"/>
          </a:p>
        </p:txBody>
      </p:sp>
      <p:sp>
        <p:nvSpPr>
          <p:cNvPr id="34" name="Text 32"/>
          <p:cNvSpPr/>
          <p:nvPr/>
        </p:nvSpPr>
        <p:spPr>
          <a:xfrm>
            <a:off x="4809744" y="1755648"/>
            <a:ext cx="3822192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9BBC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Faixa de </a:t>
            </a:r>
            <a:r>
              <a:rPr lang="en-US" sz="900" dirty="0" err="1">
                <a:solidFill>
                  <a:srgbClr val="9BBC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gôndola</a:t>
            </a:r>
            <a:r>
              <a:rPr lang="en-US" sz="900" dirty="0">
                <a:solidFill>
                  <a:srgbClr val="9BBC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com beneficio claro  -  Comparativo de </a:t>
            </a:r>
            <a:r>
              <a:rPr lang="en-US" sz="900" dirty="0" err="1">
                <a:solidFill>
                  <a:srgbClr val="9BBC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embalagens</a:t>
            </a:r>
            <a:r>
              <a:rPr lang="en-US" sz="900" dirty="0">
                <a:solidFill>
                  <a:srgbClr val="9BBC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(</a:t>
            </a:r>
            <a:r>
              <a:rPr lang="en-US" sz="900" dirty="0" err="1">
                <a:solidFill>
                  <a:srgbClr val="9BBC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preço</a:t>
            </a:r>
            <a:r>
              <a:rPr lang="en-US" sz="900" dirty="0">
                <a:solidFill>
                  <a:srgbClr val="9BBC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por litro)</a:t>
            </a:r>
            <a:endParaRPr lang="en-US" sz="900" dirty="0"/>
          </a:p>
        </p:txBody>
      </p:sp>
      <p:sp>
        <p:nvSpPr>
          <p:cNvPr id="35" name="Text 33"/>
          <p:cNvSpPr/>
          <p:nvPr/>
        </p:nvSpPr>
        <p:spPr>
          <a:xfrm>
            <a:off x="4809744" y="1956816"/>
            <a:ext cx="3822192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9BBC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QR code para video ou mais informacao  -  Planograma otimizado para visualizacao da marca</a:t>
            </a:r>
            <a:endParaRPr lang="en-US" sz="900" dirty="0"/>
          </a:p>
        </p:txBody>
      </p:sp>
      <p:sp>
        <p:nvSpPr>
          <p:cNvPr id="36" name="Shape 34"/>
          <p:cNvSpPr/>
          <p:nvPr/>
        </p:nvSpPr>
        <p:spPr>
          <a:xfrm>
            <a:off x="4754880" y="2249424"/>
            <a:ext cx="3931920" cy="676656"/>
          </a:xfrm>
          <a:prstGeom prst="rect">
            <a:avLst/>
          </a:prstGeom>
          <a:solidFill>
            <a:srgbClr val="0A1840"/>
          </a:solidFill>
          <a:ln w="6350">
            <a:solidFill>
              <a:srgbClr val="1A3670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37" name="Shape 35"/>
          <p:cNvSpPr/>
          <p:nvPr/>
        </p:nvSpPr>
        <p:spPr>
          <a:xfrm>
            <a:off x="4754880" y="2249424"/>
            <a:ext cx="3931920" cy="237744"/>
          </a:xfrm>
          <a:prstGeom prst="rect">
            <a:avLst/>
          </a:prstGeom>
          <a:solidFill>
            <a:srgbClr val="0891B2"/>
          </a:solidFill>
          <a:ln w="12700">
            <a:solidFill>
              <a:srgbClr val="0891B2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38" name="Text 36"/>
          <p:cNvSpPr/>
          <p:nvPr/>
        </p:nvSpPr>
        <p:spPr>
          <a:xfrm>
            <a:off x="4791456" y="2249424"/>
            <a:ext cx="3858768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b="1" dirty="0" err="1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decisão</a:t>
            </a:r>
            <a:endParaRPr lang="en-US" sz="950" dirty="0"/>
          </a:p>
        </p:txBody>
      </p:sp>
      <p:sp>
        <p:nvSpPr>
          <p:cNvPr id="39" name="Text 37"/>
          <p:cNvSpPr/>
          <p:nvPr/>
        </p:nvSpPr>
        <p:spPr>
          <a:xfrm>
            <a:off x="4809744" y="2505456"/>
            <a:ext cx="3822192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9BBC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Promotor e degustacao no corredor  -  Oferta exclusiva de </a:t>
            </a:r>
            <a:r>
              <a:rPr lang="en-US" sz="900" dirty="0" err="1">
                <a:solidFill>
                  <a:srgbClr val="9BBC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loja</a:t>
            </a:r>
            <a:r>
              <a:rPr lang="en-US" sz="900" dirty="0">
                <a:solidFill>
                  <a:srgbClr val="9BBC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(</a:t>
            </a:r>
            <a:r>
              <a:rPr lang="en-US" sz="900" dirty="0" err="1">
                <a:solidFill>
                  <a:srgbClr val="9BBC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preço</a:t>
            </a:r>
            <a:r>
              <a:rPr lang="en-US" sz="900" dirty="0">
                <a:solidFill>
                  <a:srgbClr val="9BBC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PDV)</a:t>
            </a:r>
            <a:endParaRPr lang="en-US" sz="900" dirty="0"/>
          </a:p>
        </p:txBody>
      </p:sp>
      <p:sp>
        <p:nvSpPr>
          <p:cNvPr id="40" name="Text 38"/>
          <p:cNvSpPr/>
          <p:nvPr/>
        </p:nvSpPr>
        <p:spPr>
          <a:xfrm>
            <a:off x="4809744" y="2706624"/>
            <a:ext cx="3822192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9BBC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Brindes ou produto extra por compra  -  Credencial: premiado, mais vendido, nota 5 estrelas</a:t>
            </a:r>
            <a:endParaRPr lang="en-US" sz="900" dirty="0"/>
          </a:p>
        </p:txBody>
      </p:sp>
      <p:sp>
        <p:nvSpPr>
          <p:cNvPr id="41" name="Shape 39"/>
          <p:cNvSpPr/>
          <p:nvPr/>
        </p:nvSpPr>
        <p:spPr>
          <a:xfrm>
            <a:off x="4754880" y="2999232"/>
            <a:ext cx="3931920" cy="676656"/>
          </a:xfrm>
          <a:prstGeom prst="rect">
            <a:avLst/>
          </a:prstGeom>
          <a:solidFill>
            <a:srgbClr val="0A1840"/>
          </a:solidFill>
          <a:ln w="6350">
            <a:solidFill>
              <a:srgbClr val="1A3670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42" name="Shape 40"/>
          <p:cNvSpPr/>
          <p:nvPr/>
        </p:nvSpPr>
        <p:spPr>
          <a:xfrm>
            <a:off x="4754880" y="2999232"/>
            <a:ext cx="3931920" cy="237744"/>
          </a:xfrm>
          <a:prstGeom prst="rect">
            <a:avLst/>
          </a:prstGeom>
          <a:solidFill>
            <a:srgbClr val="1F7A5C"/>
          </a:solidFill>
          <a:ln w="12700">
            <a:solidFill>
              <a:srgbClr val="1F7A5C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43" name="Text 41"/>
          <p:cNvSpPr/>
          <p:nvPr/>
        </p:nvSpPr>
        <p:spPr>
          <a:xfrm>
            <a:off x="4791456" y="2999232"/>
            <a:ext cx="3858768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COMPRA</a:t>
            </a:r>
            <a:endParaRPr lang="en-US" sz="950" dirty="0"/>
          </a:p>
        </p:txBody>
      </p:sp>
      <p:sp>
        <p:nvSpPr>
          <p:cNvPr id="44" name="Text 42"/>
          <p:cNvSpPr/>
          <p:nvPr/>
        </p:nvSpPr>
        <p:spPr>
          <a:xfrm>
            <a:off x="4809744" y="3255264"/>
            <a:ext cx="3822192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9BBC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Itens de impulso no checkout  -  Embalagem de fácil abertura e transporte</a:t>
            </a:r>
            <a:endParaRPr lang="en-US" sz="900" dirty="0"/>
          </a:p>
        </p:txBody>
      </p:sp>
      <p:sp>
        <p:nvSpPr>
          <p:cNvPr id="45" name="Text 43"/>
          <p:cNvSpPr/>
          <p:nvPr/>
        </p:nvSpPr>
        <p:spPr>
          <a:xfrm>
            <a:off x="4809744" y="3456432"/>
            <a:ext cx="3822192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9BBC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Parcelamento ou cashback </a:t>
            </a:r>
            <a:r>
              <a:rPr lang="en-US" sz="900" dirty="0" err="1">
                <a:solidFill>
                  <a:srgbClr val="9BBC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visível</a:t>
            </a:r>
            <a:r>
              <a:rPr lang="en-US" sz="900" dirty="0">
                <a:solidFill>
                  <a:srgbClr val="9BBC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no PDV  -  Cross-merchandising (produto complementar junto)</a:t>
            </a:r>
            <a:endParaRPr lang="en-US" sz="900" dirty="0"/>
          </a:p>
        </p:txBody>
      </p:sp>
      <p:sp>
        <p:nvSpPr>
          <p:cNvPr id="46" name="Shape 44"/>
          <p:cNvSpPr/>
          <p:nvPr/>
        </p:nvSpPr>
        <p:spPr>
          <a:xfrm>
            <a:off x="4754880" y="3749040"/>
            <a:ext cx="3931920" cy="676656"/>
          </a:xfrm>
          <a:prstGeom prst="rect">
            <a:avLst/>
          </a:prstGeom>
          <a:solidFill>
            <a:srgbClr val="0A1840"/>
          </a:solidFill>
          <a:ln w="6350">
            <a:solidFill>
              <a:srgbClr val="1A3670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47" name="Shape 45"/>
          <p:cNvSpPr/>
          <p:nvPr/>
        </p:nvSpPr>
        <p:spPr>
          <a:xfrm>
            <a:off x="4754880" y="3749040"/>
            <a:ext cx="3931920" cy="237744"/>
          </a:xfrm>
          <a:prstGeom prst="rect">
            <a:avLst/>
          </a:prstGeom>
          <a:solidFill>
            <a:srgbClr val="F5A200"/>
          </a:solidFill>
          <a:ln w="12700">
            <a:solidFill>
              <a:srgbClr val="F5A200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48" name="Text 46"/>
          <p:cNvSpPr/>
          <p:nvPr/>
        </p:nvSpPr>
        <p:spPr>
          <a:xfrm>
            <a:off x="4791456" y="3749040"/>
            <a:ext cx="3858768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RECOMPRA</a:t>
            </a:r>
            <a:endParaRPr lang="en-US" sz="950" dirty="0"/>
          </a:p>
        </p:txBody>
      </p:sp>
      <p:sp>
        <p:nvSpPr>
          <p:cNvPr id="49" name="Text 47"/>
          <p:cNvSpPr/>
          <p:nvPr/>
        </p:nvSpPr>
        <p:spPr>
          <a:xfrm>
            <a:off x="4809744" y="4005072"/>
            <a:ext cx="3822192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9BBC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Programa de fidelidade integrado ao app do varejista  -  Oferta personalizada por historico de compra</a:t>
            </a:r>
            <a:endParaRPr lang="en-US" sz="900" dirty="0"/>
          </a:p>
        </p:txBody>
      </p:sp>
      <p:sp>
        <p:nvSpPr>
          <p:cNvPr id="50" name="Text 48"/>
          <p:cNvSpPr/>
          <p:nvPr/>
        </p:nvSpPr>
        <p:spPr>
          <a:xfrm>
            <a:off x="4809744" y="4206240"/>
            <a:ext cx="3822192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9BBC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Comunicacao pos-compra via WhatsApp  -  Degustacao de novidade para quem ja compra a marca</a:t>
            </a:r>
            <a:endParaRPr lang="en-US" sz="90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371600" y="-1097280"/>
            <a:ext cx="3474720" cy="3474720"/>
          </a:xfrm>
          <a:prstGeom prst="ellipse">
            <a:avLst/>
          </a:prstGeom>
          <a:solidFill>
            <a:srgbClr val="1454C4">
              <a:alpha val="12000"/>
            </a:srgbClr>
          </a:solidFill>
          <a:ln w="12700">
            <a:solidFill>
              <a:srgbClr val="1454C4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3" name="Shape 1"/>
          <p:cNvSpPr/>
          <p:nvPr/>
        </p:nvSpPr>
        <p:spPr>
          <a:xfrm>
            <a:off x="-365760" y="-274320"/>
            <a:ext cx="1645920" cy="1645920"/>
          </a:xfrm>
          <a:prstGeom prst="ellipse">
            <a:avLst/>
          </a:prstGeom>
          <a:solidFill>
            <a:srgbClr val="2B6BE8">
              <a:alpha val="10000"/>
            </a:srgbClr>
          </a:solidFill>
          <a:ln w="12700">
            <a:solidFill>
              <a:srgbClr val="2B6BE8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4" name="Shape 2"/>
          <p:cNvSpPr/>
          <p:nvPr/>
        </p:nvSpPr>
        <p:spPr>
          <a:xfrm>
            <a:off x="0" y="0"/>
            <a:ext cx="9144000" cy="621792"/>
          </a:xfrm>
          <a:prstGeom prst="rect">
            <a:avLst/>
          </a:prstGeom>
          <a:solidFill>
            <a:srgbClr val="0D2461"/>
          </a:solidFill>
          <a:ln w="12700">
            <a:solidFill>
              <a:srgbClr val="0D2461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5" name="Shape 3"/>
          <p:cNvSpPr/>
          <p:nvPr/>
        </p:nvSpPr>
        <p:spPr>
          <a:xfrm>
            <a:off x="0" y="621792"/>
            <a:ext cx="9144000" cy="38405"/>
          </a:xfrm>
          <a:prstGeom prst="rect">
            <a:avLst/>
          </a:prstGeom>
          <a:solidFill>
            <a:srgbClr val="F5A200"/>
          </a:solidFill>
          <a:ln w="12700">
            <a:solidFill>
              <a:srgbClr val="F5A200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6" name="Text 4"/>
          <p:cNvSpPr/>
          <p:nvPr/>
        </p:nvSpPr>
        <p:spPr>
          <a:xfrm>
            <a:off x="384048" y="0"/>
            <a:ext cx="8321040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9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Cases - Trade Marketing que Gerou Resultado</a:t>
            </a:r>
            <a:endParaRPr lang="en-US" sz="1900" dirty="0"/>
          </a:p>
        </p:txBody>
      </p:sp>
      <p:sp>
        <p:nvSpPr>
          <p:cNvPr id="7" name="Shape 5"/>
          <p:cNvSpPr/>
          <p:nvPr/>
        </p:nvSpPr>
        <p:spPr>
          <a:xfrm>
            <a:off x="0" y="4818888"/>
            <a:ext cx="9144000" cy="324612"/>
          </a:xfrm>
          <a:prstGeom prst="rect">
            <a:avLst/>
          </a:prstGeom>
          <a:solidFill>
            <a:srgbClr val="060E24"/>
          </a:solidFill>
          <a:ln w="12700">
            <a:solidFill>
              <a:srgbClr val="060E24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8" name="Text 6"/>
          <p:cNvSpPr/>
          <p:nvPr/>
        </p:nvSpPr>
        <p:spPr>
          <a:xfrm>
            <a:off x="320040" y="4832604"/>
            <a:ext cx="6858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AABF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AlunosdoPH.com  |  CEFET/RJ  -  Administracao de Varejo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7132320" y="4832604"/>
            <a:ext cx="1828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50" dirty="0">
                <a:solidFill>
                  <a:srgbClr val="F5A200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aula 3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347472" y="768096"/>
            <a:ext cx="4133088" cy="1993392"/>
          </a:xfrm>
          <a:prstGeom prst="rect">
            <a:avLst/>
          </a:prstGeom>
          <a:solidFill>
            <a:srgbClr val="F4F7FF"/>
          </a:solidFill>
          <a:ln w="10160">
            <a:solidFill>
              <a:srgbClr val="D0DBF5"/>
            </a:solidFill>
            <a:prstDash val="solid"/>
          </a:ln>
          <a:effectLst>
            <a:outerShdw blurRad="63500" dist="25400" dir="81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sp>
        <p:nvSpPr>
          <p:cNvPr id="11" name="Shape 9"/>
          <p:cNvSpPr/>
          <p:nvPr/>
        </p:nvSpPr>
        <p:spPr>
          <a:xfrm>
            <a:off x="347472" y="768096"/>
            <a:ext cx="4133088" cy="420624"/>
          </a:xfrm>
          <a:prstGeom prst="rect">
            <a:avLst/>
          </a:prstGeom>
          <a:solidFill>
            <a:srgbClr val="1F7A5C"/>
          </a:solidFill>
          <a:ln w="12700">
            <a:solidFill>
              <a:srgbClr val="1F7A5C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2" name="Text 10"/>
          <p:cNvSpPr/>
          <p:nvPr/>
        </p:nvSpPr>
        <p:spPr>
          <a:xfrm>
            <a:off x="457200" y="768096"/>
            <a:ext cx="2926080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Heineken no boteco</a:t>
            </a:r>
            <a:endParaRPr lang="en-US" sz="1350" dirty="0"/>
          </a:p>
        </p:txBody>
      </p:sp>
      <p:sp>
        <p:nvSpPr>
          <p:cNvPr id="13" name="Text 11"/>
          <p:cNvSpPr/>
          <p:nvPr/>
        </p:nvSpPr>
        <p:spPr>
          <a:xfrm>
            <a:off x="457200" y="1225296"/>
            <a:ext cx="3913632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i="1" dirty="0">
                <a:solidFill>
                  <a:srgbClr val="4A5A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Cerveja - Canal de bares e restaurantes</a:t>
            </a:r>
            <a:endParaRPr lang="en-US" sz="950" dirty="0"/>
          </a:p>
        </p:txBody>
      </p:sp>
      <p:sp>
        <p:nvSpPr>
          <p:cNvPr id="14" name="Text 12"/>
          <p:cNvSpPr/>
          <p:nvPr/>
        </p:nvSpPr>
        <p:spPr>
          <a:xfrm>
            <a:off x="457200" y="1444752"/>
            <a:ext cx="3913632" cy="4937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95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Acoes: Geladeiras brandadas exclusivas (produto exclusivo dentro). Copos personalizados. Luminosos e guardanapos com logo. Promotores treinados para ensinar o 'ritual' do copo gelado.</a:t>
            </a:r>
            <a:endParaRPr lang="en-US" sz="950" dirty="0"/>
          </a:p>
        </p:txBody>
      </p:sp>
      <p:sp>
        <p:nvSpPr>
          <p:cNvPr id="15" name="Shape 13"/>
          <p:cNvSpPr/>
          <p:nvPr/>
        </p:nvSpPr>
        <p:spPr>
          <a:xfrm>
            <a:off x="457200" y="1975104"/>
            <a:ext cx="3913632" cy="18288"/>
          </a:xfrm>
          <a:prstGeom prst="rect">
            <a:avLst/>
          </a:prstGeom>
          <a:solidFill>
            <a:srgbClr val="D0DBF5"/>
          </a:solidFill>
          <a:ln w="12700">
            <a:solidFill>
              <a:srgbClr val="D0DBF5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6" name="Text 14"/>
          <p:cNvSpPr/>
          <p:nvPr/>
        </p:nvSpPr>
        <p:spPr>
          <a:xfrm>
            <a:off x="457200" y="2011680"/>
            <a:ext cx="3913632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1F7A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Resultado: Share de mercado premium em bares cresceu 18 p.p. em 3 anos. A geladeira exclusiva garante 100% do </a:t>
            </a:r>
            <a:r>
              <a:rPr lang="en-US" sz="900" dirty="0" err="1">
                <a:solidFill>
                  <a:srgbClr val="1F7A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espaço</a:t>
            </a:r>
            <a:r>
              <a:rPr lang="en-US" sz="900" dirty="0">
                <a:solidFill>
                  <a:srgbClr val="1F7A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de refrigeracao Heineken no PDV.</a:t>
            </a:r>
            <a:endParaRPr lang="en-US" sz="900" dirty="0"/>
          </a:p>
        </p:txBody>
      </p:sp>
      <p:sp>
        <p:nvSpPr>
          <p:cNvPr id="17" name="Text 15"/>
          <p:cNvSpPr/>
          <p:nvPr/>
        </p:nvSpPr>
        <p:spPr>
          <a:xfrm>
            <a:off x="457200" y="2395728"/>
            <a:ext cx="3913632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b="1" dirty="0">
                <a:solidFill>
                  <a:srgbClr val="0D2461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&gt;&gt; No canal de bares, o PDV e a midia. Quem domina a geladeira domina a categoria.</a:t>
            </a:r>
            <a:endParaRPr lang="en-US" sz="900" dirty="0"/>
          </a:p>
        </p:txBody>
      </p:sp>
      <p:sp>
        <p:nvSpPr>
          <p:cNvPr id="18" name="Shape 16"/>
          <p:cNvSpPr/>
          <p:nvPr/>
        </p:nvSpPr>
        <p:spPr>
          <a:xfrm>
            <a:off x="4773168" y="768096"/>
            <a:ext cx="4133088" cy="1993392"/>
          </a:xfrm>
          <a:prstGeom prst="rect">
            <a:avLst/>
          </a:prstGeom>
          <a:solidFill>
            <a:srgbClr val="F4F7FF"/>
          </a:solidFill>
          <a:ln w="10160">
            <a:solidFill>
              <a:srgbClr val="D0DBF5"/>
            </a:solidFill>
            <a:prstDash val="solid"/>
          </a:ln>
          <a:effectLst>
            <a:outerShdw blurRad="63500" dist="25400" dir="81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sp>
        <p:nvSpPr>
          <p:cNvPr id="19" name="Shape 17"/>
          <p:cNvSpPr/>
          <p:nvPr/>
        </p:nvSpPr>
        <p:spPr>
          <a:xfrm>
            <a:off x="4773168" y="768096"/>
            <a:ext cx="4133088" cy="420624"/>
          </a:xfrm>
          <a:prstGeom prst="rect">
            <a:avLst/>
          </a:prstGeom>
          <a:solidFill>
            <a:srgbClr val="0891B2"/>
          </a:solidFill>
          <a:ln w="12700">
            <a:solidFill>
              <a:srgbClr val="0891B2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20" name="Text 18"/>
          <p:cNvSpPr/>
          <p:nvPr/>
        </p:nvSpPr>
        <p:spPr>
          <a:xfrm>
            <a:off x="4882896" y="768096"/>
            <a:ext cx="2926080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Activia x Supermercados</a:t>
            </a:r>
            <a:endParaRPr lang="en-US" sz="1350" dirty="0"/>
          </a:p>
        </p:txBody>
      </p:sp>
      <p:sp>
        <p:nvSpPr>
          <p:cNvPr id="21" name="Text 19"/>
          <p:cNvSpPr/>
          <p:nvPr/>
        </p:nvSpPr>
        <p:spPr>
          <a:xfrm>
            <a:off x="4882896" y="1225296"/>
            <a:ext cx="3913632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i="1" dirty="0">
                <a:solidFill>
                  <a:srgbClr val="4A5A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Iogurte funcional - Supermercados classe A/B</a:t>
            </a:r>
            <a:endParaRPr lang="en-US" sz="950" dirty="0"/>
          </a:p>
        </p:txBody>
      </p:sp>
      <p:sp>
        <p:nvSpPr>
          <p:cNvPr id="22" name="Text 20"/>
          <p:cNvSpPr/>
          <p:nvPr/>
        </p:nvSpPr>
        <p:spPr>
          <a:xfrm>
            <a:off x="4882896" y="1444752"/>
            <a:ext cx="3913632" cy="4937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95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Acoes: Promotoras uniformizadas com cores da marca em finais de semana. Degustacao com cartela de beneficios. Display proprio fora da categoria de laticinios (cross-merchandising com frutas).</a:t>
            </a:r>
            <a:endParaRPr lang="en-US" sz="950" dirty="0"/>
          </a:p>
        </p:txBody>
      </p:sp>
      <p:sp>
        <p:nvSpPr>
          <p:cNvPr id="23" name="Shape 21"/>
          <p:cNvSpPr/>
          <p:nvPr/>
        </p:nvSpPr>
        <p:spPr>
          <a:xfrm>
            <a:off x="4882896" y="1975104"/>
            <a:ext cx="3913632" cy="18288"/>
          </a:xfrm>
          <a:prstGeom prst="rect">
            <a:avLst/>
          </a:prstGeom>
          <a:solidFill>
            <a:srgbClr val="D0DBF5"/>
          </a:solidFill>
          <a:ln w="12700">
            <a:solidFill>
              <a:srgbClr val="D0DBF5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24" name="Text 22"/>
          <p:cNvSpPr/>
          <p:nvPr/>
        </p:nvSpPr>
        <p:spPr>
          <a:xfrm>
            <a:off x="4882896" y="2011680"/>
            <a:ext cx="3913632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0891B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Resultado: Participacao em volumes de mercado do segmento funcional cresceu 12 p.p. em lojas com </a:t>
            </a:r>
            <a:r>
              <a:rPr lang="en-US" sz="900" dirty="0" err="1">
                <a:solidFill>
                  <a:srgbClr val="0891B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ativação</a:t>
            </a:r>
            <a:r>
              <a:rPr lang="en-US" sz="900" dirty="0">
                <a:solidFill>
                  <a:srgbClr val="0891B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vs. 3 p.p. </a:t>
            </a:r>
            <a:r>
              <a:rPr lang="en-US" sz="900" dirty="0" err="1">
                <a:solidFill>
                  <a:srgbClr val="0891B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sem</a:t>
            </a:r>
            <a:r>
              <a:rPr lang="en-US" sz="900" dirty="0">
                <a:solidFill>
                  <a:srgbClr val="0891B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900" dirty="0" err="1">
                <a:solidFill>
                  <a:srgbClr val="0891B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ativação</a:t>
            </a:r>
            <a:r>
              <a:rPr lang="en-US" sz="900" dirty="0">
                <a:solidFill>
                  <a:srgbClr val="0891B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no mesmo periodo.</a:t>
            </a:r>
            <a:endParaRPr lang="en-US" sz="900" dirty="0"/>
          </a:p>
        </p:txBody>
      </p:sp>
      <p:sp>
        <p:nvSpPr>
          <p:cNvPr id="25" name="Text 23"/>
          <p:cNvSpPr/>
          <p:nvPr/>
        </p:nvSpPr>
        <p:spPr>
          <a:xfrm>
            <a:off x="4882896" y="2395728"/>
            <a:ext cx="3913632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b="1" dirty="0">
                <a:solidFill>
                  <a:srgbClr val="0D2461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&gt;&gt; O promotor transforma uma </a:t>
            </a:r>
            <a:r>
              <a:rPr lang="en-US" sz="900" b="1" dirty="0" err="1">
                <a:solidFill>
                  <a:srgbClr val="0D2461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compra</a:t>
            </a:r>
            <a:r>
              <a:rPr lang="en-US" sz="900" b="1" dirty="0">
                <a:solidFill>
                  <a:srgbClr val="0D2461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 </a:t>
            </a:r>
            <a:r>
              <a:rPr lang="en-US" sz="900" b="1" dirty="0" err="1">
                <a:solidFill>
                  <a:srgbClr val="0D2461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não-planejada</a:t>
            </a:r>
            <a:r>
              <a:rPr lang="en-US" sz="900" b="1" dirty="0">
                <a:solidFill>
                  <a:srgbClr val="0D2461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 em compra de categoria. O cross-merchandising cria novas ocasioes de consumo.</a:t>
            </a:r>
            <a:endParaRPr lang="en-US" sz="900" dirty="0"/>
          </a:p>
        </p:txBody>
      </p:sp>
      <p:sp>
        <p:nvSpPr>
          <p:cNvPr id="26" name="Shape 24"/>
          <p:cNvSpPr/>
          <p:nvPr/>
        </p:nvSpPr>
        <p:spPr>
          <a:xfrm>
            <a:off x="347472" y="2852928"/>
            <a:ext cx="4133088" cy="1993392"/>
          </a:xfrm>
          <a:prstGeom prst="rect">
            <a:avLst/>
          </a:prstGeom>
          <a:solidFill>
            <a:srgbClr val="F4F7FF"/>
          </a:solidFill>
          <a:ln w="10160">
            <a:solidFill>
              <a:srgbClr val="D0DBF5"/>
            </a:solidFill>
            <a:prstDash val="solid"/>
          </a:ln>
          <a:effectLst>
            <a:outerShdw blurRad="63500" dist="25400" dir="81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sp>
        <p:nvSpPr>
          <p:cNvPr id="27" name="Shape 25"/>
          <p:cNvSpPr/>
          <p:nvPr/>
        </p:nvSpPr>
        <p:spPr>
          <a:xfrm>
            <a:off x="347472" y="2852928"/>
            <a:ext cx="4133088" cy="420624"/>
          </a:xfrm>
          <a:prstGeom prst="rect">
            <a:avLst/>
          </a:prstGeom>
          <a:solidFill>
            <a:srgbClr val="7B2FBE"/>
          </a:solidFill>
          <a:ln w="12700">
            <a:solidFill>
              <a:srgbClr val="7B2FBE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28" name="Text 26"/>
          <p:cNvSpPr/>
          <p:nvPr/>
        </p:nvSpPr>
        <p:spPr>
          <a:xfrm>
            <a:off x="457200" y="2852928"/>
            <a:ext cx="2926080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Natura em Farmacias</a:t>
            </a:r>
            <a:endParaRPr lang="en-US" sz="1350" dirty="0"/>
          </a:p>
        </p:txBody>
      </p:sp>
      <p:sp>
        <p:nvSpPr>
          <p:cNvPr id="29" name="Text 27"/>
          <p:cNvSpPr/>
          <p:nvPr/>
        </p:nvSpPr>
        <p:spPr>
          <a:xfrm>
            <a:off x="457200" y="3310128"/>
            <a:ext cx="3913632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i="1" dirty="0">
                <a:solidFill>
                  <a:srgbClr val="4A5A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Cosmeticos - Canal farmacias</a:t>
            </a:r>
            <a:endParaRPr lang="en-US" sz="950" dirty="0"/>
          </a:p>
        </p:txBody>
      </p:sp>
      <p:sp>
        <p:nvSpPr>
          <p:cNvPr id="30" name="Text 28"/>
          <p:cNvSpPr/>
          <p:nvPr/>
        </p:nvSpPr>
        <p:spPr>
          <a:xfrm>
            <a:off x="457200" y="3529584"/>
            <a:ext cx="3913632" cy="4937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95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Acoes: </a:t>
            </a:r>
            <a:r>
              <a:rPr lang="en-US" sz="950" dirty="0" err="1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gôndola</a:t>
            </a:r>
            <a:r>
              <a:rPr lang="en-US" sz="95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exclusiva negociada com redes (Pacheco, Raia, Drogasil). Planograma proprio por linha. Display de demonstracao com amostras. QR code para conteudo digital da linha.</a:t>
            </a:r>
            <a:endParaRPr lang="en-US" sz="950" dirty="0"/>
          </a:p>
        </p:txBody>
      </p:sp>
      <p:sp>
        <p:nvSpPr>
          <p:cNvPr id="31" name="Shape 29"/>
          <p:cNvSpPr/>
          <p:nvPr/>
        </p:nvSpPr>
        <p:spPr>
          <a:xfrm>
            <a:off x="457200" y="4059936"/>
            <a:ext cx="3913632" cy="18288"/>
          </a:xfrm>
          <a:prstGeom prst="rect">
            <a:avLst/>
          </a:prstGeom>
          <a:solidFill>
            <a:srgbClr val="D0DBF5"/>
          </a:solidFill>
          <a:ln w="12700">
            <a:solidFill>
              <a:srgbClr val="D0DBF5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32" name="Text 30"/>
          <p:cNvSpPr/>
          <p:nvPr/>
        </p:nvSpPr>
        <p:spPr>
          <a:xfrm>
            <a:off x="457200" y="4096512"/>
            <a:ext cx="3913632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7B2FB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Resultado: Canal farmacias cresceu de 8% para 21% do mix de canal da Natura em 4 anos. Menor custo de </a:t>
            </a:r>
            <a:r>
              <a:rPr lang="en-US" sz="900" dirty="0" err="1">
                <a:solidFill>
                  <a:srgbClr val="7B2FB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ativação</a:t>
            </a:r>
            <a:r>
              <a:rPr lang="en-US" sz="900" dirty="0">
                <a:solidFill>
                  <a:srgbClr val="7B2FB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que loja propria com maior capilaridade.</a:t>
            </a:r>
            <a:endParaRPr lang="en-US" sz="900" dirty="0"/>
          </a:p>
        </p:txBody>
      </p:sp>
      <p:sp>
        <p:nvSpPr>
          <p:cNvPr id="33" name="Text 31"/>
          <p:cNvSpPr/>
          <p:nvPr/>
        </p:nvSpPr>
        <p:spPr>
          <a:xfrm>
            <a:off x="457200" y="4480560"/>
            <a:ext cx="3913632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b="1" dirty="0">
                <a:solidFill>
                  <a:srgbClr val="0D2461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&gt;&gt; Canal certo e tao importante quanto produto certo. Onde o consumidor ja esta comprando saude e beleza.</a:t>
            </a:r>
            <a:endParaRPr lang="en-US" sz="900" dirty="0"/>
          </a:p>
        </p:txBody>
      </p:sp>
      <p:sp>
        <p:nvSpPr>
          <p:cNvPr id="34" name="Shape 32"/>
          <p:cNvSpPr/>
          <p:nvPr/>
        </p:nvSpPr>
        <p:spPr>
          <a:xfrm>
            <a:off x="4773168" y="2852928"/>
            <a:ext cx="4133088" cy="1993392"/>
          </a:xfrm>
          <a:prstGeom prst="rect">
            <a:avLst/>
          </a:prstGeom>
          <a:solidFill>
            <a:srgbClr val="F4F7FF"/>
          </a:solidFill>
          <a:ln w="10160">
            <a:solidFill>
              <a:srgbClr val="D0DBF5"/>
            </a:solidFill>
            <a:prstDash val="solid"/>
          </a:ln>
          <a:effectLst>
            <a:outerShdw blurRad="63500" dist="25400" dir="81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sp>
        <p:nvSpPr>
          <p:cNvPr id="35" name="Shape 33"/>
          <p:cNvSpPr/>
          <p:nvPr/>
        </p:nvSpPr>
        <p:spPr>
          <a:xfrm>
            <a:off x="4773168" y="2852928"/>
            <a:ext cx="4133088" cy="420624"/>
          </a:xfrm>
          <a:prstGeom prst="rect">
            <a:avLst/>
          </a:prstGeom>
          <a:solidFill>
            <a:srgbClr val="D4610A"/>
          </a:solidFill>
          <a:ln w="12700">
            <a:solidFill>
              <a:srgbClr val="D4610A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36" name="Text 34"/>
          <p:cNvSpPr/>
          <p:nvPr/>
        </p:nvSpPr>
        <p:spPr>
          <a:xfrm>
            <a:off x="4882896" y="2852928"/>
            <a:ext cx="2926080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Red Bull no Varejo</a:t>
            </a:r>
            <a:endParaRPr lang="en-US" sz="1350" dirty="0"/>
          </a:p>
        </p:txBody>
      </p:sp>
      <p:sp>
        <p:nvSpPr>
          <p:cNvPr id="37" name="Text 35"/>
          <p:cNvSpPr/>
          <p:nvPr/>
        </p:nvSpPr>
        <p:spPr>
          <a:xfrm>
            <a:off x="4882896" y="3310128"/>
            <a:ext cx="3913632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i="1" dirty="0">
                <a:solidFill>
                  <a:srgbClr val="4A5A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Energetico - Multicanal</a:t>
            </a:r>
            <a:endParaRPr lang="en-US" sz="950" dirty="0"/>
          </a:p>
        </p:txBody>
      </p:sp>
      <p:sp>
        <p:nvSpPr>
          <p:cNvPr id="38" name="Text 36"/>
          <p:cNvSpPr/>
          <p:nvPr/>
        </p:nvSpPr>
        <p:spPr>
          <a:xfrm>
            <a:off x="4882896" y="3529584"/>
            <a:ext cx="3913632" cy="4937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95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Acoes: Geladeiras proprias posicionadas em ponto extra de alto trafego (caixas, entrada). Gancheiras no checkout. Material de PDV minimalista: apenas a lata e a cor. Sem desconto, sem promocao.</a:t>
            </a:r>
            <a:endParaRPr lang="en-US" sz="950" dirty="0"/>
          </a:p>
        </p:txBody>
      </p:sp>
      <p:sp>
        <p:nvSpPr>
          <p:cNvPr id="39" name="Shape 37"/>
          <p:cNvSpPr/>
          <p:nvPr/>
        </p:nvSpPr>
        <p:spPr>
          <a:xfrm>
            <a:off x="4882896" y="4059936"/>
            <a:ext cx="3913632" cy="18288"/>
          </a:xfrm>
          <a:prstGeom prst="rect">
            <a:avLst/>
          </a:prstGeom>
          <a:solidFill>
            <a:srgbClr val="D0DBF5"/>
          </a:solidFill>
          <a:ln w="12700">
            <a:solidFill>
              <a:srgbClr val="D0DBF5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40" name="Text 38"/>
          <p:cNvSpPr/>
          <p:nvPr/>
        </p:nvSpPr>
        <p:spPr>
          <a:xfrm>
            <a:off x="4882896" y="4096512"/>
            <a:ext cx="3913632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D461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Resultado: Market share de 70%+ no segmento premium de energeticos no Brasil mantido com </a:t>
            </a:r>
            <a:r>
              <a:rPr lang="en-US" sz="900" dirty="0" err="1">
                <a:solidFill>
                  <a:srgbClr val="D461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preço</a:t>
            </a:r>
            <a:r>
              <a:rPr lang="en-US" sz="900" dirty="0">
                <a:solidFill>
                  <a:srgbClr val="D461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40% acima da media da categoria.</a:t>
            </a:r>
            <a:endParaRPr lang="en-US" sz="900" dirty="0"/>
          </a:p>
        </p:txBody>
      </p:sp>
      <p:sp>
        <p:nvSpPr>
          <p:cNvPr id="41" name="Text 39"/>
          <p:cNvSpPr/>
          <p:nvPr/>
        </p:nvSpPr>
        <p:spPr>
          <a:xfrm>
            <a:off x="4882896" y="4480560"/>
            <a:ext cx="3913632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b="1" dirty="0">
                <a:solidFill>
                  <a:srgbClr val="0D2461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&gt;&gt; Posicionamento premium no PDV reforca posicionamento de </a:t>
            </a:r>
            <a:r>
              <a:rPr lang="en-US" sz="900" b="1" dirty="0" err="1">
                <a:solidFill>
                  <a:srgbClr val="0D2461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preço</a:t>
            </a:r>
            <a:r>
              <a:rPr lang="en-US" sz="900" b="1" dirty="0">
                <a:solidFill>
                  <a:srgbClr val="0D2461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. O varejista e extensao da comunicacao da marca.</a:t>
            </a:r>
            <a:endParaRPr lang="en-US" sz="900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371600" y="-1097280"/>
            <a:ext cx="3474720" cy="3474720"/>
          </a:xfrm>
          <a:prstGeom prst="ellipse">
            <a:avLst/>
          </a:prstGeom>
          <a:solidFill>
            <a:srgbClr val="1454C4">
              <a:alpha val="12000"/>
            </a:srgbClr>
          </a:solidFill>
          <a:ln w="12700">
            <a:solidFill>
              <a:srgbClr val="1454C4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3" name="Shape 1"/>
          <p:cNvSpPr/>
          <p:nvPr/>
        </p:nvSpPr>
        <p:spPr>
          <a:xfrm>
            <a:off x="-365760" y="-274320"/>
            <a:ext cx="1645920" cy="1645920"/>
          </a:xfrm>
          <a:prstGeom prst="ellipse">
            <a:avLst/>
          </a:prstGeom>
          <a:solidFill>
            <a:srgbClr val="2B6BE8">
              <a:alpha val="10000"/>
            </a:srgbClr>
          </a:solidFill>
          <a:ln w="12700">
            <a:solidFill>
              <a:srgbClr val="2B6BE8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4" name="Shape 2"/>
          <p:cNvSpPr/>
          <p:nvPr/>
        </p:nvSpPr>
        <p:spPr>
          <a:xfrm>
            <a:off x="0" y="0"/>
            <a:ext cx="9144000" cy="621792"/>
          </a:xfrm>
          <a:prstGeom prst="rect">
            <a:avLst/>
          </a:prstGeom>
          <a:solidFill>
            <a:srgbClr val="0D2461"/>
          </a:solidFill>
          <a:ln w="12700">
            <a:solidFill>
              <a:srgbClr val="0D2461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5" name="Shape 3"/>
          <p:cNvSpPr/>
          <p:nvPr/>
        </p:nvSpPr>
        <p:spPr>
          <a:xfrm>
            <a:off x="0" y="621792"/>
            <a:ext cx="9144000" cy="38405"/>
          </a:xfrm>
          <a:prstGeom prst="rect">
            <a:avLst/>
          </a:prstGeom>
          <a:solidFill>
            <a:srgbClr val="F5A200"/>
          </a:solidFill>
          <a:ln w="12700">
            <a:solidFill>
              <a:srgbClr val="F5A200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6" name="Text 4"/>
          <p:cNvSpPr/>
          <p:nvPr/>
        </p:nvSpPr>
        <p:spPr>
          <a:xfrm>
            <a:off x="384048" y="0"/>
            <a:ext cx="8321040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9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Atividade - Trade no Funil de Vendas  (2 pts da P1)</a:t>
            </a:r>
            <a:endParaRPr lang="en-US" sz="1900" dirty="0"/>
          </a:p>
        </p:txBody>
      </p:sp>
      <p:sp>
        <p:nvSpPr>
          <p:cNvPr id="7" name="Shape 5"/>
          <p:cNvSpPr/>
          <p:nvPr/>
        </p:nvSpPr>
        <p:spPr>
          <a:xfrm>
            <a:off x="0" y="4818888"/>
            <a:ext cx="9144000" cy="324612"/>
          </a:xfrm>
          <a:prstGeom prst="rect">
            <a:avLst/>
          </a:prstGeom>
          <a:solidFill>
            <a:srgbClr val="060E24"/>
          </a:solidFill>
          <a:ln w="12700">
            <a:solidFill>
              <a:srgbClr val="060E24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8" name="Text 6"/>
          <p:cNvSpPr/>
          <p:nvPr/>
        </p:nvSpPr>
        <p:spPr>
          <a:xfrm>
            <a:off x="320040" y="4832604"/>
            <a:ext cx="6858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AABF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AlunosdoPH.com  |  CEFET/RJ  -  Administracao de Varejo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7132320" y="4832604"/>
            <a:ext cx="1828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50" dirty="0">
                <a:solidFill>
                  <a:srgbClr val="F5A200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aula 3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347472" y="768096"/>
            <a:ext cx="8430768" cy="530352"/>
          </a:xfrm>
          <a:prstGeom prst="rect">
            <a:avLst/>
          </a:prstGeom>
          <a:solidFill>
            <a:srgbClr val="0D2461"/>
          </a:solidFill>
          <a:ln w="12700">
            <a:solidFill>
              <a:srgbClr val="0D2461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1" name="Shape 9"/>
          <p:cNvSpPr/>
          <p:nvPr/>
        </p:nvSpPr>
        <p:spPr>
          <a:xfrm>
            <a:off x="347472" y="768096"/>
            <a:ext cx="59436" cy="530352"/>
          </a:xfrm>
          <a:prstGeom prst="rect">
            <a:avLst/>
          </a:prstGeom>
          <a:solidFill>
            <a:srgbClr val="F5A200"/>
          </a:solidFill>
          <a:ln w="12700">
            <a:solidFill>
              <a:srgbClr val="F5A200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2" name="Text 10"/>
          <p:cNvSpPr/>
          <p:nvPr/>
        </p:nvSpPr>
        <p:spPr>
          <a:xfrm>
            <a:off x="502920" y="822960"/>
            <a:ext cx="8229600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F5A200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Em grupos de 3 pessoas  -  Apresentacao em sala  -  Entrega do documento ate a proxima aula</a:t>
            </a:r>
            <a:endParaRPr lang="en-US" sz="1300" dirty="0"/>
          </a:p>
        </p:txBody>
      </p:sp>
      <p:sp>
        <p:nvSpPr>
          <p:cNvPr id="13" name="Shape 11"/>
          <p:cNvSpPr/>
          <p:nvPr/>
        </p:nvSpPr>
        <p:spPr>
          <a:xfrm>
            <a:off x="347472" y="1389888"/>
            <a:ext cx="4133088" cy="1536192"/>
          </a:xfrm>
          <a:prstGeom prst="rect">
            <a:avLst/>
          </a:prstGeom>
          <a:solidFill>
            <a:srgbClr val="F4F7FF"/>
          </a:solidFill>
          <a:ln w="10160">
            <a:solidFill>
              <a:srgbClr val="D0DBF5"/>
            </a:solidFill>
            <a:prstDash val="solid"/>
          </a:ln>
          <a:effectLst>
            <a:outerShdw blurRad="63500" dist="25400" dir="81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sp>
        <p:nvSpPr>
          <p:cNvPr id="14" name="Shape 12"/>
          <p:cNvSpPr/>
          <p:nvPr/>
        </p:nvSpPr>
        <p:spPr>
          <a:xfrm>
            <a:off x="347472" y="1389888"/>
            <a:ext cx="566928" cy="1536192"/>
          </a:xfrm>
          <a:prstGeom prst="rect">
            <a:avLst/>
          </a:prstGeom>
          <a:solidFill>
            <a:srgbClr val="0D2461"/>
          </a:solidFill>
          <a:ln w="12700">
            <a:solidFill>
              <a:srgbClr val="0D2461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5" name="Text 13"/>
          <p:cNvSpPr/>
          <p:nvPr/>
        </p:nvSpPr>
        <p:spPr>
          <a:xfrm>
            <a:off x="347472" y="1389888"/>
            <a:ext cx="566928" cy="15361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1</a:t>
            </a:r>
            <a:endParaRPr lang="en-US" sz="2800" dirty="0"/>
          </a:p>
        </p:txBody>
      </p:sp>
      <p:sp>
        <p:nvSpPr>
          <p:cNvPr id="16" name="Text 14"/>
          <p:cNvSpPr/>
          <p:nvPr/>
        </p:nvSpPr>
        <p:spPr>
          <a:xfrm>
            <a:off x="1024128" y="1481328"/>
            <a:ext cx="3328416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0D2461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Escolha a categoria</a:t>
            </a:r>
            <a:endParaRPr lang="en-US" sz="1250" dirty="0"/>
          </a:p>
        </p:txBody>
      </p:sp>
      <p:sp>
        <p:nvSpPr>
          <p:cNvPr id="17" name="Text 15"/>
          <p:cNvSpPr/>
          <p:nvPr/>
        </p:nvSpPr>
        <p:spPr>
          <a:xfrm>
            <a:off x="1024128" y="1847088"/>
            <a:ext cx="3328416" cy="10241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05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Selecione uma categoria de produto em um varejista real. Exemplos: cerveja em supermercado, iogurte em hipermercado, protetor solar em farmacia, cosmetico em perfumaria, salgadinho em conveniencia.</a:t>
            </a:r>
            <a:endParaRPr lang="en-US" sz="1050" dirty="0"/>
          </a:p>
        </p:txBody>
      </p:sp>
      <p:sp>
        <p:nvSpPr>
          <p:cNvPr id="18" name="Shape 16"/>
          <p:cNvSpPr/>
          <p:nvPr/>
        </p:nvSpPr>
        <p:spPr>
          <a:xfrm>
            <a:off x="4773168" y="1389888"/>
            <a:ext cx="4133088" cy="1536192"/>
          </a:xfrm>
          <a:prstGeom prst="rect">
            <a:avLst/>
          </a:prstGeom>
          <a:solidFill>
            <a:srgbClr val="F4F7FF"/>
          </a:solidFill>
          <a:ln w="10160">
            <a:solidFill>
              <a:srgbClr val="D0DBF5"/>
            </a:solidFill>
            <a:prstDash val="solid"/>
          </a:ln>
          <a:effectLst>
            <a:outerShdw blurRad="63500" dist="25400" dir="81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sp>
        <p:nvSpPr>
          <p:cNvPr id="19" name="Shape 17"/>
          <p:cNvSpPr/>
          <p:nvPr/>
        </p:nvSpPr>
        <p:spPr>
          <a:xfrm>
            <a:off x="4773168" y="1389888"/>
            <a:ext cx="566928" cy="1536192"/>
          </a:xfrm>
          <a:prstGeom prst="rect">
            <a:avLst/>
          </a:prstGeom>
          <a:solidFill>
            <a:srgbClr val="1454C4"/>
          </a:solidFill>
          <a:ln w="12700">
            <a:solidFill>
              <a:srgbClr val="1454C4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20" name="Text 18"/>
          <p:cNvSpPr/>
          <p:nvPr/>
        </p:nvSpPr>
        <p:spPr>
          <a:xfrm>
            <a:off x="4773168" y="1389888"/>
            <a:ext cx="566928" cy="15361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2</a:t>
            </a:r>
            <a:endParaRPr lang="en-US" sz="2800" dirty="0"/>
          </a:p>
        </p:txBody>
      </p:sp>
      <p:sp>
        <p:nvSpPr>
          <p:cNvPr id="21" name="Text 19"/>
          <p:cNvSpPr/>
          <p:nvPr/>
        </p:nvSpPr>
        <p:spPr>
          <a:xfrm>
            <a:off x="5449824" y="1481328"/>
            <a:ext cx="3328416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1454C4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Mapeie as acoes de Trade por etapa do funil</a:t>
            </a:r>
            <a:endParaRPr lang="en-US" sz="1250" dirty="0"/>
          </a:p>
        </p:txBody>
      </p:sp>
      <p:sp>
        <p:nvSpPr>
          <p:cNvPr id="22" name="Text 20"/>
          <p:cNvSpPr/>
          <p:nvPr/>
        </p:nvSpPr>
        <p:spPr>
          <a:xfrm>
            <a:off x="5449824" y="1847088"/>
            <a:ext cx="3328416" cy="10241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05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Para cada etapa (Awareness, Consideracao, </a:t>
            </a:r>
            <a:r>
              <a:rPr lang="en-US" sz="1050" dirty="0" err="1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decisão</a:t>
            </a:r>
            <a:r>
              <a:rPr lang="en-US" sz="105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, Compra, Recompra), identifique quais acoes de Trade Marketing a </a:t>
            </a:r>
            <a:r>
              <a:rPr lang="en-US" sz="1050" dirty="0" err="1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indústria</a:t>
            </a:r>
            <a:r>
              <a:rPr lang="en-US" sz="105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lider usa atualmente nessa categoria e nesse canal.</a:t>
            </a:r>
            <a:endParaRPr lang="en-US" sz="1050" dirty="0"/>
          </a:p>
        </p:txBody>
      </p:sp>
      <p:sp>
        <p:nvSpPr>
          <p:cNvPr id="23" name="Shape 21"/>
          <p:cNvSpPr/>
          <p:nvPr/>
        </p:nvSpPr>
        <p:spPr>
          <a:xfrm>
            <a:off x="347472" y="3035808"/>
            <a:ext cx="4133088" cy="1536192"/>
          </a:xfrm>
          <a:prstGeom prst="rect">
            <a:avLst/>
          </a:prstGeom>
          <a:solidFill>
            <a:srgbClr val="F4F7FF"/>
          </a:solidFill>
          <a:ln w="10160">
            <a:solidFill>
              <a:srgbClr val="D0DBF5"/>
            </a:solidFill>
            <a:prstDash val="solid"/>
          </a:ln>
          <a:effectLst>
            <a:outerShdw blurRad="63500" dist="25400" dir="81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sp>
        <p:nvSpPr>
          <p:cNvPr id="24" name="Shape 22"/>
          <p:cNvSpPr/>
          <p:nvPr/>
        </p:nvSpPr>
        <p:spPr>
          <a:xfrm>
            <a:off x="347472" y="3035808"/>
            <a:ext cx="566928" cy="1536192"/>
          </a:xfrm>
          <a:prstGeom prst="rect">
            <a:avLst/>
          </a:prstGeom>
          <a:solidFill>
            <a:srgbClr val="0891B2"/>
          </a:solidFill>
          <a:ln w="12700">
            <a:solidFill>
              <a:srgbClr val="0891B2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25" name="Text 23"/>
          <p:cNvSpPr/>
          <p:nvPr/>
        </p:nvSpPr>
        <p:spPr>
          <a:xfrm>
            <a:off x="347472" y="3035808"/>
            <a:ext cx="566928" cy="15361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3</a:t>
            </a:r>
            <a:endParaRPr lang="en-US" sz="2800" dirty="0"/>
          </a:p>
        </p:txBody>
      </p:sp>
      <p:sp>
        <p:nvSpPr>
          <p:cNvPr id="26" name="Text 24"/>
          <p:cNvSpPr/>
          <p:nvPr/>
        </p:nvSpPr>
        <p:spPr>
          <a:xfrm>
            <a:off x="1024128" y="3127248"/>
            <a:ext cx="3328416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0891B2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Identifique gaps e oportunidades</a:t>
            </a:r>
            <a:endParaRPr lang="en-US" sz="1250" dirty="0"/>
          </a:p>
        </p:txBody>
      </p:sp>
      <p:sp>
        <p:nvSpPr>
          <p:cNvPr id="27" name="Text 25"/>
          <p:cNvSpPr/>
          <p:nvPr/>
        </p:nvSpPr>
        <p:spPr>
          <a:xfrm>
            <a:off x="1024128" y="3493008"/>
            <a:ext cx="3328416" cy="10241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05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Em qual etapa do funil a </a:t>
            </a:r>
            <a:r>
              <a:rPr lang="en-US" sz="1050" dirty="0" err="1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execução</a:t>
            </a:r>
            <a:r>
              <a:rPr lang="en-US" sz="105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de Trade e mais fraca? Onde ha ruptura, falta de material, planograma desorganizado ou ausencia de promotor? Qual concorrente executa melhor?</a:t>
            </a:r>
            <a:endParaRPr lang="en-US" sz="1050" dirty="0"/>
          </a:p>
        </p:txBody>
      </p:sp>
      <p:sp>
        <p:nvSpPr>
          <p:cNvPr id="28" name="Shape 26"/>
          <p:cNvSpPr/>
          <p:nvPr/>
        </p:nvSpPr>
        <p:spPr>
          <a:xfrm>
            <a:off x="4773168" y="3035808"/>
            <a:ext cx="4133088" cy="1536192"/>
          </a:xfrm>
          <a:prstGeom prst="rect">
            <a:avLst/>
          </a:prstGeom>
          <a:solidFill>
            <a:srgbClr val="F4F7FF"/>
          </a:solidFill>
          <a:ln w="10160">
            <a:solidFill>
              <a:srgbClr val="D0DBF5"/>
            </a:solidFill>
            <a:prstDash val="solid"/>
          </a:ln>
          <a:effectLst>
            <a:outerShdw blurRad="63500" dist="25400" dir="81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sp>
        <p:nvSpPr>
          <p:cNvPr id="29" name="Shape 27"/>
          <p:cNvSpPr/>
          <p:nvPr/>
        </p:nvSpPr>
        <p:spPr>
          <a:xfrm>
            <a:off x="4773168" y="3035808"/>
            <a:ext cx="566928" cy="1536192"/>
          </a:xfrm>
          <a:prstGeom prst="rect">
            <a:avLst/>
          </a:prstGeom>
          <a:solidFill>
            <a:srgbClr val="1F7A5C"/>
          </a:solidFill>
          <a:ln w="12700">
            <a:solidFill>
              <a:srgbClr val="1F7A5C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30" name="Text 28"/>
          <p:cNvSpPr/>
          <p:nvPr/>
        </p:nvSpPr>
        <p:spPr>
          <a:xfrm>
            <a:off x="4773168" y="3035808"/>
            <a:ext cx="566928" cy="15361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4</a:t>
            </a:r>
            <a:endParaRPr lang="en-US" sz="2800" dirty="0"/>
          </a:p>
        </p:txBody>
      </p:sp>
      <p:sp>
        <p:nvSpPr>
          <p:cNvPr id="31" name="Text 29"/>
          <p:cNvSpPr/>
          <p:nvPr/>
        </p:nvSpPr>
        <p:spPr>
          <a:xfrm>
            <a:off x="5449824" y="3127248"/>
            <a:ext cx="3328416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1F7A5C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Proponha </a:t>
            </a:r>
            <a:r>
              <a:rPr lang="en-US" sz="1250" b="1" dirty="0" err="1">
                <a:solidFill>
                  <a:srgbClr val="1F7A5C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uma</a:t>
            </a:r>
            <a:r>
              <a:rPr lang="en-US" sz="1250" b="1" dirty="0">
                <a:solidFill>
                  <a:srgbClr val="1F7A5C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 </a:t>
            </a:r>
            <a:r>
              <a:rPr lang="en-US" sz="1250" b="1" dirty="0" err="1">
                <a:solidFill>
                  <a:srgbClr val="1F7A5C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ativação</a:t>
            </a:r>
            <a:r>
              <a:rPr lang="en-US" sz="1250" b="1" dirty="0">
                <a:solidFill>
                  <a:srgbClr val="1F7A5C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 de PDV</a:t>
            </a:r>
            <a:endParaRPr lang="en-US" sz="1250" dirty="0"/>
          </a:p>
        </p:txBody>
      </p:sp>
      <p:sp>
        <p:nvSpPr>
          <p:cNvPr id="32" name="Text 30"/>
          <p:cNvSpPr/>
          <p:nvPr/>
        </p:nvSpPr>
        <p:spPr>
          <a:xfrm>
            <a:off x="5449824" y="3493008"/>
            <a:ext cx="3328416" cy="10241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05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Crie uma proposta de acao de Trade Marketing para a etapa mais critica. Defina: peca de MPDV utilizada, </a:t>
            </a:r>
            <a:r>
              <a:rPr lang="en-US" sz="1050" dirty="0" err="1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posição</a:t>
            </a:r>
            <a:r>
              <a:rPr lang="en-US" sz="105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no PDV, mensagem principal, KPI para medir resultado e custo estimado.</a:t>
            </a:r>
            <a:endParaRPr lang="en-US" sz="1050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0D246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645920" y="-914400"/>
            <a:ext cx="4114800" cy="4114800"/>
          </a:xfrm>
          <a:prstGeom prst="ellipse">
            <a:avLst/>
          </a:prstGeom>
          <a:solidFill>
            <a:srgbClr val="0A1A50"/>
          </a:solidFill>
          <a:ln w="12700">
            <a:solidFill>
              <a:srgbClr val="0A1A50"/>
            </a:solidFill>
            <a:prstDash val="solid"/>
          </a:ln>
        </p:spPr>
        <p:txBody>
          <a:bodyPr/>
          <a:lstStyle/>
          <a:p>
            <a:endParaRPr lang="pt-BR" dirty="0"/>
          </a:p>
        </p:txBody>
      </p:sp>
      <p:sp>
        <p:nvSpPr>
          <p:cNvPr id="3" name="Shape 1"/>
          <p:cNvSpPr/>
          <p:nvPr/>
        </p:nvSpPr>
        <p:spPr>
          <a:xfrm>
            <a:off x="-548640" y="274320"/>
            <a:ext cx="2286000" cy="2286000"/>
          </a:xfrm>
          <a:prstGeom prst="ellipse">
            <a:avLst/>
          </a:prstGeom>
          <a:solidFill>
            <a:srgbClr val="2B6BE8">
              <a:alpha val="75000"/>
            </a:srgbClr>
          </a:solidFill>
          <a:ln w="12700">
            <a:solidFill>
              <a:srgbClr val="2B6BE8"/>
            </a:solidFill>
            <a:prstDash val="solid"/>
          </a:ln>
        </p:spPr>
        <p:txBody>
          <a:bodyPr/>
          <a:lstStyle/>
          <a:p>
            <a:endParaRPr lang="pt-BR" dirty="0"/>
          </a:p>
        </p:txBody>
      </p:sp>
      <p:sp>
        <p:nvSpPr>
          <p:cNvPr id="4" name="Shape 2"/>
          <p:cNvSpPr/>
          <p:nvPr/>
        </p:nvSpPr>
        <p:spPr>
          <a:xfrm>
            <a:off x="7315200" y="3108960"/>
            <a:ext cx="2560320" cy="2560320"/>
          </a:xfrm>
          <a:prstGeom prst="ellipse">
            <a:avLst/>
          </a:prstGeom>
          <a:solidFill>
            <a:srgbClr val="0A1A50"/>
          </a:solidFill>
          <a:ln w="12700">
            <a:solidFill>
              <a:srgbClr val="0A1A50"/>
            </a:solidFill>
            <a:prstDash val="solid"/>
          </a:ln>
        </p:spPr>
        <p:txBody>
          <a:bodyPr/>
          <a:lstStyle/>
          <a:p>
            <a:endParaRPr lang="pt-BR" dirty="0"/>
          </a:p>
        </p:txBody>
      </p:sp>
      <p:sp>
        <p:nvSpPr>
          <p:cNvPr id="5" name="Shape 3"/>
          <p:cNvSpPr/>
          <p:nvPr/>
        </p:nvSpPr>
        <p:spPr>
          <a:xfrm>
            <a:off x="6858000" y="2377440"/>
            <a:ext cx="1463040" cy="1463040"/>
          </a:xfrm>
          <a:prstGeom prst="ellipse">
            <a:avLst/>
          </a:prstGeom>
          <a:solidFill>
            <a:srgbClr val="5B9EE8">
              <a:alpha val="60000"/>
            </a:srgbClr>
          </a:solidFill>
          <a:ln w="12700">
            <a:solidFill>
              <a:srgbClr val="5B9EE8"/>
            </a:solidFill>
            <a:prstDash val="solid"/>
          </a:ln>
        </p:spPr>
        <p:txBody>
          <a:bodyPr/>
          <a:lstStyle/>
          <a:p>
            <a:endParaRPr lang="pt-BR" dirty="0"/>
          </a:p>
        </p:txBody>
      </p:sp>
      <p:sp>
        <p:nvSpPr>
          <p:cNvPr id="6" name="Text 4"/>
          <p:cNvSpPr/>
          <p:nvPr/>
        </p:nvSpPr>
        <p:spPr>
          <a:xfrm>
            <a:off x="1920240" y="777240"/>
            <a:ext cx="6858000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9BBC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Referencias desta aula: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1920240" y="1170432"/>
            <a:ext cx="68580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7A92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- KOTLER &amp; KELLER - Administracao de Marketing, 15a ed. (Cap. 17 - Comunicacao no PDV)</a:t>
            </a:r>
            <a:endParaRPr lang="en-US" sz="1100" dirty="0"/>
          </a:p>
        </p:txBody>
      </p:sp>
      <p:sp>
        <p:nvSpPr>
          <p:cNvPr id="8" name="Text 6"/>
          <p:cNvSpPr/>
          <p:nvPr/>
        </p:nvSpPr>
        <p:spPr>
          <a:xfrm>
            <a:off x="1920240" y="1444752"/>
            <a:ext cx="68580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7A92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- BLESSA, R. - Merchandising no ponto de venda. 4a ed. Atlas, 2011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1920240" y="1719072"/>
            <a:ext cx="68580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7A92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- ECR Brasil - Efficient Consumer Response: fundamentos e pratica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1920240" y="1993392"/>
            <a:ext cx="68580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7A92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- NIELSEN - Gestao por Categorias no Varejo Brasileiro. Relatorio 2023</a:t>
            </a:r>
            <a:endParaRPr lang="en-US" sz="1100" dirty="0"/>
          </a:p>
        </p:txBody>
      </p:sp>
      <p:sp>
        <p:nvSpPr>
          <p:cNvPr id="11" name="Text 9"/>
          <p:cNvSpPr/>
          <p:nvPr/>
        </p:nvSpPr>
        <p:spPr>
          <a:xfrm>
            <a:off x="1920240" y="2267712"/>
            <a:ext cx="68580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7A92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- POPAI Brasil - Estudo de Efetividade do MPDV 2024</a:t>
            </a:r>
            <a:endParaRPr lang="en-US" sz="1100" dirty="0"/>
          </a:p>
        </p:txBody>
      </p:sp>
      <p:sp>
        <p:nvSpPr>
          <p:cNvPr id="12" name="Shape 10"/>
          <p:cNvSpPr/>
          <p:nvPr/>
        </p:nvSpPr>
        <p:spPr>
          <a:xfrm>
            <a:off x="1920240" y="2633472"/>
            <a:ext cx="6858000" cy="45720"/>
          </a:xfrm>
          <a:prstGeom prst="rect">
            <a:avLst/>
          </a:prstGeom>
          <a:solidFill>
            <a:srgbClr val="F5A200"/>
          </a:solidFill>
          <a:ln w="12700">
            <a:solidFill>
              <a:srgbClr val="F5A200"/>
            </a:solidFill>
            <a:prstDash val="solid"/>
          </a:ln>
        </p:spPr>
        <p:txBody>
          <a:bodyPr/>
          <a:lstStyle/>
          <a:p>
            <a:endParaRPr lang="pt-BR" dirty="0"/>
          </a:p>
        </p:txBody>
      </p:sp>
      <p:sp>
        <p:nvSpPr>
          <p:cNvPr id="13" name="Text 11"/>
          <p:cNvSpPr/>
          <p:nvPr/>
        </p:nvSpPr>
        <p:spPr>
          <a:xfrm>
            <a:off x="1920240" y="2743200"/>
            <a:ext cx="6858000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9BBC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Proxima Aula :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1920240" y="3072384"/>
            <a:ext cx="685800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Visual Merchandising</a:t>
            </a:r>
            <a:endParaRPr lang="en-US" sz="3200" dirty="0"/>
          </a:p>
        </p:txBody>
      </p:sp>
      <p:sp>
        <p:nvSpPr>
          <p:cNvPr id="15" name="Text 13"/>
          <p:cNvSpPr/>
          <p:nvPr/>
        </p:nvSpPr>
        <p:spPr>
          <a:xfrm>
            <a:off x="1920240" y="3675888"/>
            <a:ext cx="685800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F5A200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e Marketing Sensorial</a:t>
            </a:r>
            <a:endParaRPr lang="en-US" sz="3200" dirty="0"/>
          </a:p>
        </p:txBody>
      </p:sp>
      <p:sp>
        <p:nvSpPr>
          <p:cNvPr id="16" name="Shape 14"/>
          <p:cNvSpPr/>
          <p:nvPr/>
        </p:nvSpPr>
        <p:spPr>
          <a:xfrm>
            <a:off x="0" y="4818888"/>
            <a:ext cx="9144000" cy="324612"/>
          </a:xfrm>
          <a:prstGeom prst="rect">
            <a:avLst/>
          </a:prstGeom>
          <a:solidFill>
            <a:srgbClr val="060E24"/>
          </a:solidFill>
          <a:ln w="12700">
            <a:solidFill>
              <a:srgbClr val="060E24"/>
            </a:solidFill>
            <a:prstDash val="solid"/>
          </a:ln>
        </p:spPr>
        <p:txBody>
          <a:bodyPr/>
          <a:lstStyle/>
          <a:p>
            <a:endParaRPr lang="pt-BR" dirty="0"/>
          </a:p>
        </p:txBody>
      </p:sp>
      <p:sp>
        <p:nvSpPr>
          <p:cNvPr id="17" name="Text 15"/>
          <p:cNvSpPr/>
          <p:nvPr/>
        </p:nvSpPr>
        <p:spPr>
          <a:xfrm>
            <a:off x="320040" y="4832604"/>
            <a:ext cx="85039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850" dirty="0">
                <a:solidFill>
                  <a:srgbClr val="F5A2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CEFET/RJ  -  Administracao de Varejo  |  Prof. Paulo Pinho  |  paulo.pinho@cefet-rj.br  |  @alunosdoph</a:t>
            </a:r>
            <a:endParaRPr lang="en-US" sz="8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D246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645920" y="-914400"/>
            <a:ext cx="4114800" cy="4114800"/>
          </a:xfrm>
          <a:prstGeom prst="ellipse">
            <a:avLst/>
          </a:prstGeom>
          <a:solidFill>
            <a:srgbClr val="0A1A50"/>
          </a:solidFill>
          <a:ln w="12700">
            <a:solidFill>
              <a:srgbClr val="0A1A50"/>
            </a:solidFill>
            <a:prstDash val="solid"/>
          </a:ln>
        </p:spPr>
        <p:txBody>
          <a:bodyPr/>
          <a:lstStyle/>
          <a:p>
            <a:endParaRPr lang="pt-BR" dirty="0"/>
          </a:p>
        </p:txBody>
      </p:sp>
      <p:sp>
        <p:nvSpPr>
          <p:cNvPr id="3" name="Shape 1"/>
          <p:cNvSpPr/>
          <p:nvPr/>
        </p:nvSpPr>
        <p:spPr>
          <a:xfrm>
            <a:off x="-548640" y="274320"/>
            <a:ext cx="2286000" cy="2286000"/>
          </a:xfrm>
          <a:prstGeom prst="ellipse">
            <a:avLst/>
          </a:prstGeom>
          <a:solidFill>
            <a:srgbClr val="2B6BE8">
              <a:alpha val="75000"/>
            </a:srgbClr>
          </a:solidFill>
          <a:ln w="12700">
            <a:solidFill>
              <a:srgbClr val="2B6BE8"/>
            </a:solidFill>
            <a:prstDash val="solid"/>
          </a:ln>
        </p:spPr>
        <p:txBody>
          <a:bodyPr/>
          <a:lstStyle/>
          <a:p>
            <a:endParaRPr lang="pt-BR" dirty="0"/>
          </a:p>
        </p:txBody>
      </p:sp>
      <p:sp>
        <p:nvSpPr>
          <p:cNvPr id="4" name="Shape 2"/>
          <p:cNvSpPr/>
          <p:nvPr/>
        </p:nvSpPr>
        <p:spPr>
          <a:xfrm>
            <a:off x="7315200" y="3108960"/>
            <a:ext cx="2560320" cy="2560320"/>
          </a:xfrm>
          <a:prstGeom prst="ellipse">
            <a:avLst/>
          </a:prstGeom>
          <a:solidFill>
            <a:srgbClr val="0A1A50"/>
          </a:solidFill>
          <a:ln w="12700">
            <a:solidFill>
              <a:srgbClr val="0A1A50"/>
            </a:solidFill>
            <a:prstDash val="solid"/>
          </a:ln>
        </p:spPr>
        <p:txBody>
          <a:bodyPr/>
          <a:lstStyle/>
          <a:p>
            <a:endParaRPr lang="pt-BR" dirty="0"/>
          </a:p>
        </p:txBody>
      </p:sp>
      <p:sp>
        <p:nvSpPr>
          <p:cNvPr id="5" name="Shape 3"/>
          <p:cNvSpPr/>
          <p:nvPr/>
        </p:nvSpPr>
        <p:spPr>
          <a:xfrm>
            <a:off x="6858000" y="2377440"/>
            <a:ext cx="1463040" cy="1463040"/>
          </a:xfrm>
          <a:prstGeom prst="ellipse">
            <a:avLst/>
          </a:prstGeom>
          <a:solidFill>
            <a:srgbClr val="5B9EE8">
              <a:alpha val="60000"/>
            </a:srgbClr>
          </a:solidFill>
          <a:ln w="12700">
            <a:solidFill>
              <a:srgbClr val="5B9EE8"/>
            </a:solidFill>
            <a:prstDash val="solid"/>
          </a:ln>
        </p:spPr>
        <p:txBody>
          <a:bodyPr/>
          <a:lstStyle/>
          <a:p>
            <a:endParaRPr lang="pt-BR" dirty="0"/>
          </a:p>
        </p:txBody>
      </p:sp>
      <p:sp>
        <p:nvSpPr>
          <p:cNvPr id="6" name="Shape 4"/>
          <p:cNvSpPr/>
          <p:nvPr/>
        </p:nvSpPr>
        <p:spPr>
          <a:xfrm>
            <a:off x="0" y="4818888"/>
            <a:ext cx="9144000" cy="324612"/>
          </a:xfrm>
          <a:prstGeom prst="rect">
            <a:avLst/>
          </a:prstGeom>
          <a:solidFill>
            <a:srgbClr val="060E24"/>
          </a:solidFill>
          <a:ln w="12700">
            <a:solidFill>
              <a:srgbClr val="060E24"/>
            </a:solidFill>
            <a:prstDash val="solid"/>
          </a:ln>
        </p:spPr>
        <p:txBody>
          <a:bodyPr/>
          <a:lstStyle/>
          <a:p>
            <a:endParaRPr lang="pt-BR" dirty="0"/>
          </a:p>
        </p:txBody>
      </p:sp>
      <p:sp>
        <p:nvSpPr>
          <p:cNvPr id="7" name="Text 5"/>
          <p:cNvSpPr/>
          <p:nvPr/>
        </p:nvSpPr>
        <p:spPr>
          <a:xfrm>
            <a:off x="320040" y="4832604"/>
            <a:ext cx="6858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AABF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AlunosdoPH.com  |  CEFET/RJ  -  Administracao de Varejo</a:t>
            </a:r>
            <a:endParaRPr lang="en-US" sz="850" dirty="0"/>
          </a:p>
        </p:txBody>
      </p:sp>
      <p:sp>
        <p:nvSpPr>
          <p:cNvPr id="8" name="Text 6"/>
          <p:cNvSpPr/>
          <p:nvPr/>
        </p:nvSpPr>
        <p:spPr>
          <a:xfrm>
            <a:off x="7132320" y="4832604"/>
            <a:ext cx="1828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50" dirty="0">
                <a:solidFill>
                  <a:srgbClr val="F5A200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aula 3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457200" y="164592"/>
            <a:ext cx="822960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F5A200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O que é Trade Marketing?</a:t>
            </a:r>
            <a:endParaRPr lang="en-US" sz="2600" dirty="0"/>
          </a:p>
        </p:txBody>
      </p:sp>
      <p:sp>
        <p:nvSpPr>
          <p:cNvPr id="10" name="Shape 8"/>
          <p:cNvSpPr/>
          <p:nvPr/>
        </p:nvSpPr>
        <p:spPr>
          <a:xfrm>
            <a:off x="457200" y="603504"/>
            <a:ext cx="8229600" cy="36576"/>
          </a:xfrm>
          <a:prstGeom prst="rect">
            <a:avLst/>
          </a:prstGeom>
          <a:solidFill>
            <a:srgbClr val="F5A200"/>
          </a:solidFill>
          <a:ln w="12700">
            <a:solidFill>
              <a:srgbClr val="F5A200"/>
            </a:solidFill>
            <a:prstDash val="solid"/>
          </a:ln>
        </p:spPr>
        <p:txBody>
          <a:bodyPr/>
          <a:lstStyle/>
          <a:p>
            <a:endParaRPr lang="pt-BR" dirty="0"/>
          </a:p>
        </p:txBody>
      </p:sp>
      <p:sp>
        <p:nvSpPr>
          <p:cNvPr id="11" name="Shape 9"/>
          <p:cNvSpPr/>
          <p:nvPr/>
        </p:nvSpPr>
        <p:spPr>
          <a:xfrm>
            <a:off x="457200" y="749808"/>
            <a:ext cx="8229600" cy="804672"/>
          </a:xfrm>
          <a:prstGeom prst="rect">
            <a:avLst/>
          </a:prstGeom>
          <a:solidFill>
            <a:srgbClr val="0A1840"/>
          </a:solidFill>
          <a:ln w="12700">
            <a:solidFill>
              <a:srgbClr val="1A3670"/>
            </a:solidFill>
            <a:prstDash val="solid"/>
          </a:ln>
        </p:spPr>
        <p:txBody>
          <a:bodyPr/>
          <a:lstStyle/>
          <a:p>
            <a:endParaRPr lang="pt-BR" dirty="0"/>
          </a:p>
        </p:txBody>
      </p:sp>
      <p:sp>
        <p:nvSpPr>
          <p:cNvPr id="12" name="Shape 10"/>
          <p:cNvSpPr/>
          <p:nvPr/>
        </p:nvSpPr>
        <p:spPr>
          <a:xfrm>
            <a:off x="457200" y="749808"/>
            <a:ext cx="59436" cy="804672"/>
          </a:xfrm>
          <a:prstGeom prst="rect">
            <a:avLst/>
          </a:prstGeom>
          <a:solidFill>
            <a:srgbClr val="F5A200"/>
          </a:solidFill>
          <a:ln w="12700">
            <a:solidFill>
              <a:srgbClr val="F5A200"/>
            </a:solidFill>
            <a:prstDash val="solid"/>
          </a:ln>
        </p:spPr>
        <p:txBody>
          <a:bodyPr/>
          <a:lstStyle/>
          <a:p>
            <a:endParaRPr lang="pt-BR" dirty="0"/>
          </a:p>
        </p:txBody>
      </p:sp>
      <p:sp>
        <p:nvSpPr>
          <p:cNvPr id="13" name="Text 11"/>
          <p:cNvSpPr/>
          <p:nvPr/>
        </p:nvSpPr>
        <p:spPr>
          <a:xfrm>
            <a:off x="594360" y="822960"/>
            <a:ext cx="795528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Conjunto de </a:t>
            </a:r>
            <a:r>
              <a:rPr lang="en-US" sz="1300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ações</a:t>
            </a: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e </a:t>
            </a:r>
            <a:r>
              <a:rPr lang="en-US" sz="1300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estratégias</a:t>
            </a: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da </a:t>
            </a:r>
            <a:r>
              <a:rPr lang="en-US" sz="1300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indústria</a:t>
            </a: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para conquistar o varejista como canal de vendas - </a:t>
            </a:r>
            <a:r>
              <a:rPr lang="en-US" sz="1300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garantindo</a:t>
            </a: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300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presençaa</a:t>
            </a: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, visibilidade e </a:t>
            </a:r>
            <a:r>
              <a:rPr lang="en-US" sz="1300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execução</a:t>
            </a: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no ponto de venda para estimular o sell-out.</a:t>
            </a:r>
            <a:endParaRPr lang="en-US" sz="1300" dirty="0"/>
          </a:p>
        </p:txBody>
      </p:sp>
      <p:sp>
        <p:nvSpPr>
          <p:cNvPr id="14" name="Shape 12"/>
          <p:cNvSpPr/>
          <p:nvPr/>
        </p:nvSpPr>
        <p:spPr>
          <a:xfrm>
            <a:off x="457200" y="1700784"/>
            <a:ext cx="2633472" cy="2980944"/>
          </a:xfrm>
          <a:prstGeom prst="rect">
            <a:avLst/>
          </a:prstGeom>
          <a:solidFill>
            <a:srgbClr val="D4610A"/>
          </a:solidFill>
          <a:ln w="12700">
            <a:solidFill>
              <a:srgbClr val="D4610A"/>
            </a:solidFill>
            <a:prstDash val="solid"/>
          </a:ln>
        </p:spPr>
        <p:txBody>
          <a:bodyPr/>
          <a:lstStyle/>
          <a:p>
            <a:endParaRPr lang="pt-BR" dirty="0"/>
          </a:p>
        </p:txBody>
      </p:sp>
      <p:sp>
        <p:nvSpPr>
          <p:cNvPr id="15" name="Text 13"/>
          <p:cNvSpPr/>
          <p:nvPr/>
        </p:nvSpPr>
        <p:spPr>
          <a:xfrm>
            <a:off x="548640" y="1755648"/>
            <a:ext cx="2450592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B2B antes do B2C</a:t>
            </a:r>
            <a:endParaRPr lang="en-US" sz="1400" dirty="0"/>
          </a:p>
        </p:txBody>
      </p:sp>
      <p:sp>
        <p:nvSpPr>
          <p:cNvPr id="16" name="Shape 14"/>
          <p:cNvSpPr/>
          <p:nvPr/>
        </p:nvSpPr>
        <p:spPr>
          <a:xfrm>
            <a:off x="548640" y="2249424"/>
            <a:ext cx="2450592" cy="36576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pt-BR" dirty="0"/>
          </a:p>
        </p:txBody>
      </p:sp>
      <p:sp>
        <p:nvSpPr>
          <p:cNvPr id="17" name="Text 15"/>
          <p:cNvSpPr/>
          <p:nvPr/>
        </p:nvSpPr>
        <p:spPr>
          <a:xfrm>
            <a:off x="548640" y="2340864"/>
            <a:ext cx="2450592" cy="14813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1200" dirty="0">
                <a:solidFill>
                  <a:srgbClr val="DDEE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Trade Marketing </a:t>
            </a:r>
            <a:r>
              <a:rPr lang="en-US" sz="1200" dirty="0" err="1">
                <a:solidFill>
                  <a:srgbClr val="DDEE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não</a:t>
            </a:r>
            <a:r>
              <a:rPr lang="en-US" sz="1200" dirty="0">
                <a:solidFill>
                  <a:srgbClr val="DDEE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fala com o consumidor final. Fala com o varejista (e com seu comprador, gerente de categoria e promotor). O </a:t>
            </a:r>
            <a:r>
              <a:rPr lang="en-US" sz="1200" dirty="0" err="1">
                <a:solidFill>
                  <a:srgbClr val="DDEE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objetivo</a:t>
            </a:r>
            <a:r>
              <a:rPr lang="en-US" sz="1200" dirty="0">
                <a:solidFill>
                  <a:srgbClr val="DDEE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é fazer o varejista querer vender o seu produto.</a:t>
            </a:r>
            <a:endParaRPr lang="en-US" sz="1200" dirty="0"/>
          </a:p>
        </p:txBody>
      </p:sp>
      <p:sp>
        <p:nvSpPr>
          <p:cNvPr id="18" name="Shape 16"/>
          <p:cNvSpPr/>
          <p:nvPr/>
        </p:nvSpPr>
        <p:spPr>
          <a:xfrm>
            <a:off x="548640" y="3858768"/>
            <a:ext cx="2450592" cy="36576"/>
          </a:xfrm>
          <a:prstGeom prst="rect">
            <a:avLst/>
          </a:prstGeom>
          <a:solidFill>
            <a:srgbClr val="FFFFFF">
              <a:alpha val="60000"/>
            </a:srgbClr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pt-BR" dirty="0"/>
          </a:p>
        </p:txBody>
      </p:sp>
      <p:sp>
        <p:nvSpPr>
          <p:cNvPr id="19" name="Text 17"/>
          <p:cNvSpPr/>
          <p:nvPr/>
        </p:nvSpPr>
        <p:spPr>
          <a:xfrm>
            <a:off x="548640" y="3931920"/>
            <a:ext cx="2450592" cy="6583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1200" i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Ex.: A </a:t>
            </a:r>
            <a:r>
              <a:rPr lang="en-US" sz="1200" i="1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Ambev</a:t>
            </a:r>
            <a:r>
              <a:rPr lang="en-US" sz="1200" i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200" i="1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não</a:t>
            </a:r>
            <a:r>
              <a:rPr lang="en-US" sz="1200" i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convence o bebedor de cerveja - ela convence o dono do bar a ter gelada Brahma na frente.</a:t>
            </a:r>
            <a:endParaRPr lang="en-US" sz="1200" dirty="0"/>
          </a:p>
        </p:txBody>
      </p:sp>
      <p:sp>
        <p:nvSpPr>
          <p:cNvPr id="20" name="Shape 18"/>
          <p:cNvSpPr/>
          <p:nvPr/>
        </p:nvSpPr>
        <p:spPr>
          <a:xfrm>
            <a:off x="3236976" y="1700784"/>
            <a:ext cx="2633472" cy="2980944"/>
          </a:xfrm>
          <a:prstGeom prst="rect">
            <a:avLst/>
          </a:prstGeom>
          <a:solidFill>
            <a:srgbClr val="0891B2"/>
          </a:solidFill>
          <a:ln w="12700">
            <a:solidFill>
              <a:srgbClr val="0891B2"/>
            </a:solidFill>
            <a:prstDash val="solid"/>
          </a:ln>
        </p:spPr>
        <p:txBody>
          <a:bodyPr/>
          <a:lstStyle/>
          <a:p>
            <a:endParaRPr lang="pt-BR" dirty="0"/>
          </a:p>
        </p:txBody>
      </p:sp>
      <p:sp>
        <p:nvSpPr>
          <p:cNvPr id="21" name="Text 19"/>
          <p:cNvSpPr/>
          <p:nvPr/>
        </p:nvSpPr>
        <p:spPr>
          <a:xfrm>
            <a:off x="3328416" y="1755648"/>
            <a:ext cx="2450592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 err="1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execução</a:t>
            </a:r>
            <a:r>
              <a:rPr lang="en-US" sz="14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 no PDV</a:t>
            </a:r>
            <a:endParaRPr lang="en-US" sz="1400" dirty="0"/>
          </a:p>
        </p:txBody>
      </p:sp>
      <p:sp>
        <p:nvSpPr>
          <p:cNvPr id="22" name="Shape 20"/>
          <p:cNvSpPr/>
          <p:nvPr/>
        </p:nvSpPr>
        <p:spPr>
          <a:xfrm>
            <a:off x="3328416" y="2249424"/>
            <a:ext cx="2450592" cy="36576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pt-BR" dirty="0"/>
          </a:p>
        </p:txBody>
      </p:sp>
      <p:sp>
        <p:nvSpPr>
          <p:cNvPr id="23" name="Text 21"/>
          <p:cNvSpPr/>
          <p:nvPr/>
        </p:nvSpPr>
        <p:spPr>
          <a:xfrm>
            <a:off x="3328416" y="2340864"/>
            <a:ext cx="2450592" cy="14813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1200" dirty="0">
                <a:solidFill>
                  <a:srgbClr val="DDEE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 nada adianta publicidade massiva se o </a:t>
            </a:r>
            <a:r>
              <a:rPr lang="en-US" sz="1200" dirty="0" err="1">
                <a:solidFill>
                  <a:srgbClr val="DDEE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produto</a:t>
            </a:r>
            <a:r>
              <a:rPr lang="en-US" sz="1200" dirty="0">
                <a:solidFill>
                  <a:srgbClr val="DDEE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200" dirty="0" err="1">
                <a:solidFill>
                  <a:srgbClr val="DDEE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não</a:t>
            </a:r>
            <a:r>
              <a:rPr lang="en-US" sz="1200" dirty="0">
                <a:solidFill>
                  <a:srgbClr val="DDEE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pt-BR" sz="1200" dirty="0">
                <a:solidFill>
                  <a:srgbClr val="DDEE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está</a:t>
            </a:r>
            <a:r>
              <a:rPr lang="en-US" sz="1200" dirty="0">
                <a:solidFill>
                  <a:srgbClr val="DDEE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pt-BR" sz="1200" dirty="0">
                <a:solidFill>
                  <a:srgbClr val="DDEE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</a:t>
            </a:r>
            <a:r>
              <a:rPr lang="en-US" sz="1200" dirty="0">
                <a:solidFill>
                  <a:srgbClr val="DDEE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200" dirty="0" err="1">
                <a:solidFill>
                  <a:srgbClr val="DDEE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gôndola</a:t>
            </a:r>
            <a:r>
              <a:rPr lang="en-US" sz="1200" dirty="0">
                <a:solidFill>
                  <a:srgbClr val="DDEE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certa, no nivel dos olhos, com </a:t>
            </a:r>
            <a:r>
              <a:rPr lang="en-US" sz="1200" dirty="0" err="1">
                <a:solidFill>
                  <a:srgbClr val="DDEE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preço</a:t>
            </a:r>
            <a:r>
              <a:rPr lang="en-US" sz="1200" dirty="0">
                <a:solidFill>
                  <a:srgbClr val="DDEE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200" dirty="0" err="1">
                <a:solidFill>
                  <a:srgbClr val="DDEE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visível</a:t>
            </a:r>
            <a:r>
              <a:rPr lang="en-US" sz="1200" dirty="0">
                <a:solidFill>
                  <a:srgbClr val="DDEE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e em quantidade suficiente. Trade garante a </a:t>
            </a:r>
            <a:r>
              <a:rPr lang="en-US" sz="1200" dirty="0" err="1">
                <a:solidFill>
                  <a:srgbClr val="DDEE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última</a:t>
            </a:r>
            <a:r>
              <a:rPr lang="en-US" sz="1200" dirty="0">
                <a:solidFill>
                  <a:srgbClr val="DDEE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milha da venda.</a:t>
            </a:r>
            <a:endParaRPr lang="en-US" sz="1200" dirty="0"/>
          </a:p>
        </p:txBody>
      </p:sp>
      <p:sp>
        <p:nvSpPr>
          <p:cNvPr id="24" name="Shape 22"/>
          <p:cNvSpPr/>
          <p:nvPr/>
        </p:nvSpPr>
        <p:spPr>
          <a:xfrm>
            <a:off x="3328416" y="3858768"/>
            <a:ext cx="2450592" cy="36576"/>
          </a:xfrm>
          <a:prstGeom prst="rect">
            <a:avLst/>
          </a:prstGeom>
          <a:solidFill>
            <a:srgbClr val="FFFFFF">
              <a:alpha val="60000"/>
            </a:srgbClr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pt-BR" dirty="0"/>
          </a:p>
        </p:txBody>
      </p:sp>
      <p:sp>
        <p:nvSpPr>
          <p:cNvPr id="25" name="Text 23"/>
          <p:cNvSpPr/>
          <p:nvPr/>
        </p:nvSpPr>
        <p:spPr>
          <a:xfrm>
            <a:off x="3328416" y="3931920"/>
            <a:ext cx="2450592" cy="6583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1200" i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Ex.: Nielsen: produto na ponta de </a:t>
            </a:r>
            <a:r>
              <a:rPr lang="en-US" sz="1200" i="1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gôndola</a:t>
            </a:r>
            <a:r>
              <a:rPr lang="en-US" sz="1200" i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vende ate 3x mais que </a:t>
            </a:r>
            <a:r>
              <a:rPr lang="en-US" sz="1200" i="1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</a:t>
            </a:r>
            <a:r>
              <a:rPr lang="en-US" sz="1200" i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200" i="1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posição</a:t>
            </a:r>
            <a:r>
              <a:rPr lang="en-US" sz="1200" i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200" i="1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padrão</a:t>
            </a:r>
            <a:r>
              <a:rPr lang="en-US" sz="1200" i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da categoria.</a:t>
            </a:r>
            <a:endParaRPr lang="en-US" sz="1200" dirty="0"/>
          </a:p>
        </p:txBody>
      </p:sp>
      <p:sp>
        <p:nvSpPr>
          <p:cNvPr id="26" name="Shape 24"/>
          <p:cNvSpPr/>
          <p:nvPr/>
        </p:nvSpPr>
        <p:spPr>
          <a:xfrm>
            <a:off x="6016752" y="1700784"/>
            <a:ext cx="2633472" cy="2980944"/>
          </a:xfrm>
          <a:prstGeom prst="rect">
            <a:avLst/>
          </a:prstGeom>
          <a:solidFill>
            <a:srgbClr val="1F7A5C"/>
          </a:solidFill>
          <a:ln w="12700">
            <a:solidFill>
              <a:srgbClr val="1F7A5C"/>
            </a:solidFill>
            <a:prstDash val="solid"/>
          </a:ln>
        </p:spPr>
        <p:txBody>
          <a:bodyPr/>
          <a:lstStyle/>
          <a:p>
            <a:endParaRPr lang="pt-BR" dirty="0"/>
          </a:p>
        </p:txBody>
      </p:sp>
      <p:sp>
        <p:nvSpPr>
          <p:cNvPr id="27" name="Text 25"/>
          <p:cNvSpPr/>
          <p:nvPr/>
        </p:nvSpPr>
        <p:spPr>
          <a:xfrm>
            <a:off x="6108192" y="1755648"/>
            <a:ext cx="2450592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Dados e </a:t>
            </a:r>
            <a:r>
              <a:rPr lang="en-US" sz="1400" b="1" dirty="0" err="1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colaboração</a:t>
            </a:r>
            <a:endParaRPr lang="en-US" sz="1400" dirty="0"/>
          </a:p>
        </p:txBody>
      </p:sp>
      <p:sp>
        <p:nvSpPr>
          <p:cNvPr id="28" name="Shape 26"/>
          <p:cNvSpPr/>
          <p:nvPr/>
        </p:nvSpPr>
        <p:spPr>
          <a:xfrm>
            <a:off x="6108192" y="2249424"/>
            <a:ext cx="2450592" cy="36576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pt-BR" dirty="0"/>
          </a:p>
        </p:txBody>
      </p:sp>
      <p:sp>
        <p:nvSpPr>
          <p:cNvPr id="29" name="Text 27"/>
          <p:cNvSpPr/>
          <p:nvPr/>
        </p:nvSpPr>
        <p:spPr>
          <a:xfrm>
            <a:off x="6108192" y="2340864"/>
            <a:ext cx="2450592" cy="14813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1200" dirty="0">
                <a:solidFill>
                  <a:srgbClr val="DDEE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Trade Marketing moderno usa dados de sell-out compartilhados entre </a:t>
            </a:r>
            <a:r>
              <a:rPr lang="en-US" sz="1200" dirty="0" err="1">
                <a:solidFill>
                  <a:srgbClr val="DDEE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indústria</a:t>
            </a:r>
            <a:r>
              <a:rPr lang="en-US" sz="1200" dirty="0">
                <a:solidFill>
                  <a:srgbClr val="DDEE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e varejo para </a:t>
            </a:r>
            <a:r>
              <a:rPr lang="en-US" sz="1200" dirty="0" err="1">
                <a:solidFill>
                  <a:srgbClr val="DDEE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decisões</a:t>
            </a:r>
            <a:r>
              <a:rPr lang="en-US" sz="1200" dirty="0">
                <a:solidFill>
                  <a:srgbClr val="DDEE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conjuntas de estoque, planograma e </a:t>
            </a:r>
            <a:r>
              <a:rPr lang="en-US" sz="1200" dirty="0" err="1">
                <a:solidFill>
                  <a:srgbClr val="DDEE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ativação</a:t>
            </a:r>
            <a:r>
              <a:rPr lang="en-US" sz="1200" dirty="0">
                <a:solidFill>
                  <a:srgbClr val="DDEE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 ECR (Efficient Consumer Response).</a:t>
            </a:r>
            <a:endParaRPr lang="en-US" sz="1200" dirty="0"/>
          </a:p>
        </p:txBody>
      </p:sp>
      <p:sp>
        <p:nvSpPr>
          <p:cNvPr id="30" name="Shape 28"/>
          <p:cNvSpPr/>
          <p:nvPr/>
        </p:nvSpPr>
        <p:spPr>
          <a:xfrm>
            <a:off x="6108192" y="3858768"/>
            <a:ext cx="2450592" cy="36576"/>
          </a:xfrm>
          <a:prstGeom prst="rect">
            <a:avLst/>
          </a:prstGeom>
          <a:solidFill>
            <a:srgbClr val="FFFFFF">
              <a:alpha val="60000"/>
            </a:srgbClr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pt-BR" dirty="0"/>
          </a:p>
        </p:txBody>
      </p:sp>
      <p:sp>
        <p:nvSpPr>
          <p:cNvPr id="31" name="Text 29"/>
          <p:cNvSpPr/>
          <p:nvPr/>
        </p:nvSpPr>
        <p:spPr>
          <a:xfrm>
            <a:off x="6108192" y="3931920"/>
            <a:ext cx="2450592" cy="6583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1200" i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Ex.: Unilever e Carrefour compartilham dados de venda por loja para ajustar planograma semanalmente.</a:t>
            </a:r>
            <a:endParaRPr lang="en-US" sz="1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371600" y="-1097280"/>
            <a:ext cx="3474720" cy="3474720"/>
          </a:xfrm>
          <a:prstGeom prst="ellipse">
            <a:avLst/>
          </a:prstGeom>
          <a:solidFill>
            <a:srgbClr val="1454C4">
              <a:alpha val="12000"/>
            </a:srgbClr>
          </a:solidFill>
          <a:ln w="12700">
            <a:solidFill>
              <a:srgbClr val="1454C4"/>
            </a:solidFill>
            <a:prstDash val="solid"/>
          </a:ln>
        </p:spPr>
        <p:txBody>
          <a:bodyPr/>
          <a:lstStyle/>
          <a:p>
            <a:endParaRPr lang="pt-BR" dirty="0"/>
          </a:p>
        </p:txBody>
      </p:sp>
      <p:sp>
        <p:nvSpPr>
          <p:cNvPr id="3" name="Shape 1"/>
          <p:cNvSpPr/>
          <p:nvPr/>
        </p:nvSpPr>
        <p:spPr>
          <a:xfrm>
            <a:off x="-365760" y="-274320"/>
            <a:ext cx="1645920" cy="1645920"/>
          </a:xfrm>
          <a:prstGeom prst="ellipse">
            <a:avLst/>
          </a:prstGeom>
          <a:solidFill>
            <a:srgbClr val="2B6BE8">
              <a:alpha val="10000"/>
            </a:srgbClr>
          </a:solidFill>
          <a:ln w="12700">
            <a:solidFill>
              <a:srgbClr val="2B6BE8"/>
            </a:solidFill>
            <a:prstDash val="solid"/>
          </a:ln>
        </p:spPr>
        <p:txBody>
          <a:bodyPr/>
          <a:lstStyle/>
          <a:p>
            <a:endParaRPr lang="pt-BR" dirty="0"/>
          </a:p>
        </p:txBody>
      </p:sp>
      <p:sp>
        <p:nvSpPr>
          <p:cNvPr id="4" name="Shape 2"/>
          <p:cNvSpPr/>
          <p:nvPr/>
        </p:nvSpPr>
        <p:spPr>
          <a:xfrm>
            <a:off x="0" y="0"/>
            <a:ext cx="9144000" cy="621792"/>
          </a:xfrm>
          <a:prstGeom prst="rect">
            <a:avLst/>
          </a:prstGeom>
          <a:solidFill>
            <a:srgbClr val="0D2461"/>
          </a:solidFill>
          <a:ln w="12700">
            <a:solidFill>
              <a:srgbClr val="0D2461"/>
            </a:solidFill>
            <a:prstDash val="solid"/>
          </a:ln>
        </p:spPr>
        <p:txBody>
          <a:bodyPr/>
          <a:lstStyle/>
          <a:p>
            <a:endParaRPr lang="pt-BR" dirty="0"/>
          </a:p>
        </p:txBody>
      </p:sp>
      <p:sp>
        <p:nvSpPr>
          <p:cNvPr id="5" name="Shape 3"/>
          <p:cNvSpPr/>
          <p:nvPr/>
        </p:nvSpPr>
        <p:spPr>
          <a:xfrm>
            <a:off x="0" y="621792"/>
            <a:ext cx="9144000" cy="38405"/>
          </a:xfrm>
          <a:prstGeom prst="rect">
            <a:avLst/>
          </a:prstGeom>
          <a:solidFill>
            <a:srgbClr val="F5A200"/>
          </a:solidFill>
          <a:ln w="12700">
            <a:solidFill>
              <a:srgbClr val="F5A200"/>
            </a:solidFill>
            <a:prstDash val="solid"/>
          </a:ln>
        </p:spPr>
        <p:txBody>
          <a:bodyPr/>
          <a:lstStyle/>
          <a:p>
            <a:endParaRPr lang="pt-BR" dirty="0"/>
          </a:p>
        </p:txBody>
      </p:sp>
      <p:sp>
        <p:nvSpPr>
          <p:cNvPr id="6" name="Text 4"/>
          <p:cNvSpPr/>
          <p:nvPr/>
        </p:nvSpPr>
        <p:spPr>
          <a:xfrm>
            <a:off x="384048" y="0"/>
            <a:ext cx="8321040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9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A Cadeia: </a:t>
            </a:r>
            <a:r>
              <a:rPr lang="en-US" sz="1900" b="1" dirty="0" err="1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indústria</a:t>
            </a:r>
            <a:r>
              <a:rPr lang="en-US" sz="19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 &gt; Distribuidor &gt; Varejista &gt; Consumidor</a:t>
            </a:r>
            <a:endParaRPr lang="en-US" sz="1900" dirty="0"/>
          </a:p>
        </p:txBody>
      </p:sp>
      <p:sp>
        <p:nvSpPr>
          <p:cNvPr id="7" name="Shape 5"/>
          <p:cNvSpPr/>
          <p:nvPr/>
        </p:nvSpPr>
        <p:spPr>
          <a:xfrm>
            <a:off x="0" y="4818888"/>
            <a:ext cx="9144000" cy="324612"/>
          </a:xfrm>
          <a:prstGeom prst="rect">
            <a:avLst/>
          </a:prstGeom>
          <a:solidFill>
            <a:srgbClr val="060E24"/>
          </a:solidFill>
          <a:ln w="12700">
            <a:solidFill>
              <a:srgbClr val="060E24"/>
            </a:solidFill>
            <a:prstDash val="solid"/>
          </a:ln>
        </p:spPr>
        <p:txBody>
          <a:bodyPr/>
          <a:lstStyle/>
          <a:p>
            <a:endParaRPr lang="pt-BR" dirty="0"/>
          </a:p>
        </p:txBody>
      </p:sp>
      <p:sp>
        <p:nvSpPr>
          <p:cNvPr id="8" name="Text 6"/>
          <p:cNvSpPr/>
          <p:nvPr/>
        </p:nvSpPr>
        <p:spPr>
          <a:xfrm>
            <a:off x="320040" y="4832604"/>
            <a:ext cx="6858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AABF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AlunosdoPH.com  |  CEFET/RJ  -  Administracao de Varejo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7132320" y="4832604"/>
            <a:ext cx="1828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50" dirty="0">
                <a:solidFill>
                  <a:srgbClr val="F5A200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aula 3</a:t>
            </a:r>
            <a:endParaRPr lang="en-US" sz="850" dirty="0"/>
          </a:p>
        </p:txBody>
      </p:sp>
      <p:sp>
        <p:nvSpPr>
          <p:cNvPr id="10" name="Text 8"/>
          <p:cNvSpPr/>
          <p:nvPr/>
        </p:nvSpPr>
        <p:spPr>
          <a:xfrm>
            <a:off x="384048" y="749808"/>
            <a:ext cx="8321040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i="1" dirty="0">
                <a:solidFill>
                  <a:srgbClr val="4A5A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Cada elo tem poder, interesses proprios e potenciais conflitos. Trade Marketing atua em todos os elos anteriores ao consumidor.</a:t>
            </a:r>
            <a:endParaRPr lang="en-US" sz="1600" dirty="0"/>
          </a:p>
        </p:txBody>
      </p:sp>
      <p:sp>
        <p:nvSpPr>
          <p:cNvPr id="11" name="Shape 9"/>
          <p:cNvSpPr/>
          <p:nvPr/>
        </p:nvSpPr>
        <p:spPr>
          <a:xfrm>
            <a:off x="347472" y="1170432"/>
            <a:ext cx="2029968" cy="3511296"/>
          </a:xfrm>
          <a:prstGeom prst="rect">
            <a:avLst/>
          </a:prstGeom>
          <a:solidFill>
            <a:srgbClr val="F4F7FF"/>
          </a:solidFill>
          <a:ln w="10160">
            <a:solidFill>
              <a:srgbClr val="D0DBF5"/>
            </a:solidFill>
            <a:prstDash val="solid"/>
          </a:ln>
          <a:effectLst>
            <a:outerShdw blurRad="63500" dist="25400" dir="81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pt-BR" dirty="0"/>
          </a:p>
        </p:txBody>
      </p:sp>
      <p:sp>
        <p:nvSpPr>
          <p:cNvPr id="12" name="Shape 10"/>
          <p:cNvSpPr/>
          <p:nvPr/>
        </p:nvSpPr>
        <p:spPr>
          <a:xfrm>
            <a:off x="347472" y="1170432"/>
            <a:ext cx="2029968" cy="475488"/>
          </a:xfrm>
          <a:prstGeom prst="rect">
            <a:avLst/>
          </a:prstGeom>
          <a:solidFill>
            <a:srgbClr val="0D2461"/>
          </a:solidFill>
          <a:ln w="12700">
            <a:solidFill>
              <a:srgbClr val="0D2461"/>
            </a:solidFill>
            <a:prstDash val="solid"/>
          </a:ln>
        </p:spPr>
        <p:txBody>
          <a:bodyPr/>
          <a:lstStyle/>
          <a:p>
            <a:endParaRPr lang="pt-BR" dirty="0"/>
          </a:p>
        </p:txBody>
      </p:sp>
      <p:sp>
        <p:nvSpPr>
          <p:cNvPr id="13" name="Shape 11"/>
          <p:cNvSpPr/>
          <p:nvPr/>
        </p:nvSpPr>
        <p:spPr>
          <a:xfrm>
            <a:off x="420624" y="1225296"/>
            <a:ext cx="475488" cy="310896"/>
          </a:xfrm>
          <a:prstGeom prst="rect">
            <a:avLst/>
          </a:prstGeom>
          <a:solidFill>
            <a:srgbClr val="060E24"/>
          </a:solidFill>
          <a:ln w="12700">
            <a:solidFill>
              <a:srgbClr val="060E24"/>
            </a:solidFill>
            <a:prstDash val="solid"/>
          </a:ln>
        </p:spPr>
        <p:txBody>
          <a:bodyPr/>
          <a:lstStyle/>
          <a:p>
            <a:endParaRPr lang="pt-BR" dirty="0"/>
          </a:p>
        </p:txBody>
      </p:sp>
      <p:sp>
        <p:nvSpPr>
          <p:cNvPr id="14" name="Text 12"/>
          <p:cNvSpPr/>
          <p:nvPr/>
        </p:nvSpPr>
        <p:spPr>
          <a:xfrm>
            <a:off x="420624" y="1225296"/>
            <a:ext cx="475488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850" b="1" dirty="0">
                <a:solidFill>
                  <a:srgbClr val="F5A200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IND</a:t>
            </a:r>
            <a:endParaRPr lang="en-US" sz="850" dirty="0"/>
          </a:p>
        </p:txBody>
      </p:sp>
      <p:sp>
        <p:nvSpPr>
          <p:cNvPr id="15" name="Text 13"/>
          <p:cNvSpPr/>
          <p:nvPr/>
        </p:nvSpPr>
        <p:spPr>
          <a:xfrm>
            <a:off x="950976" y="1225296"/>
            <a:ext cx="1353312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 err="1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indústria</a:t>
            </a:r>
            <a:endParaRPr lang="en-US" sz="1300" dirty="0"/>
          </a:p>
        </p:txBody>
      </p:sp>
      <p:sp>
        <p:nvSpPr>
          <p:cNvPr id="16" name="Text 14"/>
          <p:cNvSpPr/>
          <p:nvPr/>
        </p:nvSpPr>
        <p:spPr>
          <a:xfrm>
            <a:off x="438912" y="1664208"/>
            <a:ext cx="1847088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i="1" dirty="0">
                <a:solidFill>
                  <a:srgbClr val="4A5A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Fabricante</a:t>
            </a:r>
            <a:endParaRPr lang="en-US" sz="1100" dirty="0"/>
          </a:p>
        </p:txBody>
      </p:sp>
      <p:sp>
        <p:nvSpPr>
          <p:cNvPr id="17" name="Shape 15"/>
          <p:cNvSpPr/>
          <p:nvPr/>
        </p:nvSpPr>
        <p:spPr>
          <a:xfrm>
            <a:off x="438912" y="1901952"/>
            <a:ext cx="1847088" cy="237744"/>
          </a:xfrm>
          <a:prstGeom prst="rect">
            <a:avLst/>
          </a:prstGeom>
          <a:solidFill>
            <a:srgbClr val="0D2461">
              <a:alpha val="12000"/>
            </a:srgbClr>
          </a:solidFill>
          <a:ln w="12700">
            <a:solidFill>
              <a:srgbClr val="0D2461"/>
            </a:solidFill>
            <a:prstDash val="solid"/>
          </a:ln>
        </p:spPr>
        <p:txBody>
          <a:bodyPr/>
          <a:lstStyle/>
          <a:p>
            <a:endParaRPr lang="pt-BR" sz="2800" dirty="0"/>
          </a:p>
        </p:txBody>
      </p:sp>
      <p:sp>
        <p:nvSpPr>
          <p:cNvPr id="18" name="Text 16"/>
          <p:cNvSpPr/>
          <p:nvPr/>
        </p:nvSpPr>
        <p:spPr>
          <a:xfrm>
            <a:off x="438912" y="1901952"/>
            <a:ext cx="1847088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0D2461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Interesse</a:t>
            </a:r>
            <a:endParaRPr lang="en-US" sz="1100" dirty="0"/>
          </a:p>
        </p:txBody>
      </p:sp>
      <p:sp>
        <p:nvSpPr>
          <p:cNvPr id="19" name="Text 17"/>
          <p:cNvSpPr/>
          <p:nvPr/>
        </p:nvSpPr>
        <p:spPr>
          <a:xfrm>
            <a:off x="457200" y="2157984"/>
            <a:ext cx="1810512" cy="107899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10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Vender volume, </a:t>
            </a:r>
            <a:r>
              <a:rPr lang="en-US" sz="1100" dirty="0" err="1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garantir</a:t>
            </a:r>
            <a:r>
              <a:rPr lang="en-US" sz="110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100" dirty="0" err="1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espaço</a:t>
            </a:r>
            <a:r>
              <a:rPr lang="en-US" sz="110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de </a:t>
            </a:r>
            <a:r>
              <a:rPr lang="en-US" sz="1100" dirty="0" err="1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gôndola</a:t>
            </a:r>
            <a:r>
              <a:rPr lang="en-US" sz="110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, construir marca no PDV.</a:t>
            </a:r>
            <a:endParaRPr lang="en-US" sz="1100" dirty="0"/>
          </a:p>
        </p:txBody>
      </p:sp>
      <p:sp>
        <p:nvSpPr>
          <p:cNvPr id="20" name="Shape 18"/>
          <p:cNvSpPr/>
          <p:nvPr/>
        </p:nvSpPr>
        <p:spPr>
          <a:xfrm>
            <a:off x="438912" y="3273552"/>
            <a:ext cx="1847088" cy="237744"/>
          </a:xfrm>
          <a:prstGeom prst="rect">
            <a:avLst/>
          </a:prstGeom>
          <a:solidFill>
            <a:srgbClr val="C0392B">
              <a:alpha val="12000"/>
            </a:srgbClr>
          </a:solidFill>
          <a:ln w="12700">
            <a:solidFill>
              <a:srgbClr val="C0392B"/>
            </a:solidFill>
            <a:prstDash val="solid"/>
          </a:ln>
        </p:spPr>
        <p:txBody>
          <a:bodyPr/>
          <a:lstStyle/>
          <a:p>
            <a:endParaRPr lang="pt-BR" sz="2800" dirty="0"/>
          </a:p>
        </p:txBody>
      </p:sp>
      <p:sp>
        <p:nvSpPr>
          <p:cNvPr id="21" name="Text 19"/>
          <p:cNvSpPr/>
          <p:nvPr/>
        </p:nvSpPr>
        <p:spPr>
          <a:xfrm>
            <a:off x="438912" y="3273552"/>
            <a:ext cx="1847088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C0392B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Conflito</a:t>
            </a:r>
            <a:endParaRPr lang="en-US" sz="1100" dirty="0"/>
          </a:p>
        </p:txBody>
      </p:sp>
      <p:sp>
        <p:nvSpPr>
          <p:cNvPr id="22" name="Text 20"/>
          <p:cNvSpPr/>
          <p:nvPr/>
        </p:nvSpPr>
        <p:spPr>
          <a:xfrm>
            <a:off x="457200" y="3529584"/>
            <a:ext cx="1810512" cy="107899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050" dirty="0" err="1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Quer</a:t>
            </a:r>
            <a:r>
              <a:rPr lang="en-US" sz="105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050" dirty="0" err="1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preço</a:t>
            </a:r>
            <a:r>
              <a:rPr lang="en-US" sz="105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alto e </a:t>
            </a:r>
            <a:r>
              <a:rPr lang="en-US" sz="1050" dirty="0" err="1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espaço</a:t>
            </a:r>
            <a:r>
              <a:rPr lang="en-US" sz="105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maximo. Depende do varejista para chegar ao consumidor.</a:t>
            </a:r>
            <a:endParaRPr lang="en-US" sz="1050" dirty="0"/>
          </a:p>
        </p:txBody>
      </p:sp>
      <p:sp>
        <p:nvSpPr>
          <p:cNvPr id="23" name="Shape 21"/>
          <p:cNvSpPr/>
          <p:nvPr/>
        </p:nvSpPr>
        <p:spPr>
          <a:xfrm>
            <a:off x="2377440" y="2505456"/>
            <a:ext cx="164592" cy="73152"/>
          </a:xfrm>
          <a:prstGeom prst="rect">
            <a:avLst/>
          </a:prstGeom>
          <a:solidFill>
            <a:srgbClr val="F5A200"/>
          </a:solidFill>
          <a:ln w="12700">
            <a:solidFill>
              <a:srgbClr val="F5A200"/>
            </a:solidFill>
            <a:prstDash val="solid"/>
          </a:ln>
        </p:spPr>
        <p:txBody>
          <a:bodyPr/>
          <a:lstStyle/>
          <a:p>
            <a:endParaRPr lang="pt-BR" sz="2800" dirty="0"/>
          </a:p>
        </p:txBody>
      </p:sp>
      <p:sp>
        <p:nvSpPr>
          <p:cNvPr id="24" name="Text 22"/>
          <p:cNvSpPr/>
          <p:nvPr/>
        </p:nvSpPr>
        <p:spPr>
          <a:xfrm>
            <a:off x="2249424" y="2395728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5A200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&gt;</a:t>
            </a:r>
            <a:endParaRPr lang="en-US" sz="2000" dirty="0"/>
          </a:p>
        </p:txBody>
      </p:sp>
      <p:sp>
        <p:nvSpPr>
          <p:cNvPr id="25" name="Shape 23"/>
          <p:cNvSpPr/>
          <p:nvPr/>
        </p:nvSpPr>
        <p:spPr>
          <a:xfrm>
            <a:off x="2542032" y="1170432"/>
            <a:ext cx="2029968" cy="3511296"/>
          </a:xfrm>
          <a:prstGeom prst="rect">
            <a:avLst/>
          </a:prstGeom>
          <a:solidFill>
            <a:srgbClr val="F4F7FF"/>
          </a:solidFill>
          <a:ln w="10160">
            <a:solidFill>
              <a:srgbClr val="D0DBF5"/>
            </a:solidFill>
            <a:prstDash val="solid"/>
          </a:ln>
          <a:effectLst>
            <a:outerShdw blurRad="63500" dist="25400" dir="81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pt-BR" dirty="0"/>
          </a:p>
        </p:txBody>
      </p:sp>
      <p:sp>
        <p:nvSpPr>
          <p:cNvPr id="26" name="Shape 24"/>
          <p:cNvSpPr/>
          <p:nvPr/>
        </p:nvSpPr>
        <p:spPr>
          <a:xfrm>
            <a:off x="2542032" y="1170432"/>
            <a:ext cx="2029968" cy="475488"/>
          </a:xfrm>
          <a:prstGeom prst="rect">
            <a:avLst/>
          </a:prstGeom>
          <a:solidFill>
            <a:srgbClr val="1454C4"/>
          </a:solidFill>
          <a:ln w="12700">
            <a:solidFill>
              <a:srgbClr val="1454C4"/>
            </a:solidFill>
            <a:prstDash val="solid"/>
          </a:ln>
        </p:spPr>
        <p:txBody>
          <a:bodyPr/>
          <a:lstStyle/>
          <a:p>
            <a:endParaRPr lang="pt-BR" dirty="0"/>
          </a:p>
        </p:txBody>
      </p:sp>
      <p:sp>
        <p:nvSpPr>
          <p:cNvPr id="27" name="Shape 25"/>
          <p:cNvSpPr/>
          <p:nvPr/>
        </p:nvSpPr>
        <p:spPr>
          <a:xfrm>
            <a:off x="2615184" y="1225296"/>
            <a:ext cx="475488" cy="310896"/>
          </a:xfrm>
          <a:prstGeom prst="rect">
            <a:avLst/>
          </a:prstGeom>
          <a:solidFill>
            <a:srgbClr val="060E24"/>
          </a:solidFill>
          <a:ln w="12700">
            <a:solidFill>
              <a:srgbClr val="060E24"/>
            </a:solidFill>
            <a:prstDash val="solid"/>
          </a:ln>
        </p:spPr>
        <p:txBody>
          <a:bodyPr/>
          <a:lstStyle/>
          <a:p>
            <a:endParaRPr lang="pt-BR" dirty="0"/>
          </a:p>
        </p:txBody>
      </p:sp>
      <p:sp>
        <p:nvSpPr>
          <p:cNvPr id="28" name="Text 26"/>
          <p:cNvSpPr/>
          <p:nvPr/>
        </p:nvSpPr>
        <p:spPr>
          <a:xfrm>
            <a:off x="2615184" y="1225296"/>
            <a:ext cx="475488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850" b="1" dirty="0">
                <a:solidFill>
                  <a:srgbClr val="F5A200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DIS</a:t>
            </a:r>
            <a:endParaRPr lang="en-US" sz="850" dirty="0"/>
          </a:p>
        </p:txBody>
      </p:sp>
      <p:sp>
        <p:nvSpPr>
          <p:cNvPr id="29" name="Text 27"/>
          <p:cNvSpPr/>
          <p:nvPr/>
        </p:nvSpPr>
        <p:spPr>
          <a:xfrm>
            <a:off x="3145536" y="1225296"/>
            <a:ext cx="1353312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Distribuidor</a:t>
            </a:r>
            <a:endParaRPr lang="en-US" sz="1300" dirty="0"/>
          </a:p>
        </p:txBody>
      </p:sp>
      <p:sp>
        <p:nvSpPr>
          <p:cNvPr id="30" name="Text 28"/>
          <p:cNvSpPr/>
          <p:nvPr/>
        </p:nvSpPr>
        <p:spPr>
          <a:xfrm>
            <a:off x="2633472" y="1664208"/>
            <a:ext cx="1847088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i="1" dirty="0">
                <a:solidFill>
                  <a:srgbClr val="4A5A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Atacadista / DCO</a:t>
            </a:r>
            <a:endParaRPr lang="en-US" sz="1100" dirty="0"/>
          </a:p>
        </p:txBody>
      </p:sp>
      <p:sp>
        <p:nvSpPr>
          <p:cNvPr id="31" name="Shape 29"/>
          <p:cNvSpPr/>
          <p:nvPr/>
        </p:nvSpPr>
        <p:spPr>
          <a:xfrm>
            <a:off x="2633472" y="1901952"/>
            <a:ext cx="1847088" cy="237744"/>
          </a:xfrm>
          <a:prstGeom prst="rect">
            <a:avLst/>
          </a:prstGeom>
          <a:solidFill>
            <a:srgbClr val="1454C4">
              <a:alpha val="12000"/>
            </a:srgbClr>
          </a:solidFill>
          <a:ln w="12700">
            <a:solidFill>
              <a:srgbClr val="1454C4"/>
            </a:solidFill>
            <a:prstDash val="solid"/>
          </a:ln>
        </p:spPr>
        <p:txBody>
          <a:bodyPr/>
          <a:lstStyle/>
          <a:p>
            <a:endParaRPr lang="pt-BR" sz="2800" dirty="0"/>
          </a:p>
        </p:txBody>
      </p:sp>
      <p:sp>
        <p:nvSpPr>
          <p:cNvPr id="32" name="Text 30"/>
          <p:cNvSpPr/>
          <p:nvPr/>
        </p:nvSpPr>
        <p:spPr>
          <a:xfrm>
            <a:off x="2633472" y="1901952"/>
            <a:ext cx="1847088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1454C4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Interesse</a:t>
            </a:r>
            <a:endParaRPr lang="en-US" sz="1100" dirty="0"/>
          </a:p>
        </p:txBody>
      </p:sp>
      <p:sp>
        <p:nvSpPr>
          <p:cNvPr id="33" name="Text 31"/>
          <p:cNvSpPr/>
          <p:nvPr/>
        </p:nvSpPr>
        <p:spPr>
          <a:xfrm>
            <a:off x="2651760" y="2157984"/>
            <a:ext cx="1810512" cy="107899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10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Margem de </a:t>
            </a:r>
            <a:r>
              <a:rPr lang="en-US" sz="1100" dirty="0" err="1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distribuição</a:t>
            </a:r>
            <a:r>
              <a:rPr lang="en-US" sz="110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, giro rapido de estoque, cobertura geografica.</a:t>
            </a:r>
            <a:endParaRPr lang="en-US" sz="1100" dirty="0"/>
          </a:p>
        </p:txBody>
      </p:sp>
      <p:sp>
        <p:nvSpPr>
          <p:cNvPr id="34" name="Shape 32"/>
          <p:cNvSpPr/>
          <p:nvPr/>
        </p:nvSpPr>
        <p:spPr>
          <a:xfrm>
            <a:off x="2633472" y="3273552"/>
            <a:ext cx="1847088" cy="237744"/>
          </a:xfrm>
          <a:prstGeom prst="rect">
            <a:avLst/>
          </a:prstGeom>
          <a:solidFill>
            <a:srgbClr val="C0392B">
              <a:alpha val="12000"/>
            </a:srgbClr>
          </a:solidFill>
          <a:ln w="12700">
            <a:solidFill>
              <a:srgbClr val="C0392B"/>
            </a:solidFill>
            <a:prstDash val="solid"/>
          </a:ln>
        </p:spPr>
        <p:txBody>
          <a:bodyPr/>
          <a:lstStyle/>
          <a:p>
            <a:endParaRPr lang="pt-BR" sz="2800" dirty="0"/>
          </a:p>
        </p:txBody>
      </p:sp>
      <p:sp>
        <p:nvSpPr>
          <p:cNvPr id="35" name="Text 33"/>
          <p:cNvSpPr/>
          <p:nvPr/>
        </p:nvSpPr>
        <p:spPr>
          <a:xfrm>
            <a:off x="2633472" y="3273552"/>
            <a:ext cx="1847088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C0392B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Conflito</a:t>
            </a:r>
            <a:endParaRPr lang="en-US" sz="1100" dirty="0"/>
          </a:p>
        </p:txBody>
      </p:sp>
      <p:sp>
        <p:nvSpPr>
          <p:cNvPr id="36" name="Text 34"/>
          <p:cNvSpPr/>
          <p:nvPr/>
        </p:nvSpPr>
        <p:spPr>
          <a:xfrm>
            <a:off x="2651760" y="3529584"/>
            <a:ext cx="1810512" cy="107899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05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Serve </a:t>
            </a:r>
            <a:r>
              <a:rPr lang="en-US" sz="1050" dirty="0" err="1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multiplas</a:t>
            </a:r>
            <a:r>
              <a:rPr lang="en-US" sz="105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050" dirty="0" err="1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indústrias</a:t>
            </a:r>
            <a:r>
              <a:rPr lang="en-US" sz="105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 Pode priorizar quem paga mais verba de trade.</a:t>
            </a:r>
            <a:endParaRPr lang="en-US" sz="1050" dirty="0"/>
          </a:p>
        </p:txBody>
      </p:sp>
      <p:sp>
        <p:nvSpPr>
          <p:cNvPr id="37" name="Shape 35"/>
          <p:cNvSpPr/>
          <p:nvPr/>
        </p:nvSpPr>
        <p:spPr>
          <a:xfrm>
            <a:off x="4572000" y="2505456"/>
            <a:ext cx="164592" cy="73152"/>
          </a:xfrm>
          <a:prstGeom prst="rect">
            <a:avLst/>
          </a:prstGeom>
          <a:solidFill>
            <a:srgbClr val="F5A200"/>
          </a:solidFill>
          <a:ln w="12700">
            <a:solidFill>
              <a:srgbClr val="F5A200"/>
            </a:solidFill>
            <a:prstDash val="solid"/>
          </a:ln>
        </p:spPr>
        <p:txBody>
          <a:bodyPr/>
          <a:lstStyle/>
          <a:p>
            <a:endParaRPr lang="pt-BR" sz="2800" dirty="0"/>
          </a:p>
        </p:txBody>
      </p:sp>
      <p:sp>
        <p:nvSpPr>
          <p:cNvPr id="38" name="Text 36"/>
          <p:cNvSpPr/>
          <p:nvPr/>
        </p:nvSpPr>
        <p:spPr>
          <a:xfrm>
            <a:off x="4443984" y="2395728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5A200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&gt;</a:t>
            </a:r>
            <a:endParaRPr lang="en-US" sz="2000" dirty="0"/>
          </a:p>
        </p:txBody>
      </p:sp>
      <p:sp>
        <p:nvSpPr>
          <p:cNvPr id="39" name="Shape 37"/>
          <p:cNvSpPr/>
          <p:nvPr/>
        </p:nvSpPr>
        <p:spPr>
          <a:xfrm>
            <a:off x="4736592" y="1170432"/>
            <a:ext cx="2029968" cy="3511296"/>
          </a:xfrm>
          <a:prstGeom prst="rect">
            <a:avLst/>
          </a:prstGeom>
          <a:solidFill>
            <a:srgbClr val="F4F7FF"/>
          </a:solidFill>
          <a:ln w="10160">
            <a:solidFill>
              <a:srgbClr val="D0DBF5"/>
            </a:solidFill>
            <a:prstDash val="solid"/>
          </a:ln>
          <a:effectLst>
            <a:outerShdw blurRad="63500" dist="25400" dir="81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pt-BR" dirty="0"/>
          </a:p>
        </p:txBody>
      </p:sp>
      <p:sp>
        <p:nvSpPr>
          <p:cNvPr id="40" name="Shape 38"/>
          <p:cNvSpPr/>
          <p:nvPr/>
        </p:nvSpPr>
        <p:spPr>
          <a:xfrm>
            <a:off x="4736592" y="1170432"/>
            <a:ext cx="2029968" cy="475488"/>
          </a:xfrm>
          <a:prstGeom prst="rect">
            <a:avLst/>
          </a:prstGeom>
          <a:solidFill>
            <a:srgbClr val="0891B2"/>
          </a:solidFill>
          <a:ln w="12700">
            <a:solidFill>
              <a:srgbClr val="0891B2"/>
            </a:solidFill>
            <a:prstDash val="solid"/>
          </a:ln>
        </p:spPr>
        <p:txBody>
          <a:bodyPr/>
          <a:lstStyle/>
          <a:p>
            <a:endParaRPr lang="pt-BR" dirty="0"/>
          </a:p>
        </p:txBody>
      </p:sp>
      <p:sp>
        <p:nvSpPr>
          <p:cNvPr id="41" name="Shape 39"/>
          <p:cNvSpPr/>
          <p:nvPr/>
        </p:nvSpPr>
        <p:spPr>
          <a:xfrm>
            <a:off x="4809744" y="1225296"/>
            <a:ext cx="475488" cy="310896"/>
          </a:xfrm>
          <a:prstGeom prst="rect">
            <a:avLst/>
          </a:prstGeom>
          <a:solidFill>
            <a:srgbClr val="060E24"/>
          </a:solidFill>
          <a:ln w="12700">
            <a:solidFill>
              <a:srgbClr val="060E24"/>
            </a:solidFill>
            <a:prstDash val="solid"/>
          </a:ln>
        </p:spPr>
        <p:txBody>
          <a:bodyPr/>
          <a:lstStyle/>
          <a:p>
            <a:endParaRPr lang="pt-BR" dirty="0"/>
          </a:p>
        </p:txBody>
      </p:sp>
      <p:sp>
        <p:nvSpPr>
          <p:cNvPr id="42" name="Text 40"/>
          <p:cNvSpPr/>
          <p:nvPr/>
        </p:nvSpPr>
        <p:spPr>
          <a:xfrm>
            <a:off x="4809744" y="1225296"/>
            <a:ext cx="475488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850" b="1" dirty="0">
                <a:solidFill>
                  <a:srgbClr val="F5A200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VAR</a:t>
            </a:r>
            <a:endParaRPr lang="en-US" sz="850" dirty="0"/>
          </a:p>
        </p:txBody>
      </p:sp>
      <p:sp>
        <p:nvSpPr>
          <p:cNvPr id="43" name="Text 41"/>
          <p:cNvSpPr/>
          <p:nvPr/>
        </p:nvSpPr>
        <p:spPr>
          <a:xfrm>
            <a:off x="5340096" y="1225296"/>
            <a:ext cx="1353312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Varejista</a:t>
            </a:r>
            <a:endParaRPr lang="en-US" sz="1300" dirty="0"/>
          </a:p>
        </p:txBody>
      </p:sp>
      <p:sp>
        <p:nvSpPr>
          <p:cNvPr id="44" name="Text 42"/>
          <p:cNvSpPr/>
          <p:nvPr/>
        </p:nvSpPr>
        <p:spPr>
          <a:xfrm>
            <a:off x="4828032" y="1664208"/>
            <a:ext cx="1847088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i="1" dirty="0">
                <a:solidFill>
                  <a:srgbClr val="4A5A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Supermercado / Loja</a:t>
            </a:r>
            <a:endParaRPr lang="en-US" sz="1100" dirty="0"/>
          </a:p>
        </p:txBody>
      </p:sp>
      <p:sp>
        <p:nvSpPr>
          <p:cNvPr id="45" name="Shape 43"/>
          <p:cNvSpPr/>
          <p:nvPr/>
        </p:nvSpPr>
        <p:spPr>
          <a:xfrm>
            <a:off x="4828032" y="1901952"/>
            <a:ext cx="1847088" cy="237744"/>
          </a:xfrm>
          <a:prstGeom prst="rect">
            <a:avLst/>
          </a:prstGeom>
          <a:solidFill>
            <a:srgbClr val="0891B2">
              <a:alpha val="12000"/>
            </a:srgbClr>
          </a:solidFill>
          <a:ln w="12700">
            <a:solidFill>
              <a:srgbClr val="0891B2"/>
            </a:solidFill>
            <a:prstDash val="solid"/>
          </a:ln>
        </p:spPr>
        <p:txBody>
          <a:bodyPr/>
          <a:lstStyle/>
          <a:p>
            <a:endParaRPr lang="pt-BR" sz="2800" dirty="0"/>
          </a:p>
        </p:txBody>
      </p:sp>
      <p:sp>
        <p:nvSpPr>
          <p:cNvPr id="46" name="Text 44"/>
          <p:cNvSpPr/>
          <p:nvPr/>
        </p:nvSpPr>
        <p:spPr>
          <a:xfrm>
            <a:off x="4828032" y="1901952"/>
            <a:ext cx="1847088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0891B2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Interesse</a:t>
            </a:r>
            <a:endParaRPr lang="en-US" sz="1100" dirty="0"/>
          </a:p>
        </p:txBody>
      </p:sp>
      <p:sp>
        <p:nvSpPr>
          <p:cNvPr id="47" name="Text 45"/>
          <p:cNvSpPr/>
          <p:nvPr/>
        </p:nvSpPr>
        <p:spPr>
          <a:xfrm>
            <a:off x="4846320" y="2157984"/>
            <a:ext cx="1810512" cy="107899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10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Margem por categoria, giro de estoque, </a:t>
            </a:r>
            <a:r>
              <a:rPr lang="en-US" sz="1100" dirty="0" err="1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experiência</a:t>
            </a:r>
            <a:r>
              <a:rPr lang="en-US" sz="110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do cliente na loja.</a:t>
            </a:r>
            <a:endParaRPr lang="en-US" sz="1100" dirty="0"/>
          </a:p>
        </p:txBody>
      </p:sp>
      <p:sp>
        <p:nvSpPr>
          <p:cNvPr id="48" name="Shape 46"/>
          <p:cNvSpPr/>
          <p:nvPr/>
        </p:nvSpPr>
        <p:spPr>
          <a:xfrm>
            <a:off x="4828032" y="3273552"/>
            <a:ext cx="1847088" cy="237744"/>
          </a:xfrm>
          <a:prstGeom prst="rect">
            <a:avLst/>
          </a:prstGeom>
          <a:solidFill>
            <a:srgbClr val="C0392B">
              <a:alpha val="12000"/>
            </a:srgbClr>
          </a:solidFill>
          <a:ln w="12700">
            <a:solidFill>
              <a:srgbClr val="C0392B"/>
            </a:solidFill>
            <a:prstDash val="solid"/>
          </a:ln>
        </p:spPr>
        <p:txBody>
          <a:bodyPr/>
          <a:lstStyle/>
          <a:p>
            <a:endParaRPr lang="pt-BR" sz="2800" dirty="0"/>
          </a:p>
        </p:txBody>
      </p:sp>
      <p:sp>
        <p:nvSpPr>
          <p:cNvPr id="49" name="Text 47"/>
          <p:cNvSpPr/>
          <p:nvPr/>
        </p:nvSpPr>
        <p:spPr>
          <a:xfrm>
            <a:off x="4828032" y="3273552"/>
            <a:ext cx="1847088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C0392B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Conflito</a:t>
            </a:r>
            <a:endParaRPr lang="en-US" sz="1100" dirty="0"/>
          </a:p>
        </p:txBody>
      </p:sp>
      <p:sp>
        <p:nvSpPr>
          <p:cNvPr id="50" name="Text 48"/>
          <p:cNvSpPr/>
          <p:nvPr/>
        </p:nvSpPr>
        <p:spPr>
          <a:xfrm>
            <a:off x="4846320" y="3529584"/>
            <a:ext cx="1810512" cy="107899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05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Quer </a:t>
            </a:r>
            <a:r>
              <a:rPr lang="en-US" sz="1050" dirty="0" err="1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menor</a:t>
            </a:r>
            <a:r>
              <a:rPr lang="en-US" sz="105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050" dirty="0" err="1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preço</a:t>
            </a:r>
            <a:r>
              <a:rPr lang="en-US" sz="105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de compra, mais verba cooperada e exclusividade de produto.</a:t>
            </a:r>
            <a:endParaRPr lang="en-US" sz="1050" dirty="0"/>
          </a:p>
        </p:txBody>
      </p:sp>
      <p:sp>
        <p:nvSpPr>
          <p:cNvPr id="51" name="Shape 49"/>
          <p:cNvSpPr/>
          <p:nvPr/>
        </p:nvSpPr>
        <p:spPr>
          <a:xfrm>
            <a:off x="6766560" y="2505456"/>
            <a:ext cx="164592" cy="73152"/>
          </a:xfrm>
          <a:prstGeom prst="rect">
            <a:avLst/>
          </a:prstGeom>
          <a:solidFill>
            <a:srgbClr val="F5A200"/>
          </a:solidFill>
          <a:ln w="12700">
            <a:solidFill>
              <a:srgbClr val="F5A200"/>
            </a:solidFill>
            <a:prstDash val="solid"/>
          </a:ln>
        </p:spPr>
        <p:txBody>
          <a:bodyPr/>
          <a:lstStyle/>
          <a:p>
            <a:endParaRPr lang="pt-BR" sz="2800" dirty="0"/>
          </a:p>
        </p:txBody>
      </p:sp>
      <p:sp>
        <p:nvSpPr>
          <p:cNvPr id="52" name="Text 50"/>
          <p:cNvSpPr/>
          <p:nvPr/>
        </p:nvSpPr>
        <p:spPr>
          <a:xfrm>
            <a:off x="6638544" y="2395728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5A200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&gt;</a:t>
            </a:r>
            <a:endParaRPr lang="en-US" sz="2000" dirty="0"/>
          </a:p>
        </p:txBody>
      </p:sp>
      <p:sp>
        <p:nvSpPr>
          <p:cNvPr id="53" name="Shape 51"/>
          <p:cNvSpPr/>
          <p:nvPr/>
        </p:nvSpPr>
        <p:spPr>
          <a:xfrm>
            <a:off x="6931152" y="1170432"/>
            <a:ext cx="2029968" cy="3511296"/>
          </a:xfrm>
          <a:prstGeom prst="rect">
            <a:avLst/>
          </a:prstGeom>
          <a:solidFill>
            <a:srgbClr val="F4F7FF"/>
          </a:solidFill>
          <a:ln w="10160">
            <a:solidFill>
              <a:srgbClr val="D0DBF5"/>
            </a:solidFill>
            <a:prstDash val="solid"/>
          </a:ln>
          <a:effectLst>
            <a:outerShdw blurRad="63500" dist="25400" dir="81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pt-BR" dirty="0"/>
          </a:p>
        </p:txBody>
      </p:sp>
      <p:sp>
        <p:nvSpPr>
          <p:cNvPr id="54" name="Shape 52"/>
          <p:cNvSpPr/>
          <p:nvPr/>
        </p:nvSpPr>
        <p:spPr>
          <a:xfrm>
            <a:off x="6931152" y="1170432"/>
            <a:ext cx="2029968" cy="475488"/>
          </a:xfrm>
          <a:prstGeom prst="rect">
            <a:avLst/>
          </a:prstGeom>
          <a:solidFill>
            <a:srgbClr val="1F7A5C"/>
          </a:solidFill>
          <a:ln w="12700">
            <a:solidFill>
              <a:srgbClr val="1F7A5C"/>
            </a:solidFill>
            <a:prstDash val="solid"/>
          </a:ln>
        </p:spPr>
        <p:txBody>
          <a:bodyPr/>
          <a:lstStyle/>
          <a:p>
            <a:endParaRPr lang="pt-BR" dirty="0"/>
          </a:p>
        </p:txBody>
      </p:sp>
      <p:sp>
        <p:nvSpPr>
          <p:cNvPr id="55" name="Shape 53"/>
          <p:cNvSpPr/>
          <p:nvPr/>
        </p:nvSpPr>
        <p:spPr>
          <a:xfrm>
            <a:off x="7004304" y="1225296"/>
            <a:ext cx="475488" cy="310896"/>
          </a:xfrm>
          <a:prstGeom prst="rect">
            <a:avLst/>
          </a:prstGeom>
          <a:solidFill>
            <a:srgbClr val="060E24"/>
          </a:solidFill>
          <a:ln w="12700">
            <a:solidFill>
              <a:srgbClr val="060E24"/>
            </a:solidFill>
            <a:prstDash val="solid"/>
          </a:ln>
        </p:spPr>
        <p:txBody>
          <a:bodyPr/>
          <a:lstStyle/>
          <a:p>
            <a:endParaRPr lang="pt-BR" dirty="0"/>
          </a:p>
        </p:txBody>
      </p:sp>
      <p:sp>
        <p:nvSpPr>
          <p:cNvPr id="56" name="Text 54"/>
          <p:cNvSpPr/>
          <p:nvPr/>
        </p:nvSpPr>
        <p:spPr>
          <a:xfrm>
            <a:off x="7004304" y="1225296"/>
            <a:ext cx="475488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850" b="1" dirty="0">
                <a:solidFill>
                  <a:srgbClr val="F5A200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CON</a:t>
            </a:r>
            <a:endParaRPr lang="en-US" sz="850" dirty="0"/>
          </a:p>
        </p:txBody>
      </p:sp>
      <p:sp>
        <p:nvSpPr>
          <p:cNvPr id="57" name="Text 55"/>
          <p:cNvSpPr/>
          <p:nvPr/>
        </p:nvSpPr>
        <p:spPr>
          <a:xfrm>
            <a:off x="7534656" y="1225296"/>
            <a:ext cx="1353312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Consumidor</a:t>
            </a:r>
            <a:endParaRPr lang="en-US" sz="1300" dirty="0"/>
          </a:p>
        </p:txBody>
      </p:sp>
      <p:sp>
        <p:nvSpPr>
          <p:cNvPr id="58" name="Text 56"/>
          <p:cNvSpPr/>
          <p:nvPr/>
        </p:nvSpPr>
        <p:spPr>
          <a:xfrm>
            <a:off x="7022592" y="1664208"/>
            <a:ext cx="1847088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i="1" dirty="0">
                <a:solidFill>
                  <a:srgbClr val="4A5A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Shopper + Buyer</a:t>
            </a:r>
            <a:endParaRPr lang="en-US" sz="1100" dirty="0"/>
          </a:p>
        </p:txBody>
      </p:sp>
      <p:sp>
        <p:nvSpPr>
          <p:cNvPr id="59" name="Shape 57"/>
          <p:cNvSpPr/>
          <p:nvPr/>
        </p:nvSpPr>
        <p:spPr>
          <a:xfrm>
            <a:off x="7022592" y="1901952"/>
            <a:ext cx="1847088" cy="237744"/>
          </a:xfrm>
          <a:prstGeom prst="rect">
            <a:avLst/>
          </a:prstGeom>
          <a:solidFill>
            <a:srgbClr val="1F7A5C">
              <a:alpha val="12000"/>
            </a:srgbClr>
          </a:solidFill>
          <a:ln w="12700">
            <a:solidFill>
              <a:srgbClr val="1F7A5C"/>
            </a:solidFill>
            <a:prstDash val="solid"/>
          </a:ln>
        </p:spPr>
        <p:txBody>
          <a:bodyPr/>
          <a:lstStyle/>
          <a:p>
            <a:endParaRPr lang="pt-BR" sz="2800" dirty="0"/>
          </a:p>
        </p:txBody>
      </p:sp>
      <p:sp>
        <p:nvSpPr>
          <p:cNvPr id="60" name="Text 58"/>
          <p:cNvSpPr/>
          <p:nvPr/>
        </p:nvSpPr>
        <p:spPr>
          <a:xfrm>
            <a:off x="7022592" y="1901952"/>
            <a:ext cx="1847088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1F7A5C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Interesse</a:t>
            </a:r>
            <a:endParaRPr lang="en-US" sz="1100" dirty="0"/>
          </a:p>
        </p:txBody>
      </p:sp>
      <p:sp>
        <p:nvSpPr>
          <p:cNvPr id="61" name="Text 59"/>
          <p:cNvSpPr/>
          <p:nvPr/>
        </p:nvSpPr>
        <p:spPr>
          <a:xfrm>
            <a:off x="7040880" y="2157984"/>
            <a:ext cx="1810512" cy="107899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10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Produto certo, </a:t>
            </a:r>
            <a:r>
              <a:rPr lang="en-US" sz="1100" dirty="0" err="1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preço</a:t>
            </a:r>
            <a:r>
              <a:rPr lang="en-US" sz="110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justo, disponibilidade, </a:t>
            </a:r>
            <a:r>
              <a:rPr lang="en-US" sz="1100" dirty="0" err="1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experiência</a:t>
            </a:r>
            <a:r>
              <a:rPr lang="en-US" sz="110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de compra positiva.</a:t>
            </a:r>
            <a:endParaRPr lang="en-US" sz="1100" dirty="0"/>
          </a:p>
        </p:txBody>
      </p:sp>
      <p:sp>
        <p:nvSpPr>
          <p:cNvPr id="62" name="Shape 60"/>
          <p:cNvSpPr/>
          <p:nvPr/>
        </p:nvSpPr>
        <p:spPr>
          <a:xfrm>
            <a:off x="7022592" y="3273552"/>
            <a:ext cx="1847088" cy="237744"/>
          </a:xfrm>
          <a:prstGeom prst="rect">
            <a:avLst/>
          </a:prstGeom>
          <a:solidFill>
            <a:srgbClr val="C0392B">
              <a:alpha val="12000"/>
            </a:srgbClr>
          </a:solidFill>
          <a:ln w="12700">
            <a:solidFill>
              <a:srgbClr val="C0392B"/>
            </a:solidFill>
            <a:prstDash val="solid"/>
          </a:ln>
        </p:spPr>
        <p:txBody>
          <a:bodyPr/>
          <a:lstStyle/>
          <a:p>
            <a:endParaRPr lang="pt-BR" sz="2800" dirty="0"/>
          </a:p>
        </p:txBody>
      </p:sp>
      <p:sp>
        <p:nvSpPr>
          <p:cNvPr id="63" name="Text 61"/>
          <p:cNvSpPr/>
          <p:nvPr/>
        </p:nvSpPr>
        <p:spPr>
          <a:xfrm>
            <a:off x="7022592" y="3273552"/>
            <a:ext cx="1847088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C0392B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Conflito</a:t>
            </a:r>
            <a:endParaRPr lang="en-US" sz="1100" dirty="0"/>
          </a:p>
        </p:txBody>
      </p:sp>
      <p:sp>
        <p:nvSpPr>
          <p:cNvPr id="64" name="Text 62"/>
          <p:cNvSpPr/>
          <p:nvPr/>
        </p:nvSpPr>
        <p:spPr>
          <a:xfrm>
            <a:off x="7040880" y="3529584"/>
            <a:ext cx="1810512" cy="107899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050" dirty="0" err="1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Pode</a:t>
            </a:r>
            <a:r>
              <a:rPr lang="en-US" sz="105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050" dirty="0" err="1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não</a:t>
            </a:r>
            <a:r>
              <a:rPr lang="en-US" sz="105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ser quem consume. O shopper compra, o buyer decide onde comprar.</a:t>
            </a:r>
            <a:endParaRPr lang="en-US" sz="1050" dirty="0"/>
          </a:p>
        </p:txBody>
      </p:sp>
      <p:sp>
        <p:nvSpPr>
          <p:cNvPr id="65" name="Shape 63"/>
          <p:cNvSpPr/>
          <p:nvPr/>
        </p:nvSpPr>
        <p:spPr>
          <a:xfrm>
            <a:off x="347472" y="4663440"/>
            <a:ext cx="6583680" cy="201168"/>
          </a:xfrm>
          <a:prstGeom prst="rect">
            <a:avLst/>
          </a:prstGeom>
          <a:solidFill>
            <a:srgbClr val="D4610A"/>
          </a:solidFill>
          <a:ln w="12700">
            <a:solidFill>
              <a:srgbClr val="D4610A"/>
            </a:solidFill>
            <a:prstDash val="solid"/>
          </a:ln>
        </p:spPr>
        <p:txBody>
          <a:bodyPr/>
          <a:lstStyle/>
          <a:p>
            <a:endParaRPr lang="pt-BR" dirty="0"/>
          </a:p>
        </p:txBody>
      </p:sp>
      <p:sp>
        <p:nvSpPr>
          <p:cNvPr id="66" name="Text 64"/>
          <p:cNvSpPr/>
          <p:nvPr/>
        </p:nvSpPr>
        <p:spPr>
          <a:xfrm>
            <a:off x="384048" y="4663440"/>
            <a:ext cx="6547104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Trade Marketing atua aqui  &gt;&gt;&gt;</a:t>
            </a:r>
            <a:endParaRPr lang="en-US" sz="1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D246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645920" y="-914400"/>
            <a:ext cx="4114800" cy="4114800"/>
          </a:xfrm>
          <a:prstGeom prst="ellipse">
            <a:avLst/>
          </a:prstGeom>
          <a:solidFill>
            <a:srgbClr val="0A1A50"/>
          </a:solidFill>
          <a:ln w="12700">
            <a:solidFill>
              <a:srgbClr val="0A1A50"/>
            </a:solidFill>
            <a:prstDash val="solid"/>
          </a:ln>
        </p:spPr>
        <p:txBody>
          <a:bodyPr/>
          <a:lstStyle/>
          <a:p>
            <a:endParaRPr lang="pt-BR" dirty="0"/>
          </a:p>
        </p:txBody>
      </p:sp>
      <p:sp>
        <p:nvSpPr>
          <p:cNvPr id="3" name="Shape 1"/>
          <p:cNvSpPr/>
          <p:nvPr/>
        </p:nvSpPr>
        <p:spPr>
          <a:xfrm>
            <a:off x="-548640" y="274320"/>
            <a:ext cx="2286000" cy="2286000"/>
          </a:xfrm>
          <a:prstGeom prst="ellipse">
            <a:avLst/>
          </a:prstGeom>
          <a:solidFill>
            <a:srgbClr val="2B6BE8">
              <a:alpha val="75000"/>
            </a:srgbClr>
          </a:solidFill>
          <a:ln w="12700">
            <a:solidFill>
              <a:srgbClr val="2B6BE8"/>
            </a:solidFill>
            <a:prstDash val="solid"/>
          </a:ln>
        </p:spPr>
        <p:txBody>
          <a:bodyPr/>
          <a:lstStyle/>
          <a:p>
            <a:endParaRPr lang="pt-BR" dirty="0"/>
          </a:p>
        </p:txBody>
      </p:sp>
      <p:sp>
        <p:nvSpPr>
          <p:cNvPr id="4" name="Shape 2"/>
          <p:cNvSpPr/>
          <p:nvPr/>
        </p:nvSpPr>
        <p:spPr>
          <a:xfrm>
            <a:off x="7315200" y="3108960"/>
            <a:ext cx="2560320" cy="2560320"/>
          </a:xfrm>
          <a:prstGeom prst="ellipse">
            <a:avLst/>
          </a:prstGeom>
          <a:solidFill>
            <a:srgbClr val="0A1A50"/>
          </a:solidFill>
          <a:ln w="12700">
            <a:solidFill>
              <a:srgbClr val="0A1A50"/>
            </a:solidFill>
            <a:prstDash val="solid"/>
          </a:ln>
        </p:spPr>
        <p:txBody>
          <a:bodyPr/>
          <a:lstStyle/>
          <a:p>
            <a:endParaRPr lang="pt-BR" dirty="0"/>
          </a:p>
        </p:txBody>
      </p:sp>
      <p:sp>
        <p:nvSpPr>
          <p:cNvPr id="5" name="Shape 3"/>
          <p:cNvSpPr/>
          <p:nvPr/>
        </p:nvSpPr>
        <p:spPr>
          <a:xfrm>
            <a:off x="6858000" y="2377440"/>
            <a:ext cx="1463040" cy="1463040"/>
          </a:xfrm>
          <a:prstGeom prst="ellipse">
            <a:avLst/>
          </a:prstGeom>
          <a:solidFill>
            <a:srgbClr val="5B9EE8">
              <a:alpha val="60000"/>
            </a:srgbClr>
          </a:solidFill>
          <a:ln w="12700">
            <a:solidFill>
              <a:srgbClr val="5B9EE8"/>
            </a:solidFill>
            <a:prstDash val="solid"/>
          </a:ln>
        </p:spPr>
        <p:txBody>
          <a:bodyPr/>
          <a:lstStyle/>
          <a:p>
            <a:endParaRPr lang="pt-BR" dirty="0"/>
          </a:p>
        </p:txBody>
      </p:sp>
      <p:sp>
        <p:nvSpPr>
          <p:cNvPr id="6" name="Shape 4"/>
          <p:cNvSpPr/>
          <p:nvPr/>
        </p:nvSpPr>
        <p:spPr>
          <a:xfrm>
            <a:off x="0" y="4818888"/>
            <a:ext cx="9144000" cy="324612"/>
          </a:xfrm>
          <a:prstGeom prst="rect">
            <a:avLst/>
          </a:prstGeom>
          <a:solidFill>
            <a:srgbClr val="060E24"/>
          </a:solidFill>
          <a:ln w="12700">
            <a:solidFill>
              <a:srgbClr val="060E24"/>
            </a:solidFill>
            <a:prstDash val="solid"/>
          </a:ln>
        </p:spPr>
        <p:txBody>
          <a:bodyPr/>
          <a:lstStyle/>
          <a:p>
            <a:endParaRPr lang="pt-BR" dirty="0"/>
          </a:p>
        </p:txBody>
      </p:sp>
      <p:sp>
        <p:nvSpPr>
          <p:cNvPr id="7" name="Text 5"/>
          <p:cNvSpPr/>
          <p:nvPr/>
        </p:nvSpPr>
        <p:spPr>
          <a:xfrm>
            <a:off x="320040" y="4832604"/>
            <a:ext cx="6858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AABF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AlunosdoPH.com  |  CEFET/RJ  -  Administracao de Varejo</a:t>
            </a:r>
            <a:endParaRPr lang="en-US" sz="850" dirty="0"/>
          </a:p>
        </p:txBody>
      </p:sp>
      <p:sp>
        <p:nvSpPr>
          <p:cNvPr id="8" name="Text 6"/>
          <p:cNvSpPr/>
          <p:nvPr/>
        </p:nvSpPr>
        <p:spPr>
          <a:xfrm>
            <a:off x="7132320" y="4832604"/>
            <a:ext cx="1828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50" dirty="0">
                <a:solidFill>
                  <a:srgbClr val="F5A200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aula 3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457200" y="164592"/>
            <a:ext cx="822960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5A200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O Poder da </a:t>
            </a:r>
            <a:r>
              <a:rPr lang="en-US" sz="2200" b="1" dirty="0" err="1">
                <a:solidFill>
                  <a:srgbClr val="F5A200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gôndola</a:t>
            </a:r>
            <a:r>
              <a:rPr lang="en-US" sz="2200" b="1" dirty="0">
                <a:solidFill>
                  <a:srgbClr val="F5A200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 - Onde a </a:t>
            </a:r>
            <a:r>
              <a:rPr lang="en-US" sz="2200" b="1" dirty="0" err="1">
                <a:solidFill>
                  <a:srgbClr val="F5A200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decisão</a:t>
            </a:r>
            <a:r>
              <a:rPr lang="en-US" sz="2200" b="1" dirty="0">
                <a:solidFill>
                  <a:srgbClr val="F5A200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 de Compra Acontece</a:t>
            </a:r>
            <a:endParaRPr lang="en-US" sz="2200" dirty="0"/>
          </a:p>
        </p:txBody>
      </p:sp>
      <p:sp>
        <p:nvSpPr>
          <p:cNvPr id="10" name="Shape 8"/>
          <p:cNvSpPr/>
          <p:nvPr/>
        </p:nvSpPr>
        <p:spPr>
          <a:xfrm>
            <a:off x="457200" y="603504"/>
            <a:ext cx="8229600" cy="36576"/>
          </a:xfrm>
          <a:prstGeom prst="rect">
            <a:avLst/>
          </a:prstGeom>
          <a:solidFill>
            <a:srgbClr val="F5A200"/>
          </a:solidFill>
          <a:ln w="12700">
            <a:solidFill>
              <a:srgbClr val="F5A200"/>
            </a:solidFill>
            <a:prstDash val="solid"/>
          </a:ln>
        </p:spPr>
        <p:txBody>
          <a:bodyPr/>
          <a:lstStyle/>
          <a:p>
            <a:endParaRPr lang="pt-BR" dirty="0"/>
          </a:p>
        </p:txBody>
      </p:sp>
      <p:sp>
        <p:nvSpPr>
          <p:cNvPr id="11" name="Shape 9"/>
          <p:cNvSpPr/>
          <p:nvPr/>
        </p:nvSpPr>
        <p:spPr>
          <a:xfrm>
            <a:off x="457200" y="749808"/>
            <a:ext cx="3200400" cy="2487168"/>
          </a:xfrm>
          <a:prstGeom prst="rect">
            <a:avLst/>
          </a:prstGeom>
          <a:solidFill>
            <a:srgbClr val="0A1840"/>
          </a:solidFill>
          <a:ln w="12700">
            <a:solidFill>
              <a:srgbClr val="1A3670"/>
            </a:solidFill>
            <a:prstDash val="solid"/>
          </a:ln>
        </p:spPr>
        <p:txBody>
          <a:bodyPr/>
          <a:lstStyle/>
          <a:p>
            <a:endParaRPr lang="pt-BR" dirty="0"/>
          </a:p>
        </p:txBody>
      </p:sp>
      <p:sp>
        <p:nvSpPr>
          <p:cNvPr id="12" name="Text 10"/>
          <p:cNvSpPr/>
          <p:nvPr/>
        </p:nvSpPr>
        <p:spPr>
          <a:xfrm>
            <a:off x="457200" y="822960"/>
            <a:ext cx="32004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5000" b="1" dirty="0">
                <a:solidFill>
                  <a:srgbClr val="F5A200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70a75%</a:t>
            </a:r>
            <a:endParaRPr lang="en-US" sz="5000" dirty="0"/>
          </a:p>
        </p:txBody>
      </p:sp>
      <p:sp>
        <p:nvSpPr>
          <p:cNvPr id="13" name="Text 11"/>
          <p:cNvSpPr/>
          <p:nvPr/>
        </p:nvSpPr>
        <p:spPr>
          <a:xfrm>
            <a:off x="548640" y="1773936"/>
            <a:ext cx="301752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das </a:t>
            </a:r>
            <a:r>
              <a:rPr lang="en-US" sz="1350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decisões</a:t>
            </a:r>
            <a:r>
              <a:rPr lang="en-US" sz="13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de compra</a:t>
            </a:r>
            <a:endParaRPr lang="en-US" sz="1350" dirty="0"/>
          </a:p>
          <a:p>
            <a:pPr marL="0" indent="0" algn="ctr">
              <a:buNone/>
            </a:pPr>
            <a:r>
              <a:rPr lang="en-US" sz="13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acontecem no PDV</a:t>
            </a:r>
            <a:endParaRPr lang="en-US" sz="1350" dirty="0"/>
          </a:p>
        </p:txBody>
      </p:sp>
      <p:sp>
        <p:nvSpPr>
          <p:cNvPr id="14" name="Text 12"/>
          <p:cNvSpPr/>
          <p:nvPr/>
        </p:nvSpPr>
        <p:spPr>
          <a:xfrm>
            <a:off x="548640" y="2468880"/>
            <a:ext cx="301752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850" i="1" dirty="0">
                <a:solidFill>
                  <a:srgbClr val="7A92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POPAI - Point of Purchase Advertising International</a:t>
            </a:r>
            <a:endParaRPr lang="en-US" sz="850" dirty="0"/>
          </a:p>
        </p:txBody>
      </p:sp>
      <p:sp>
        <p:nvSpPr>
          <p:cNvPr id="15" name="Shape 13"/>
          <p:cNvSpPr/>
          <p:nvPr/>
        </p:nvSpPr>
        <p:spPr>
          <a:xfrm>
            <a:off x="3822192" y="749808"/>
            <a:ext cx="4864608" cy="566928"/>
          </a:xfrm>
          <a:prstGeom prst="rect">
            <a:avLst/>
          </a:prstGeom>
          <a:solidFill>
            <a:srgbClr val="0891B2"/>
          </a:solidFill>
          <a:ln w="12700">
            <a:solidFill>
              <a:srgbClr val="0891B2"/>
            </a:solidFill>
            <a:prstDash val="solid"/>
          </a:ln>
        </p:spPr>
        <p:txBody>
          <a:bodyPr/>
          <a:lstStyle/>
          <a:p>
            <a:endParaRPr lang="pt-BR" dirty="0"/>
          </a:p>
        </p:txBody>
      </p:sp>
      <p:sp>
        <p:nvSpPr>
          <p:cNvPr id="16" name="Text 14"/>
          <p:cNvSpPr/>
          <p:nvPr/>
        </p:nvSpPr>
        <p:spPr>
          <a:xfrm>
            <a:off x="3913632" y="786384"/>
            <a:ext cx="1554480" cy="49377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Nivel dos olhos</a:t>
            </a:r>
            <a:endParaRPr lang="en-US" sz="1200" dirty="0"/>
          </a:p>
        </p:txBody>
      </p:sp>
      <p:sp>
        <p:nvSpPr>
          <p:cNvPr id="17" name="Shape 15"/>
          <p:cNvSpPr/>
          <p:nvPr/>
        </p:nvSpPr>
        <p:spPr>
          <a:xfrm>
            <a:off x="5504688" y="804672"/>
            <a:ext cx="36576" cy="457200"/>
          </a:xfrm>
          <a:prstGeom prst="rect">
            <a:avLst/>
          </a:prstGeom>
          <a:solidFill>
            <a:srgbClr val="FFFFFF">
              <a:alpha val="60000"/>
            </a:srgbClr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pt-BR" dirty="0"/>
          </a:p>
        </p:txBody>
      </p:sp>
      <p:sp>
        <p:nvSpPr>
          <p:cNvPr id="18" name="Text 16"/>
          <p:cNvSpPr/>
          <p:nvPr/>
        </p:nvSpPr>
        <p:spPr>
          <a:xfrm>
            <a:off x="5577840" y="786384"/>
            <a:ext cx="3017520" cy="49377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DDEE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Produtos posicionados na altura dos olhos vendem em media 35% mais que os no nivel do </a:t>
            </a:r>
            <a:r>
              <a:rPr lang="en-US" sz="1050" dirty="0" err="1">
                <a:solidFill>
                  <a:srgbClr val="DDEE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chão</a:t>
            </a:r>
            <a:r>
              <a:rPr lang="en-US" sz="1050" dirty="0">
                <a:solidFill>
                  <a:srgbClr val="DDEE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ou acima da </a:t>
            </a:r>
            <a:r>
              <a:rPr lang="en-US" sz="1050" dirty="0" err="1">
                <a:solidFill>
                  <a:srgbClr val="DDEE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cabeça</a:t>
            </a:r>
            <a:r>
              <a:rPr lang="en-US" sz="1050" dirty="0">
                <a:solidFill>
                  <a:srgbClr val="DDEE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3822192" y="1371600"/>
            <a:ext cx="4864608" cy="566928"/>
          </a:xfrm>
          <a:prstGeom prst="rect">
            <a:avLst/>
          </a:prstGeom>
          <a:solidFill>
            <a:srgbClr val="1454C4"/>
          </a:solidFill>
          <a:ln w="12700">
            <a:solidFill>
              <a:srgbClr val="1454C4"/>
            </a:solidFill>
            <a:prstDash val="solid"/>
          </a:ln>
        </p:spPr>
        <p:txBody>
          <a:bodyPr/>
          <a:lstStyle/>
          <a:p>
            <a:endParaRPr lang="pt-BR" dirty="0"/>
          </a:p>
        </p:txBody>
      </p:sp>
      <p:sp>
        <p:nvSpPr>
          <p:cNvPr id="20" name="Text 18"/>
          <p:cNvSpPr/>
          <p:nvPr/>
        </p:nvSpPr>
        <p:spPr>
          <a:xfrm>
            <a:off x="3913632" y="1408176"/>
            <a:ext cx="1554480" cy="49377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Ponta de </a:t>
            </a:r>
            <a:r>
              <a:rPr lang="en-US" sz="1200" b="1" dirty="0" err="1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gôndola</a:t>
            </a:r>
            <a:endParaRPr lang="en-US" sz="1200" dirty="0"/>
          </a:p>
        </p:txBody>
      </p:sp>
      <p:sp>
        <p:nvSpPr>
          <p:cNvPr id="21" name="Shape 19"/>
          <p:cNvSpPr/>
          <p:nvPr/>
        </p:nvSpPr>
        <p:spPr>
          <a:xfrm>
            <a:off x="5504688" y="1426464"/>
            <a:ext cx="36576" cy="457200"/>
          </a:xfrm>
          <a:prstGeom prst="rect">
            <a:avLst/>
          </a:prstGeom>
          <a:solidFill>
            <a:srgbClr val="FFFFFF">
              <a:alpha val="60000"/>
            </a:srgbClr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pt-BR" dirty="0"/>
          </a:p>
        </p:txBody>
      </p:sp>
      <p:sp>
        <p:nvSpPr>
          <p:cNvPr id="22" name="Text 20"/>
          <p:cNvSpPr/>
          <p:nvPr/>
        </p:nvSpPr>
        <p:spPr>
          <a:xfrm>
            <a:off x="5577840" y="1408176"/>
            <a:ext cx="3017520" cy="49377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DDEE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Produto em ponta de </a:t>
            </a:r>
            <a:r>
              <a:rPr lang="en-US" sz="1050" dirty="0" err="1">
                <a:solidFill>
                  <a:srgbClr val="DDEE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gôndola</a:t>
            </a:r>
            <a:r>
              <a:rPr lang="en-US" sz="1050" dirty="0">
                <a:solidFill>
                  <a:srgbClr val="DDEE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vende ate 3x mais que </a:t>
            </a:r>
            <a:r>
              <a:rPr lang="en-US" sz="1050" dirty="0" err="1">
                <a:solidFill>
                  <a:srgbClr val="DDEE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</a:t>
            </a:r>
            <a:r>
              <a:rPr lang="en-US" sz="1050" dirty="0">
                <a:solidFill>
                  <a:srgbClr val="DDEE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050" dirty="0" err="1">
                <a:solidFill>
                  <a:srgbClr val="DDEE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posição</a:t>
            </a:r>
            <a:r>
              <a:rPr lang="en-US" sz="1050" dirty="0">
                <a:solidFill>
                  <a:srgbClr val="DDEE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linear </a:t>
            </a:r>
            <a:r>
              <a:rPr lang="en-US" sz="1050" dirty="0" err="1">
                <a:solidFill>
                  <a:srgbClr val="DDEE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padrão</a:t>
            </a:r>
            <a:r>
              <a:rPr lang="en-US" sz="1050" dirty="0">
                <a:solidFill>
                  <a:srgbClr val="DDEE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 Por isso a disputa por </a:t>
            </a:r>
            <a:r>
              <a:rPr lang="en-US" sz="1050" dirty="0" err="1">
                <a:solidFill>
                  <a:srgbClr val="DDEE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esse</a:t>
            </a:r>
            <a:r>
              <a:rPr lang="en-US" sz="1050" dirty="0">
                <a:solidFill>
                  <a:srgbClr val="DDEE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050" dirty="0" err="1">
                <a:solidFill>
                  <a:srgbClr val="DDEE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espaço</a:t>
            </a:r>
            <a:r>
              <a:rPr lang="en-US" sz="1050" dirty="0">
                <a:solidFill>
                  <a:srgbClr val="DDEE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e acirrada.</a:t>
            </a:r>
            <a:endParaRPr lang="en-US" sz="1050" dirty="0"/>
          </a:p>
        </p:txBody>
      </p:sp>
      <p:sp>
        <p:nvSpPr>
          <p:cNvPr id="23" name="Shape 21"/>
          <p:cNvSpPr/>
          <p:nvPr/>
        </p:nvSpPr>
        <p:spPr>
          <a:xfrm>
            <a:off x="3822192" y="1993392"/>
            <a:ext cx="4864608" cy="566928"/>
          </a:xfrm>
          <a:prstGeom prst="rect">
            <a:avLst/>
          </a:prstGeom>
          <a:solidFill>
            <a:srgbClr val="7B2FBE"/>
          </a:solidFill>
          <a:ln w="12700">
            <a:solidFill>
              <a:srgbClr val="7B2FBE"/>
            </a:solidFill>
            <a:prstDash val="solid"/>
          </a:ln>
        </p:spPr>
        <p:txBody>
          <a:bodyPr/>
          <a:lstStyle/>
          <a:p>
            <a:endParaRPr lang="pt-BR" dirty="0"/>
          </a:p>
        </p:txBody>
      </p:sp>
      <p:sp>
        <p:nvSpPr>
          <p:cNvPr id="24" name="Text 22"/>
          <p:cNvSpPr/>
          <p:nvPr/>
        </p:nvSpPr>
        <p:spPr>
          <a:xfrm>
            <a:off x="3913632" y="2029968"/>
            <a:ext cx="1554480" cy="49377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Lado direito</a:t>
            </a:r>
            <a:endParaRPr lang="en-US" sz="1200" dirty="0"/>
          </a:p>
        </p:txBody>
      </p:sp>
      <p:sp>
        <p:nvSpPr>
          <p:cNvPr id="25" name="Shape 23"/>
          <p:cNvSpPr/>
          <p:nvPr/>
        </p:nvSpPr>
        <p:spPr>
          <a:xfrm>
            <a:off x="5504688" y="2048256"/>
            <a:ext cx="36576" cy="457200"/>
          </a:xfrm>
          <a:prstGeom prst="rect">
            <a:avLst/>
          </a:prstGeom>
          <a:solidFill>
            <a:srgbClr val="FFFFFF">
              <a:alpha val="60000"/>
            </a:srgbClr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pt-BR" dirty="0"/>
          </a:p>
        </p:txBody>
      </p:sp>
      <p:sp>
        <p:nvSpPr>
          <p:cNvPr id="26" name="Text 24"/>
          <p:cNvSpPr/>
          <p:nvPr/>
        </p:nvSpPr>
        <p:spPr>
          <a:xfrm>
            <a:off x="5577840" y="2029968"/>
            <a:ext cx="3017520" cy="49377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DDEE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 olho humano e treinado a varrer prateleiras da esquerda para a direita. O produto ao final do fluxo visual tem maior tempo de contato.</a:t>
            </a:r>
            <a:endParaRPr lang="en-US" sz="1050" dirty="0"/>
          </a:p>
        </p:txBody>
      </p:sp>
      <p:sp>
        <p:nvSpPr>
          <p:cNvPr id="27" name="Shape 25"/>
          <p:cNvSpPr/>
          <p:nvPr/>
        </p:nvSpPr>
        <p:spPr>
          <a:xfrm>
            <a:off x="3822192" y="2615184"/>
            <a:ext cx="4864608" cy="566928"/>
          </a:xfrm>
          <a:prstGeom prst="rect">
            <a:avLst/>
          </a:prstGeom>
          <a:solidFill>
            <a:srgbClr val="D4610A"/>
          </a:solidFill>
          <a:ln w="12700">
            <a:solidFill>
              <a:srgbClr val="D4610A"/>
            </a:solidFill>
            <a:prstDash val="solid"/>
          </a:ln>
        </p:spPr>
        <p:txBody>
          <a:bodyPr/>
          <a:lstStyle/>
          <a:p>
            <a:endParaRPr lang="pt-BR" dirty="0"/>
          </a:p>
        </p:txBody>
      </p:sp>
      <p:sp>
        <p:nvSpPr>
          <p:cNvPr id="28" name="Text 26"/>
          <p:cNvSpPr/>
          <p:nvPr/>
        </p:nvSpPr>
        <p:spPr>
          <a:xfrm>
            <a:off x="3913632" y="2651760"/>
            <a:ext cx="1554480" cy="49377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Primeiro metro</a:t>
            </a:r>
            <a:endParaRPr lang="en-US" sz="1200" dirty="0"/>
          </a:p>
        </p:txBody>
      </p:sp>
      <p:sp>
        <p:nvSpPr>
          <p:cNvPr id="29" name="Shape 27"/>
          <p:cNvSpPr/>
          <p:nvPr/>
        </p:nvSpPr>
        <p:spPr>
          <a:xfrm>
            <a:off x="5504688" y="2670048"/>
            <a:ext cx="36576" cy="457200"/>
          </a:xfrm>
          <a:prstGeom prst="rect">
            <a:avLst/>
          </a:prstGeom>
          <a:solidFill>
            <a:srgbClr val="FFFFFF">
              <a:alpha val="60000"/>
            </a:srgbClr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pt-BR" dirty="0"/>
          </a:p>
        </p:txBody>
      </p:sp>
      <p:sp>
        <p:nvSpPr>
          <p:cNvPr id="30" name="Text 28"/>
          <p:cNvSpPr/>
          <p:nvPr/>
        </p:nvSpPr>
        <p:spPr>
          <a:xfrm>
            <a:off x="5577840" y="2651760"/>
            <a:ext cx="3017520" cy="49377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DDEE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 consumidor leva em media 3 segundos para tomar a </a:t>
            </a:r>
            <a:r>
              <a:rPr lang="en-US" sz="1050" dirty="0" err="1">
                <a:solidFill>
                  <a:srgbClr val="DDEE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decisão</a:t>
            </a:r>
            <a:r>
              <a:rPr lang="en-US" sz="1050" dirty="0">
                <a:solidFill>
                  <a:srgbClr val="DDEE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de compra </a:t>
            </a:r>
            <a:r>
              <a:rPr lang="en-US" sz="1050" dirty="0" err="1">
                <a:solidFill>
                  <a:srgbClr val="DDEE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</a:t>
            </a:r>
            <a:r>
              <a:rPr lang="en-US" sz="1050" dirty="0">
                <a:solidFill>
                  <a:srgbClr val="DDEE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050" dirty="0" err="1">
                <a:solidFill>
                  <a:srgbClr val="DDEE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gôndola</a:t>
            </a:r>
            <a:r>
              <a:rPr lang="en-US" sz="1050" dirty="0">
                <a:solidFill>
                  <a:srgbClr val="DDEE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 O primeiro contato visual e decisivo.</a:t>
            </a:r>
            <a:endParaRPr lang="en-US" sz="1050" dirty="0"/>
          </a:p>
        </p:txBody>
      </p:sp>
      <p:sp>
        <p:nvSpPr>
          <p:cNvPr id="31" name="Shape 29"/>
          <p:cNvSpPr/>
          <p:nvPr/>
        </p:nvSpPr>
        <p:spPr>
          <a:xfrm>
            <a:off x="457200" y="3364992"/>
            <a:ext cx="8229600" cy="1316736"/>
          </a:xfrm>
          <a:prstGeom prst="rect">
            <a:avLst/>
          </a:prstGeom>
          <a:solidFill>
            <a:srgbClr val="0A1840"/>
          </a:solidFill>
          <a:ln w="12700">
            <a:solidFill>
              <a:srgbClr val="1A3670"/>
            </a:solidFill>
            <a:prstDash val="solid"/>
          </a:ln>
        </p:spPr>
        <p:txBody>
          <a:bodyPr/>
          <a:lstStyle/>
          <a:p>
            <a:endParaRPr lang="pt-BR" dirty="0"/>
          </a:p>
        </p:txBody>
      </p:sp>
      <p:sp>
        <p:nvSpPr>
          <p:cNvPr id="32" name="Shape 30"/>
          <p:cNvSpPr/>
          <p:nvPr/>
        </p:nvSpPr>
        <p:spPr>
          <a:xfrm>
            <a:off x="457200" y="3364992"/>
            <a:ext cx="59436" cy="1316736"/>
          </a:xfrm>
          <a:prstGeom prst="rect">
            <a:avLst/>
          </a:prstGeom>
          <a:solidFill>
            <a:srgbClr val="F5A200"/>
          </a:solidFill>
          <a:ln w="12700">
            <a:solidFill>
              <a:srgbClr val="F5A200"/>
            </a:solidFill>
            <a:prstDash val="solid"/>
          </a:ln>
        </p:spPr>
        <p:txBody>
          <a:bodyPr/>
          <a:lstStyle/>
          <a:p>
            <a:endParaRPr lang="pt-BR" dirty="0"/>
          </a:p>
        </p:txBody>
      </p:sp>
      <p:sp>
        <p:nvSpPr>
          <p:cNvPr id="33" name="Text 31"/>
          <p:cNvSpPr/>
          <p:nvPr/>
        </p:nvSpPr>
        <p:spPr>
          <a:xfrm>
            <a:off x="594360" y="3419856"/>
            <a:ext cx="7955280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5A200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Implicacao estrategica para o Trade Marketer:</a:t>
            </a:r>
            <a:endParaRPr lang="en-US" sz="1300" dirty="0"/>
          </a:p>
        </p:txBody>
      </p:sp>
      <p:sp>
        <p:nvSpPr>
          <p:cNvPr id="34" name="Text 32"/>
          <p:cNvSpPr/>
          <p:nvPr/>
        </p:nvSpPr>
        <p:spPr>
          <a:xfrm>
            <a:off x="594360" y="3767328"/>
            <a:ext cx="7955280" cy="8412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600" dirty="0">
                <a:solidFill>
                  <a:srgbClr val="9BBC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Garantir visibilidade no PDV - </a:t>
            </a:r>
            <a:r>
              <a:rPr lang="en-US" sz="1600" dirty="0" err="1">
                <a:solidFill>
                  <a:srgbClr val="9BBC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posição</a:t>
            </a:r>
            <a:r>
              <a:rPr lang="en-US" sz="1600" dirty="0">
                <a:solidFill>
                  <a:srgbClr val="9BBC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correta, </a:t>
            </a:r>
            <a:r>
              <a:rPr lang="en-US" sz="1600" dirty="0" err="1">
                <a:solidFill>
                  <a:srgbClr val="9BBC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precificacao</a:t>
            </a:r>
            <a:r>
              <a:rPr lang="en-US" sz="1600" dirty="0">
                <a:solidFill>
                  <a:srgbClr val="9BBC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600" dirty="0" err="1">
                <a:solidFill>
                  <a:srgbClr val="9BBC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visível</a:t>
            </a:r>
            <a:r>
              <a:rPr lang="en-US" sz="1600" dirty="0">
                <a:solidFill>
                  <a:srgbClr val="9BBC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, material de apoio e estoque disponivel - pode ter impacto maior nas vendas do que toda uma campanha de midia paga. O Trade e o ultimo metro da estrategia de marketing.</a:t>
            </a:r>
            <a:endParaRPr lang="en-US" sz="16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371600" y="-1097280"/>
            <a:ext cx="3474720" cy="3474720"/>
          </a:xfrm>
          <a:prstGeom prst="ellipse">
            <a:avLst/>
          </a:prstGeom>
          <a:solidFill>
            <a:srgbClr val="1454C4">
              <a:alpha val="12000"/>
            </a:srgbClr>
          </a:solidFill>
          <a:ln w="12700">
            <a:solidFill>
              <a:srgbClr val="1454C4"/>
            </a:solidFill>
            <a:prstDash val="solid"/>
          </a:ln>
        </p:spPr>
        <p:txBody>
          <a:bodyPr/>
          <a:lstStyle/>
          <a:p>
            <a:endParaRPr lang="pt-BR" dirty="0"/>
          </a:p>
        </p:txBody>
      </p:sp>
      <p:sp>
        <p:nvSpPr>
          <p:cNvPr id="3" name="Shape 1"/>
          <p:cNvSpPr/>
          <p:nvPr/>
        </p:nvSpPr>
        <p:spPr>
          <a:xfrm>
            <a:off x="-365760" y="-274320"/>
            <a:ext cx="1645920" cy="1645920"/>
          </a:xfrm>
          <a:prstGeom prst="ellipse">
            <a:avLst/>
          </a:prstGeom>
          <a:solidFill>
            <a:srgbClr val="2B6BE8">
              <a:alpha val="10000"/>
            </a:srgbClr>
          </a:solidFill>
          <a:ln w="12700">
            <a:solidFill>
              <a:srgbClr val="2B6BE8"/>
            </a:solidFill>
            <a:prstDash val="solid"/>
          </a:ln>
        </p:spPr>
        <p:txBody>
          <a:bodyPr/>
          <a:lstStyle/>
          <a:p>
            <a:endParaRPr lang="pt-BR" dirty="0"/>
          </a:p>
        </p:txBody>
      </p:sp>
      <p:sp>
        <p:nvSpPr>
          <p:cNvPr id="4" name="Shape 2"/>
          <p:cNvSpPr/>
          <p:nvPr/>
        </p:nvSpPr>
        <p:spPr>
          <a:xfrm>
            <a:off x="0" y="0"/>
            <a:ext cx="9144000" cy="621792"/>
          </a:xfrm>
          <a:prstGeom prst="rect">
            <a:avLst/>
          </a:prstGeom>
          <a:solidFill>
            <a:srgbClr val="0D2461"/>
          </a:solidFill>
          <a:ln w="12700">
            <a:solidFill>
              <a:srgbClr val="0D2461"/>
            </a:solidFill>
            <a:prstDash val="solid"/>
          </a:ln>
        </p:spPr>
        <p:txBody>
          <a:bodyPr/>
          <a:lstStyle/>
          <a:p>
            <a:endParaRPr lang="pt-BR" dirty="0"/>
          </a:p>
        </p:txBody>
      </p:sp>
      <p:sp>
        <p:nvSpPr>
          <p:cNvPr id="5" name="Shape 3"/>
          <p:cNvSpPr/>
          <p:nvPr/>
        </p:nvSpPr>
        <p:spPr>
          <a:xfrm>
            <a:off x="0" y="621792"/>
            <a:ext cx="9144000" cy="38405"/>
          </a:xfrm>
          <a:prstGeom prst="rect">
            <a:avLst/>
          </a:prstGeom>
          <a:solidFill>
            <a:srgbClr val="F5A200"/>
          </a:solidFill>
          <a:ln w="12700">
            <a:solidFill>
              <a:srgbClr val="F5A200"/>
            </a:solidFill>
            <a:prstDash val="solid"/>
          </a:ln>
        </p:spPr>
        <p:txBody>
          <a:bodyPr/>
          <a:lstStyle/>
          <a:p>
            <a:endParaRPr lang="pt-BR" dirty="0"/>
          </a:p>
        </p:txBody>
      </p:sp>
      <p:sp>
        <p:nvSpPr>
          <p:cNvPr id="6" name="Text 4"/>
          <p:cNvSpPr/>
          <p:nvPr/>
        </p:nvSpPr>
        <p:spPr>
          <a:xfrm>
            <a:off x="384048" y="0"/>
            <a:ext cx="8321040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9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Ferramentas de Trade Marketing</a:t>
            </a:r>
            <a:endParaRPr lang="en-US" sz="1900" dirty="0"/>
          </a:p>
        </p:txBody>
      </p:sp>
      <p:sp>
        <p:nvSpPr>
          <p:cNvPr id="7" name="Shape 5"/>
          <p:cNvSpPr/>
          <p:nvPr/>
        </p:nvSpPr>
        <p:spPr>
          <a:xfrm>
            <a:off x="0" y="4818888"/>
            <a:ext cx="9144000" cy="324612"/>
          </a:xfrm>
          <a:prstGeom prst="rect">
            <a:avLst/>
          </a:prstGeom>
          <a:solidFill>
            <a:srgbClr val="060E24"/>
          </a:solidFill>
          <a:ln w="12700">
            <a:solidFill>
              <a:srgbClr val="060E24"/>
            </a:solidFill>
            <a:prstDash val="solid"/>
          </a:ln>
        </p:spPr>
        <p:txBody>
          <a:bodyPr/>
          <a:lstStyle/>
          <a:p>
            <a:endParaRPr lang="pt-BR" dirty="0"/>
          </a:p>
        </p:txBody>
      </p:sp>
      <p:sp>
        <p:nvSpPr>
          <p:cNvPr id="8" name="Text 6"/>
          <p:cNvSpPr/>
          <p:nvPr/>
        </p:nvSpPr>
        <p:spPr>
          <a:xfrm>
            <a:off x="320040" y="4832604"/>
            <a:ext cx="6858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AABF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AlunosdoPH.com  |  CEFET/RJ  -  Administracao de Varejo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7132320" y="4832604"/>
            <a:ext cx="1828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50" dirty="0">
                <a:solidFill>
                  <a:srgbClr val="F5A200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aula 3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347472" y="768096"/>
            <a:ext cx="4133088" cy="932688"/>
          </a:xfrm>
          <a:prstGeom prst="rect">
            <a:avLst/>
          </a:prstGeom>
          <a:solidFill>
            <a:srgbClr val="F4F7FF"/>
          </a:solidFill>
          <a:ln w="10160">
            <a:solidFill>
              <a:srgbClr val="D0DBF5"/>
            </a:solidFill>
            <a:prstDash val="solid"/>
          </a:ln>
          <a:effectLst>
            <a:outerShdw blurRad="63500" dist="25400" dir="81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pt-BR" dirty="0"/>
          </a:p>
        </p:txBody>
      </p:sp>
      <p:sp>
        <p:nvSpPr>
          <p:cNvPr id="11" name="Shape 9"/>
          <p:cNvSpPr/>
          <p:nvPr/>
        </p:nvSpPr>
        <p:spPr>
          <a:xfrm>
            <a:off x="347472" y="768096"/>
            <a:ext cx="1417320" cy="932688"/>
          </a:xfrm>
          <a:prstGeom prst="rect">
            <a:avLst/>
          </a:prstGeom>
          <a:solidFill>
            <a:srgbClr val="D4610A"/>
          </a:solidFill>
          <a:ln w="12700">
            <a:solidFill>
              <a:srgbClr val="D4610A"/>
            </a:solidFill>
            <a:prstDash val="solid"/>
          </a:ln>
        </p:spPr>
        <p:txBody>
          <a:bodyPr/>
          <a:lstStyle/>
          <a:p>
            <a:endParaRPr lang="pt-BR" dirty="0"/>
          </a:p>
        </p:txBody>
      </p:sp>
      <p:sp>
        <p:nvSpPr>
          <p:cNvPr id="12" name="Text 10"/>
          <p:cNvSpPr/>
          <p:nvPr/>
        </p:nvSpPr>
        <p:spPr>
          <a:xfrm>
            <a:off x="420624" y="768096"/>
            <a:ext cx="1280160" cy="9326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Material de PDV (MPDV)</a:t>
            </a:r>
            <a:endParaRPr lang="en-US" sz="1100" dirty="0"/>
          </a:p>
        </p:txBody>
      </p:sp>
      <p:sp>
        <p:nvSpPr>
          <p:cNvPr id="13" name="Text 11"/>
          <p:cNvSpPr/>
          <p:nvPr/>
        </p:nvSpPr>
        <p:spPr>
          <a:xfrm>
            <a:off x="1856232" y="822960"/>
            <a:ext cx="2542032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Stopper, wobbler, display, totem, faixa de </a:t>
            </a:r>
            <a:r>
              <a:rPr lang="en-US" sz="1100" dirty="0" err="1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gôndola</a:t>
            </a:r>
            <a:r>
              <a:rPr lang="en-US" sz="110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, floor graphic. Pecas fisicas que aumentam visibilidade e comunicam promocao no ponto de compra.</a:t>
            </a:r>
            <a:endParaRPr lang="en-US" sz="1100" dirty="0"/>
          </a:p>
        </p:txBody>
      </p:sp>
      <p:sp>
        <p:nvSpPr>
          <p:cNvPr id="14" name="Shape 12"/>
          <p:cNvSpPr/>
          <p:nvPr/>
        </p:nvSpPr>
        <p:spPr>
          <a:xfrm>
            <a:off x="4773168" y="768096"/>
            <a:ext cx="4133088" cy="932688"/>
          </a:xfrm>
          <a:prstGeom prst="rect">
            <a:avLst/>
          </a:prstGeom>
          <a:solidFill>
            <a:srgbClr val="F4F7FF"/>
          </a:solidFill>
          <a:ln w="10160">
            <a:solidFill>
              <a:srgbClr val="D0DBF5"/>
            </a:solidFill>
            <a:prstDash val="solid"/>
          </a:ln>
          <a:effectLst>
            <a:outerShdw blurRad="63500" dist="25400" dir="81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pt-BR" dirty="0"/>
          </a:p>
        </p:txBody>
      </p:sp>
      <p:sp>
        <p:nvSpPr>
          <p:cNvPr id="15" name="Shape 13"/>
          <p:cNvSpPr/>
          <p:nvPr/>
        </p:nvSpPr>
        <p:spPr>
          <a:xfrm>
            <a:off x="4773168" y="768096"/>
            <a:ext cx="1417320" cy="932688"/>
          </a:xfrm>
          <a:prstGeom prst="rect">
            <a:avLst/>
          </a:prstGeom>
          <a:solidFill>
            <a:srgbClr val="0891B2"/>
          </a:solidFill>
          <a:ln w="12700">
            <a:solidFill>
              <a:srgbClr val="0891B2"/>
            </a:solidFill>
            <a:prstDash val="solid"/>
          </a:ln>
        </p:spPr>
        <p:txBody>
          <a:bodyPr/>
          <a:lstStyle/>
          <a:p>
            <a:endParaRPr lang="pt-BR" dirty="0"/>
          </a:p>
        </p:txBody>
      </p:sp>
      <p:sp>
        <p:nvSpPr>
          <p:cNvPr id="16" name="Text 14"/>
          <p:cNvSpPr/>
          <p:nvPr/>
        </p:nvSpPr>
        <p:spPr>
          <a:xfrm>
            <a:off x="4846320" y="768096"/>
            <a:ext cx="1280160" cy="9326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 err="1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ativação</a:t>
            </a:r>
            <a:r>
              <a:rPr lang="en-US" sz="11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 em Loja</a:t>
            </a:r>
            <a:endParaRPr lang="en-US" sz="1100" dirty="0"/>
          </a:p>
        </p:txBody>
      </p:sp>
      <p:sp>
        <p:nvSpPr>
          <p:cNvPr id="17" name="Text 15"/>
          <p:cNvSpPr/>
          <p:nvPr/>
        </p:nvSpPr>
        <p:spPr>
          <a:xfrm>
            <a:off x="6281928" y="822960"/>
            <a:ext cx="2542032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Promotores, impulsionadores, demonstradores, degustacao. Forca humana que aborda o shopper no momento da </a:t>
            </a:r>
            <a:r>
              <a:rPr lang="en-US" sz="1100" dirty="0" err="1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decisão</a:t>
            </a:r>
            <a:r>
              <a:rPr lang="en-US" sz="110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e apresenta o produto ativamente.</a:t>
            </a:r>
            <a:endParaRPr lang="en-US" sz="1100" dirty="0"/>
          </a:p>
        </p:txBody>
      </p:sp>
      <p:sp>
        <p:nvSpPr>
          <p:cNvPr id="18" name="Shape 16"/>
          <p:cNvSpPr/>
          <p:nvPr/>
        </p:nvSpPr>
        <p:spPr>
          <a:xfrm>
            <a:off x="347472" y="1792224"/>
            <a:ext cx="4133088" cy="932688"/>
          </a:xfrm>
          <a:prstGeom prst="rect">
            <a:avLst/>
          </a:prstGeom>
          <a:solidFill>
            <a:srgbClr val="F4F7FF"/>
          </a:solidFill>
          <a:ln w="10160">
            <a:solidFill>
              <a:srgbClr val="D0DBF5"/>
            </a:solidFill>
            <a:prstDash val="solid"/>
          </a:ln>
          <a:effectLst>
            <a:outerShdw blurRad="63500" dist="25400" dir="81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pt-BR" dirty="0"/>
          </a:p>
        </p:txBody>
      </p:sp>
      <p:sp>
        <p:nvSpPr>
          <p:cNvPr id="19" name="Shape 17"/>
          <p:cNvSpPr/>
          <p:nvPr/>
        </p:nvSpPr>
        <p:spPr>
          <a:xfrm>
            <a:off x="347472" y="1792224"/>
            <a:ext cx="1417320" cy="932688"/>
          </a:xfrm>
          <a:prstGeom prst="rect">
            <a:avLst/>
          </a:prstGeom>
          <a:solidFill>
            <a:srgbClr val="1454C4"/>
          </a:solidFill>
          <a:ln w="12700">
            <a:solidFill>
              <a:srgbClr val="1454C4"/>
            </a:solidFill>
            <a:prstDash val="solid"/>
          </a:ln>
        </p:spPr>
        <p:txBody>
          <a:bodyPr/>
          <a:lstStyle/>
          <a:p>
            <a:endParaRPr lang="pt-BR" dirty="0"/>
          </a:p>
        </p:txBody>
      </p:sp>
      <p:sp>
        <p:nvSpPr>
          <p:cNvPr id="20" name="Text 18"/>
          <p:cNvSpPr/>
          <p:nvPr/>
        </p:nvSpPr>
        <p:spPr>
          <a:xfrm>
            <a:off x="420624" y="1792224"/>
            <a:ext cx="1280160" cy="9326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Ponta de </a:t>
            </a:r>
            <a:r>
              <a:rPr lang="en-US" sz="1100" b="1" dirty="0" err="1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gôndola</a:t>
            </a:r>
            <a:r>
              <a:rPr lang="en-US" sz="11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 / Ilha</a:t>
            </a:r>
            <a:endParaRPr lang="en-US" sz="1100" dirty="0"/>
          </a:p>
        </p:txBody>
      </p:sp>
      <p:sp>
        <p:nvSpPr>
          <p:cNvPr id="21" name="Text 19"/>
          <p:cNvSpPr/>
          <p:nvPr/>
        </p:nvSpPr>
        <p:spPr>
          <a:xfrm>
            <a:off x="1856232" y="1847088"/>
            <a:ext cx="2542032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 err="1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espaços</a:t>
            </a:r>
            <a:r>
              <a:rPr lang="en-US" sz="110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especiais de alta visibilidade negociados com o varejista. Requerem verba de trade e </a:t>
            </a:r>
            <a:r>
              <a:rPr lang="en-US" sz="1100" dirty="0" err="1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garantem</a:t>
            </a:r>
            <a:r>
              <a:rPr lang="en-US" sz="110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100" dirty="0" err="1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exposição</a:t>
            </a:r>
            <a:r>
              <a:rPr lang="en-US" sz="110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privilegiada fora da categoria.</a:t>
            </a:r>
            <a:endParaRPr lang="en-US" sz="1100" dirty="0"/>
          </a:p>
        </p:txBody>
      </p:sp>
      <p:sp>
        <p:nvSpPr>
          <p:cNvPr id="22" name="Shape 20"/>
          <p:cNvSpPr/>
          <p:nvPr/>
        </p:nvSpPr>
        <p:spPr>
          <a:xfrm>
            <a:off x="4773168" y="1792224"/>
            <a:ext cx="4133088" cy="932688"/>
          </a:xfrm>
          <a:prstGeom prst="rect">
            <a:avLst/>
          </a:prstGeom>
          <a:solidFill>
            <a:srgbClr val="F4F7FF"/>
          </a:solidFill>
          <a:ln w="10160">
            <a:solidFill>
              <a:srgbClr val="D0DBF5"/>
            </a:solidFill>
            <a:prstDash val="solid"/>
          </a:ln>
          <a:effectLst>
            <a:outerShdw blurRad="63500" dist="25400" dir="81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pt-BR" dirty="0"/>
          </a:p>
        </p:txBody>
      </p:sp>
      <p:sp>
        <p:nvSpPr>
          <p:cNvPr id="23" name="Shape 21"/>
          <p:cNvSpPr/>
          <p:nvPr/>
        </p:nvSpPr>
        <p:spPr>
          <a:xfrm>
            <a:off x="4773168" y="1792224"/>
            <a:ext cx="1417320" cy="932688"/>
          </a:xfrm>
          <a:prstGeom prst="rect">
            <a:avLst/>
          </a:prstGeom>
          <a:solidFill>
            <a:srgbClr val="0D2461"/>
          </a:solidFill>
          <a:ln w="12700">
            <a:solidFill>
              <a:srgbClr val="0D2461"/>
            </a:solidFill>
            <a:prstDash val="solid"/>
          </a:ln>
        </p:spPr>
        <p:txBody>
          <a:bodyPr/>
          <a:lstStyle/>
          <a:p>
            <a:endParaRPr lang="pt-BR" dirty="0"/>
          </a:p>
        </p:txBody>
      </p:sp>
      <p:sp>
        <p:nvSpPr>
          <p:cNvPr id="24" name="Text 22"/>
          <p:cNvSpPr/>
          <p:nvPr/>
        </p:nvSpPr>
        <p:spPr>
          <a:xfrm>
            <a:off x="4846320" y="1792224"/>
            <a:ext cx="1280160" cy="9326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Planograma</a:t>
            </a:r>
            <a:endParaRPr lang="en-US" sz="1100" dirty="0"/>
          </a:p>
        </p:txBody>
      </p:sp>
      <p:sp>
        <p:nvSpPr>
          <p:cNvPr id="25" name="Text 23"/>
          <p:cNvSpPr/>
          <p:nvPr/>
        </p:nvSpPr>
        <p:spPr>
          <a:xfrm>
            <a:off x="6281928" y="1847088"/>
            <a:ext cx="2542032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Mapa visual do </a:t>
            </a:r>
            <a:r>
              <a:rPr lang="en-US" sz="1100" dirty="0" err="1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espaço</a:t>
            </a:r>
            <a:r>
              <a:rPr lang="en-US" sz="110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de </a:t>
            </a:r>
            <a:r>
              <a:rPr lang="en-US" sz="1100" dirty="0" err="1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gôndola</a:t>
            </a:r>
            <a:r>
              <a:rPr lang="en-US" sz="110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que define exatamente onde cada SKU fica. Criado com base em dados de venda, margem e comportamento de compra.</a:t>
            </a:r>
            <a:endParaRPr lang="en-US" sz="1100" dirty="0"/>
          </a:p>
        </p:txBody>
      </p:sp>
      <p:sp>
        <p:nvSpPr>
          <p:cNvPr id="26" name="Shape 24"/>
          <p:cNvSpPr/>
          <p:nvPr/>
        </p:nvSpPr>
        <p:spPr>
          <a:xfrm>
            <a:off x="347472" y="2816352"/>
            <a:ext cx="4133088" cy="932688"/>
          </a:xfrm>
          <a:prstGeom prst="rect">
            <a:avLst/>
          </a:prstGeom>
          <a:solidFill>
            <a:srgbClr val="F4F7FF"/>
          </a:solidFill>
          <a:ln w="10160">
            <a:solidFill>
              <a:srgbClr val="D0DBF5"/>
            </a:solidFill>
            <a:prstDash val="solid"/>
          </a:ln>
          <a:effectLst>
            <a:outerShdw blurRad="63500" dist="25400" dir="81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pt-BR" dirty="0"/>
          </a:p>
        </p:txBody>
      </p:sp>
      <p:sp>
        <p:nvSpPr>
          <p:cNvPr id="27" name="Shape 25"/>
          <p:cNvSpPr/>
          <p:nvPr/>
        </p:nvSpPr>
        <p:spPr>
          <a:xfrm>
            <a:off x="347472" y="2816352"/>
            <a:ext cx="1417320" cy="932688"/>
          </a:xfrm>
          <a:prstGeom prst="rect">
            <a:avLst/>
          </a:prstGeom>
          <a:solidFill>
            <a:srgbClr val="1F7A5C"/>
          </a:solidFill>
          <a:ln w="12700">
            <a:solidFill>
              <a:srgbClr val="1F7A5C"/>
            </a:solidFill>
            <a:prstDash val="solid"/>
          </a:ln>
        </p:spPr>
        <p:txBody>
          <a:bodyPr/>
          <a:lstStyle/>
          <a:p>
            <a:endParaRPr lang="pt-BR" dirty="0"/>
          </a:p>
        </p:txBody>
      </p:sp>
      <p:sp>
        <p:nvSpPr>
          <p:cNvPr id="28" name="Text 26"/>
          <p:cNvSpPr/>
          <p:nvPr/>
        </p:nvSpPr>
        <p:spPr>
          <a:xfrm>
            <a:off x="420624" y="2816352"/>
            <a:ext cx="1280160" cy="9326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Verba Cooperada (VBA)</a:t>
            </a:r>
            <a:endParaRPr lang="en-US" sz="1100" dirty="0"/>
          </a:p>
        </p:txBody>
      </p:sp>
      <p:sp>
        <p:nvSpPr>
          <p:cNvPr id="29" name="Text 27"/>
          <p:cNvSpPr/>
          <p:nvPr/>
        </p:nvSpPr>
        <p:spPr>
          <a:xfrm>
            <a:off x="1856232" y="2871216"/>
            <a:ext cx="2542032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Budget que a </a:t>
            </a:r>
            <a:r>
              <a:rPr lang="en-US" sz="1100" dirty="0" err="1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indústria</a:t>
            </a:r>
            <a:r>
              <a:rPr lang="en-US" sz="110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repassa ao varejista para custear acoes promocionais conjuntas: encartes, tabloides, comunicacao digital e </a:t>
            </a:r>
            <a:r>
              <a:rPr lang="en-US" sz="1100" dirty="0" err="1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espaço</a:t>
            </a:r>
            <a:r>
              <a:rPr lang="en-US" sz="110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de loja.</a:t>
            </a:r>
            <a:endParaRPr lang="en-US" sz="1100" dirty="0"/>
          </a:p>
        </p:txBody>
      </p:sp>
      <p:sp>
        <p:nvSpPr>
          <p:cNvPr id="30" name="Shape 28"/>
          <p:cNvSpPr/>
          <p:nvPr/>
        </p:nvSpPr>
        <p:spPr>
          <a:xfrm>
            <a:off x="4773168" y="2816352"/>
            <a:ext cx="4133088" cy="932688"/>
          </a:xfrm>
          <a:prstGeom prst="rect">
            <a:avLst/>
          </a:prstGeom>
          <a:solidFill>
            <a:srgbClr val="F4F7FF"/>
          </a:solidFill>
          <a:ln w="10160">
            <a:solidFill>
              <a:srgbClr val="D0DBF5"/>
            </a:solidFill>
            <a:prstDash val="solid"/>
          </a:ln>
          <a:effectLst>
            <a:outerShdw blurRad="63500" dist="25400" dir="81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pt-BR" dirty="0"/>
          </a:p>
        </p:txBody>
      </p:sp>
      <p:sp>
        <p:nvSpPr>
          <p:cNvPr id="31" name="Shape 29"/>
          <p:cNvSpPr/>
          <p:nvPr/>
        </p:nvSpPr>
        <p:spPr>
          <a:xfrm>
            <a:off x="4773168" y="2816352"/>
            <a:ext cx="1417320" cy="932688"/>
          </a:xfrm>
          <a:prstGeom prst="rect">
            <a:avLst/>
          </a:prstGeom>
          <a:solidFill>
            <a:srgbClr val="7B2FBE"/>
          </a:solidFill>
          <a:ln w="12700">
            <a:solidFill>
              <a:srgbClr val="7B2FBE"/>
            </a:solidFill>
            <a:prstDash val="solid"/>
          </a:ln>
        </p:spPr>
        <p:txBody>
          <a:bodyPr/>
          <a:lstStyle/>
          <a:p>
            <a:endParaRPr lang="pt-BR" dirty="0"/>
          </a:p>
        </p:txBody>
      </p:sp>
      <p:sp>
        <p:nvSpPr>
          <p:cNvPr id="32" name="Text 30"/>
          <p:cNvSpPr/>
          <p:nvPr/>
        </p:nvSpPr>
        <p:spPr>
          <a:xfrm>
            <a:off x="4846320" y="2816352"/>
            <a:ext cx="1280160" cy="9326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Sell-in / Sell-out</a:t>
            </a:r>
            <a:endParaRPr lang="en-US" sz="1100" dirty="0"/>
          </a:p>
        </p:txBody>
      </p:sp>
      <p:sp>
        <p:nvSpPr>
          <p:cNvPr id="33" name="Text 31"/>
          <p:cNvSpPr/>
          <p:nvPr/>
        </p:nvSpPr>
        <p:spPr>
          <a:xfrm>
            <a:off x="6281928" y="2871216"/>
            <a:ext cx="2542032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Sell-in: vender para o varejista (carregar o estoque). Sell-out: vender pelo varejista ao consumidor. Trade foca em maximizar o sell-out.</a:t>
            </a:r>
            <a:endParaRPr lang="en-US" sz="1100" dirty="0"/>
          </a:p>
        </p:txBody>
      </p:sp>
      <p:sp>
        <p:nvSpPr>
          <p:cNvPr id="34" name="Shape 32"/>
          <p:cNvSpPr/>
          <p:nvPr/>
        </p:nvSpPr>
        <p:spPr>
          <a:xfrm>
            <a:off x="347472" y="3840480"/>
            <a:ext cx="4133088" cy="932688"/>
          </a:xfrm>
          <a:prstGeom prst="rect">
            <a:avLst/>
          </a:prstGeom>
          <a:solidFill>
            <a:srgbClr val="F4F7FF"/>
          </a:solidFill>
          <a:ln w="10160">
            <a:solidFill>
              <a:srgbClr val="D0DBF5"/>
            </a:solidFill>
            <a:prstDash val="solid"/>
          </a:ln>
          <a:effectLst>
            <a:outerShdw blurRad="63500" dist="25400" dir="81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pt-BR" dirty="0"/>
          </a:p>
        </p:txBody>
      </p:sp>
      <p:sp>
        <p:nvSpPr>
          <p:cNvPr id="35" name="Shape 33"/>
          <p:cNvSpPr/>
          <p:nvPr/>
        </p:nvSpPr>
        <p:spPr>
          <a:xfrm>
            <a:off x="347472" y="3840480"/>
            <a:ext cx="1417320" cy="932688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  <p:txBody>
          <a:bodyPr/>
          <a:lstStyle/>
          <a:p>
            <a:endParaRPr lang="pt-BR" dirty="0"/>
          </a:p>
        </p:txBody>
      </p:sp>
      <p:sp>
        <p:nvSpPr>
          <p:cNvPr id="36" name="Text 34"/>
          <p:cNvSpPr/>
          <p:nvPr/>
        </p:nvSpPr>
        <p:spPr>
          <a:xfrm>
            <a:off x="420624" y="3840480"/>
            <a:ext cx="1280160" cy="9326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Category Management</a:t>
            </a:r>
            <a:endParaRPr lang="en-US" sz="1100" dirty="0"/>
          </a:p>
        </p:txBody>
      </p:sp>
      <p:sp>
        <p:nvSpPr>
          <p:cNvPr id="37" name="Text 35"/>
          <p:cNvSpPr/>
          <p:nvPr/>
        </p:nvSpPr>
        <p:spPr>
          <a:xfrm>
            <a:off x="1856232" y="3895344"/>
            <a:ext cx="2542032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 err="1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colaboração</a:t>
            </a:r>
            <a:r>
              <a:rPr lang="en-US" sz="110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estruturada entre </a:t>
            </a:r>
            <a:r>
              <a:rPr lang="en-US" sz="1100" dirty="0" err="1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indústria</a:t>
            </a:r>
            <a:r>
              <a:rPr lang="en-US" sz="110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e varejo para gerir toda a categoria, </a:t>
            </a:r>
            <a:r>
              <a:rPr lang="en-US" sz="1100" dirty="0" err="1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não</a:t>
            </a:r>
            <a:r>
              <a:rPr lang="en-US" sz="110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apenas os proprios SKUs. </a:t>
            </a:r>
            <a:r>
              <a:rPr lang="en-US" sz="1100" dirty="0" err="1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indústria</a:t>
            </a:r>
            <a:r>
              <a:rPr lang="en-US" sz="110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age como 'captain' da categoria.</a:t>
            </a:r>
            <a:endParaRPr lang="en-US" sz="1100" dirty="0"/>
          </a:p>
        </p:txBody>
      </p:sp>
      <p:sp>
        <p:nvSpPr>
          <p:cNvPr id="38" name="Shape 36"/>
          <p:cNvSpPr/>
          <p:nvPr/>
        </p:nvSpPr>
        <p:spPr>
          <a:xfrm>
            <a:off x="4773168" y="3840480"/>
            <a:ext cx="4133088" cy="932688"/>
          </a:xfrm>
          <a:prstGeom prst="rect">
            <a:avLst/>
          </a:prstGeom>
          <a:solidFill>
            <a:srgbClr val="F4F7FF"/>
          </a:solidFill>
          <a:ln w="10160">
            <a:solidFill>
              <a:srgbClr val="D0DBF5"/>
            </a:solidFill>
            <a:prstDash val="solid"/>
          </a:ln>
          <a:effectLst>
            <a:outerShdw blurRad="63500" dist="25400" dir="81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pt-BR" dirty="0"/>
          </a:p>
        </p:txBody>
      </p:sp>
      <p:sp>
        <p:nvSpPr>
          <p:cNvPr id="39" name="Shape 37"/>
          <p:cNvSpPr/>
          <p:nvPr/>
        </p:nvSpPr>
        <p:spPr>
          <a:xfrm>
            <a:off x="4773168" y="3840480"/>
            <a:ext cx="1417320" cy="932688"/>
          </a:xfrm>
          <a:prstGeom prst="rect">
            <a:avLst/>
          </a:prstGeom>
          <a:solidFill>
            <a:srgbClr val="4A5A80"/>
          </a:solidFill>
          <a:ln w="12700">
            <a:solidFill>
              <a:srgbClr val="4A5A80"/>
            </a:solidFill>
            <a:prstDash val="solid"/>
          </a:ln>
        </p:spPr>
        <p:txBody>
          <a:bodyPr/>
          <a:lstStyle/>
          <a:p>
            <a:endParaRPr lang="pt-BR" dirty="0"/>
          </a:p>
        </p:txBody>
      </p:sp>
      <p:sp>
        <p:nvSpPr>
          <p:cNvPr id="40" name="Text 38"/>
          <p:cNvSpPr/>
          <p:nvPr/>
        </p:nvSpPr>
        <p:spPr>
          <a:xfrm>
            <a:off x="4846320" y="3840480"/>
            <a:ext cx="1280160" cy="9326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Sell-through digital</a:t>
            </a:r>
            <a:endParaRPr lang="en-US" sz="1100" dirty="0"/>
          </a:p>
        </p:txBody>
      </p:sp>
      <p:sp>
        <p:nvSpPr>
          <p:cNvPr id="41" name="Text 39"/>
          <p:cNvSpPr/>
          <p:nvPr/>
        </p:nvSpPr>
        <p:spPr>
          <a:xfrm>
            <a:off x="6281928" y="3895344"/>
            <a:ext cx="2542032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Ferramentas como Neogrid, SalesForce, Nielsen Connect para monitorar sell-out em tempo real por loja, SKU e regiao. Base para </a:t>
            </a:r>
            <a:r>
              <a:rPr lang="en-US" sz="1100" dirty="0" err="1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decisão</a:t>
            </a:r>
            <a:r>
              <a:rPr lang="en-US" sz="110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de </a:t>
            </a:r>
            <a:r>
              <a:rPr lang="en-US" sz="1100" dirty="0" err="1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reposição</a:t>
            </a:r>
            <a:r>
              <a:rPr lang="en-US" sz="110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</a:t>
            </a:r>
            <a:endParaRPr lang="en-US" sz="11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D246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645920" y="-914400"/>
            <a:ext cx="4114800" cy="4114800"/>
          </a:xfrm>
          <a:prstGeom prst="ellipse">
            <a:avLst/>
          </a:prstGeom>
          <a:solidFill>
            <a:srgbClr val="0A1A50"/>
          </a:solidFill>
          <a:ln w="12700">
            <a:solidFill>
              <a:srgbClr val="0A1A50"/>
            </a:solidFill>
            <a:prstDash val="solid"/>
          </a:ln>
        </p:spPr>
        <p:txBody>
          <a:bodyPr/>
          <a:lstStyle/>
          <a:p>
            <a:endParaRPr lang="pt-BR" dirty="0"/>
          </a:p>
        </p:txBody>
      </p:sp>
      <p:sp>
        <p:nvSpPr>
          <p:cNvPr id="3" name="Shape 1"/>
          <p:cNvSpPr/>
          <p:nvPr/>
        </p:nvSpPr>
        <p:spPr>
          <a:xfrm>
            <a:off x="-548640" y="274320"/>
            <a:ext cx="2286000" cy="2286000"/>
          </a:xfrm>
          <a:prstGeom prst="ellipse">
            <a:avLst/>
          </a:prstGeom>
          <a:solidFill>
            <a:srgbClr val="2B6BE8">
              <a:alpha val="75000"/>
            </a:srgbClr>
          </a:solidFill>
          <a:ln w="12700">
            <a:solidFill>
              <a:srgbClr val="2B6BE8"/>
            </a:solidFill>
            <a:prstDash val="solid"/>
          </a:ln>
        </p:spPr>
        <p:txBody>
          <a:bodyPr/>
          <a:lstStyle/>
          <a:p>
            <a:endParaRPr lang="pt-BR" dirty="0"/>
          </a:p>
        </p:txBody>
      </p:sp>
      <p:sp>
        <p:nvSpPr>
          <p:cNvPr id="4" name="Shape 2"/>
          <p:cNvSpPr/>
          <p:nvPr/>
        </p:nvSpPr>
        <p:spPr>
          <a:xfrm>
            <a:off x="7315200" y="3108960"/>
            <a:ext cx="2560320" cy="2560320"/>
          </a:xfrm>
          <a:prstGeom prst="ellipse">
            <a:avLst/>
          </a:prstGeom>
          <a:solidFill>
            <a:srgbClr val="0A1A50"/>
          </a:solidFill>
          <a:ln w="12700">
            <a:solidFill>
              <a:srgbClr val="0A1A50"/>
            </a:solidFill>
            <a:prstDash val="solid"/>
          </a:ln>
        </p:spPr>
        <p:txBody>
          <a:bodyPr/>
          <a:lstStyle/>
          <a:p>
            <a:endParaRPr lang="pt-BR" dirty="0"/>
          </a:p>
        </p:txBody>
      </p:sp>
      <p:sp>
        <p:nvSpPr>
          <p:cNvPr id="5" name="Shape 3"/>
          <p:cNvSpPr/>
          <p:nvPr/>
        </p:nvSpPr>
        <p:spPr>
          <a:xfrm>
            <a:off x="6858000" y="2377440"/>
            <a:ext cx="1463040" cy="1463040"/>
          </a:xfrm>
          <a:prstGeom prst="ellipse">
            <a:avLst/>
          </a:prstGeom>
          <a:solidFill>
            <a:srgbClr val="5B9EE8">
              <a:alpha val="60000"/>
            </a:srgbClr>
          </a:solidFill>
          <a:ln w="12700">
            <a:solidFill>
              <a:srgbClr val="5B9EE8"/>
            </a:solidFill>
            <a:prstDash val="solid"/>
          </a:ln>
        </p:spPr>
        <p:txBody>
          <a:bodyPr/>
          <a:lstStyle/>
          <a:p>
            <a:endParaRPr lang="pt-BR" sz="2800" dirty="0"/>
          </a:p>
        </p:txBody>
      </p:sp>
      <p:sp>
        <p:nvSpPr>
          <p:cNvPr id="6" name="Shape 4"/>
          <p:cNvSpPr/>
          <p:nvPr/>
        </p:nvSpPr>
        <p:spPr>
          <a:xfrm>
            <a:off x="0" y="4818888"/>
            <a:ext cx="9144000" cy="324612"/>
          </a:xfrm>
          <a:prstGeom prst="rect">
            <a:avLst/>
          </a:prstGeom>
          <a:solidFill>
            <a:srgbClr val="060E24"/>
          </a:solidFill>
          <a:ln w="12700">
            <a:solidFill>
              <a:srgbClr val="060E24"/>
            </a:solidFill>
            <a:prstDash val="solid"/>
          </a:ln>
        </p:spPr>
        <p:txBody>
          <a:bodyPr/>
          <a:lstStyle/>
          <a:p>
            <a:endParaRPr lang="pt-BR" dirty="0"/>
          </a:p>
        </p:txBody>
      </p:sp>
      <p:sp>
        <p:nvSpPr>
          <p:cNvPr id="7" name="Text 5"/>
          <p:cNvSpPr/>
          <p:nvPr/>
        </p:nvSpPr>
        <p:spPr>
          <a:xfrm>
            <a:off x="320040" y="4832604"/>
            <a:ext cx="6858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AABF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AlunosdoPH.com  |  CEFET/RJ  -  Administracao de Varejo</a:t>
            </a:r>
            <a:endParaRPr lang="en-US" sz="850" dirty="0"/>
          </a:p>
        </p:txBody>
      </p:sp>
      <p:sp>
        <p:nvSpPr>
          <p:cNvPr id="8" name="Text 6"/>
          <p:cNvSpPr/>
          <p:nvPr/>
        </p:nvSpPr>
        <p:spPr>
          <a:xfrm>
            <a:off x="7132320" y="4832604"/>
            <a:ext cx="1828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50" dirty="0">
                <a:solidFill>
                  <a:srgbClr val="F5A200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aula 3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457200" y="164592"/>
            <a:ext cx="822960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F5A200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Sell-in vs. Sell-out - A Diferenca que Muda Tudo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457200" y="603504"/>
            <a:ext cx="8229600" cy="36576"/>
          </a:xfrm>
          <a:prstGeom prst="rect">
            <a:avLst/>
          </a:prstGeom>
          <a:solidFill>
            <a:srgbClr val="F5A200"/>
          </a:solidFill>
          <a:ln w="12700">
            <a:solidFill>
              <a:srgbClr val="F5A200"/>
            </a:solidFill>
            <a:prstDash val="solid"/>
          </a:ln>
        </p:spPr>
        <p:txBody>
          <a:bodyPr/>
          <a:lstStyle/>
          <a:p>
            <a:endParaRPr lang="pt-BR" dirty="0"/>
          </a:p>
        </p:txBody>
      </p:sp>
      <p:sp>
        <p:nvSpPr>
          <p:cNvPr id="11" name="Shape 9"/>
          <p:cNvSpPr/>
          <p:nvPr/>
        </p:nvSpPr>
        <p:spPr>
          <a:xfrm>
            <a:off x="457200" y="749808"/>
            <a:ext cx="4114800" cy="4059936"/>
          </a:xfrm>
          <a:prstGeom prst="rect">
            <a:avLst/>
          </a:prstGeom>
          <a:solidFill>
            <a:srgbClr val="0A1840"/>
          </a:solidFill>
          <a:ln w="12700">
            <a:solidFill>
              <a:srgbClr val="1A3670"/>
            </a:solidFill>
            <a:prstDash val="solid"/>
          </a:ln>
        </p:spPr>
        <p:txBody>
          <a:bodyPr/>
          <a:lstStyle/>
          <a:p>
            <a:endParaRPr lang="pt-BR" dirty="0"/>
          </a:p>
        </p:txBody>
      </p:sp>
      <p:sp>
        <p:nvSpPr>
          <p:cNvPr id="12" name="Shape 10"/>
          <p:cNvSpPr/>
          <p:nvPr/>
        </p:nvSpPr>
        <p:spPr>
          <a:xfrm>
            <a:off x="457200" y="749808"/>
            <a:ext cx="4114800" cy="475488"/>
          </a:xfrm>
          <a:prstGeom prst="rect">
            <a:avLst/>
          </a:prstGeom>
          <a:solidFill>
            <a:srgbClr val="D4610A"/>
          </a:solidFill>
          <a:ln w="12700">
            <a:solidFill>
              <a:srgbClr val="D4610A"/>
            </a:solidFill>
            <a:prstDash val="solid"/>
          </a:ln>
        </p:spPr>
        <p:txBody>
          <a:bodyPr/>
          <a:lstStyle/>
          <a:p>
            <a:endParaRPr lang="pt-BR" dirty="0"/>
          </a:p>
        </p:txBody>
      </p:sp>
      <p:sp>
        <p:nvSpPr>
          <p:cNvPr id="13" name="Text 11"/>
          <p:cNvSpPr/>
          <p:nvPr/>
        </p:nvSpPr>
        <p:spPr>
          <a:xfrm>
            <a:off x="566928" y="749808"/>
            <a:ext cx="3895344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Sell-in</a:t>
            </a:r>
            <a:endParaRPr lang="en-US" sz="1800" dirty="0"/>
          </a:p>
        </p:txBody>
      </p:sp>
      <p:sp>
        <p:nvSpPr>
          <p:cNvPr id="14" name="Text 12"/>
          <p:cNvSpPr/>
          <p:nvPr/>
        </p:nvSpPr>
        <p:spPr>
          <a:xfrm>
            <a:off x="566928" y="1298448"/>
            <a:ext cx="3895344" cy="5669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Vender o produto da </a:t>
            </a:r>
            <a:r>
              <a:rPr lang="en-US" sz="1200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indústria</a:t>
            </a: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PARA o varejista. O varejista compra e carrega em seu estoque.</a:t>
            </a:r>
            <a:endParaRPr lang="en-US" sz="1200" dirty="0"/>
          </a:p>
        </p:txBody>
      </p:sp>
      <p:sp>
        <p:nvSpPr>
          <p:cNvPr id="15" name="Text 13"/>
          <p:cNvSpPr/>
          <p:nvPr/>
        </p:nvSpPr>
        <p:spPr>
          <a:xfrm>
            <a:off x="566928" y="1920240"/>
            <a:ext cx="3895344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D4610A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Metricas:</a:t>
            </a:r>
            <a:endParaRPr lang="en-US" sz="1400" dirty="0"/>
          </a:p>
        </p:txBody>
      </p:sp>
      <p:sp>
        <p:nvSpPr>
          <p:cNvPr id="16" name="Text 14"/>
          <p:cNvSpPr/>
          <p:nvPr/>
        </p:nvSpPr>
        <p:spPr>
          <a:xfrm>
            <a:off x="640080" y="2194560"/>
            <a:ext cx="374904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9BBC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- Volume de caixas / paletes vendidos</a:t>
            </a:r>
            <a:endParaRPr lang="en-US" sz="1400" dirty="0"/>
          </a:p>
        </p:txBody>
      </p:sp>
      <p:sp>
        <p:nvSpPr>
          <p:cNvPr id="17" name="Text 15"/>
          <p:cNvSpPr/>
          <p:nvPr/>
        </p:nvSpPr>
        <p:spPr>
          <a:xfrm>
            <a:off x="640080" y="2450592"/>
            <a:ext cx="374904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9BBC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- Pedidos aceitos pelo varejista</a:t>
            </a:r>
            <a:endParaRPr lang="en-US" sz="1400" dirty="0"/>
          </a:p>
        </p:txBody>
      </p:sp>
      <p:sp>
        <p:nvSpPr>
          <p:cNvPr id="18" name="Text 16"/>
          <p:cNvSpPr/>
          <p:nvPr/>
        </p:nvSpPr>
        <p:spPr>
          <a:xfrm>
            <a:off x="640080" y="2706624"/>
            <a:ext cx="374904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9BBC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- Cobertura de clientes ativos</a:t>
            </a:r>
            <a:endParaRPr lang="en-US" sz="1400" dirty="0"/>
          </a:p>
        </p:txBody>
      </p:sp>
      <p:sp>
        <p:nvSpPr>
          <p:cNvPr id="19" name="Text 17"/>
          <p:cNvSpPr/>
          <p:nvPr/>
        </p:nvSpPr>
        <p:spPr>
          <a:xfrm>
            <a:off x="640080" y="2962656"/>
            <a:ext cx="374904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9BBC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- Share of wallet no varejista</a:t>
            </a:r>
            <a:endParaRPr lang="en-US" sz="1400" dirty="0"/>
          </a:p>
        </p:txBody>
      </p:sp>
      <p:sp>
        <p:nvSpPr>
          <p:cNvPr id="20" name="Shape 18"/>
          <p:cNvSpPr/>
          <p:nvPr/>
        </p:nvSpPr>
        <p:spPr>
          <a:xfrm>
            <a:off x="566928" y="3255264"/>
            <a:ext cx="3895344" cy="18288"/>
          </a:xfrm>
          <a:prstGeom prst="rect">
            <a:avLst/>
          </a:prstGeom>
          <a:solidFill>
            <a:srgbClr val="C0392B">
              <a:alpha val="60000"/>
            </a:srgbClr>
          </a:solidFill>
          <a:ln w="12700">
            <a:solidFill>
              <a:srgbClr val="C0392B"/>
            </a:solidFill>
            <a:prstDash val="solid"/>
          </a:ln>
        </p:spPr>
        <p:txBody>
          <a:bodyPr/>
          <a:lstStyle/>
          <a:p>
            <a:endParaRPr lang="pt-BR" sz="2800" dirty="0"/>
          </a:p>
        </p:txBody>
      </p:sp>
      <p:sp>
        <p:nvSpPr>
          <p:cNvPr id="21" name="Text 19"/>
          <p:cNvSpPr/>
          <p:nvPr/>
        </p:nvSpPr>
        <p:spPr>
          <a:xfrm>
            <a:off x="566928" y="3310128"/>
            <a:ext cx="3895344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i="1" dirty="0">
                <a:solidFill>
                  <a:srgbClr val="C039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Risco: Varejista com estoque </a:t>
            </a:r>
            <a:r>
              <a:rPr lang="en-US" sz="1200" i="1" dirty="0" err="1">
                <a:solidFill>
                  <a:srgbClr val="C039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cheio</a:t>
            </a:r>
            <a:r>
              <a:rPr lang="en-US" sz="1200" i="1" dirty="0">
                <a:solidFill>
                  <a:srgbClr val="C039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200" i="1" dirty="0" err="1">
                <a:solidFill>
                  <a:srgbClr val="C039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não</a:t>
            </a:r>
            <a:r>
              <a:rPr lang="en-US" sz="1200" i="1" dirty="0">
                <a:solidFill>
                  <a:srgbClr val="C039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faz novo pedido. A </a:t>
            </a:r>
            <a:r>
              <a:rPr lang="en-US" sz="1200" i="1" dirty="0" err="1">
                <a:solidFill>
                  <a:srgbClr val="C039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indústria</a:t>
            </a:r>
            <a:r>
              <a:rPr lang="en-US" sz="1200" i="1" dirty="0">
                <a:solidFill>
                  <a:srgbClr val="C039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pode ter sell-in alto mas sell-out travado.</a:t>
            </a:r>
            <a:endParaRPr lang="en-US" sz="1200" dirty="0"/>
          </a:p>
        </p:txBody>
      </p:sp>
      <p:sp>
        <p:nvSpPr>
          <p:cNvPr id="22" name="Shape 20"/>
          <p:cNvSpPr/>
          <p:nvPr/>
        </p:nvSpPr>
        <p:spPr>
          <a:xfrm>
            <a:off x="566928" y="3822192"/>
            <a:ext cx="3895344" cy="18288"/>
          </a:xfrm>
          <a:prstGeom prst="rect">
            <a:avLst/>
          </a:prstGeom>
          <a:solidFill>
            <a:srgbClr val="1A3670"/>
          </a:solidFill>
          <a:ln w="12700">
            <a:solidFill>
              <a:srgbClr val="1A3670"/>
            </a:solidFill>
            <a:prstDash val="solid"/>
          </a:ln>
        </p:spPr>
        <p:txBody>
          <a:bodyPr/>
          <a:lstStyle/>
          <a:p>
            <a:endParaRPr lang="pt-BR" sz="2800" dirty="0"/>
          </a:p>
        </p:txBody>
      </p:sp>
      <p:sp>
        <p:nvSpPr>
          <p:cNvPr id="23" name="Text 21"/>
          <p:cNvSpPr/>
          <p:nvPr/>
        </p:nvSpPr>
        <p:spPr>
          <a:xfrm>
            <a:off x="566928" y="3858768"/>
            <a:ext cx="3895344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i="1" dirty="0">
                <a:solidFill>
                  <a:srgbClr val="F5A2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Ex.: A Nestlé vendeu 10.000 caixas de Nescau para o Carrefour no mes. Isso e sell-in.</a:t>
            </a:r>
            <a:endParaRPr lang="en-US" sz="1200" dirty="0"/>
          </a:p>
        </p:txBody>
      </p:sp>
      <p:sp>
        <p:nvSpPr>
          <p:cNvPr id="24" name="Shape 22"/>
          <p:cNvSpPr/>
          <p:nvPr/>
        </p:nvSpPr>
        <p:spPr>
          <a:xfrm>
            <a:off x="4773168" y="749808"/>
            <a:ext cx="4114800" cy="4059936"/>
          </a:xfrm>
          <a:prstGeom prst="rect">
            <a:avLst/>
          </a:prstGeom>
          <a:solidFill>
            <a:srgbClr val="0A1840"/>
          </a:solidFill>
          <a:ln w="12700">
            <a:solidFill>
              <a:srgbClr val="1A3670"/>
            </a:solidFill>
            <a:prstDash val="solid"/>
          </a:ln>
        </p:spPr>
        <p:txBody>
          <a:bodyPr/>
          <a:lstStyle/>
          <a:p>
            <a:endParaRPr lang="pt-BR" dirty="0"/>
          </a:p>
        </p:txBody>
      </p:sp>
      <p:sp>
        <p:nvSpPr>
          <p:cNvPr id="25" name="Shape 23"/>
          <p:cNvSpPr/>
          <p:nvPr/>
        </p:nvSpPr>
        <p:spPr>
          <a:xfrm>
            <a:off x="4773168" y="749808"/>
            <a:ext cx="4114800" cy="475488"/>
          </a:xfrm>
          <a:prstGeom prst="rect">
            <a:avLst/>
          </a:prstGeom>
          <a:solidFill>
            <a:srgbClr val="0891B2"/>
          </a:solidFill>
          <a:ln w="12700">
            <a:solidFill>
              <a:srgbClr val="0891B2"/>
            </a:solidFill>
            <a:prstDash val="solid"/>
          </a:ln>
        </p:spPr>
        <p:txBody>
          <a:bodyPr/>
          <a:lstStyle/>
          <a:p>
            <a:endParaRPr lang="pt-BR" dirty="0"/>
          </a:p>
        </p:txBody>
      </p:sp>
      <p:sp>
        <p:nvSpPr>
          <p:cNvPr id="26" name="Text 24"/>
          <p:cNvSpPr/>
          <p:nvPr/>
        </p:nvSpPr>
        <p:spPr>
          <a:xfrm>
            <a:off x="4882896" y="749808"/>
            <a:ext cx="3895344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Sell-out</a:t>
            </a:r>
            <a:endParaRPr lang="en-US" sz="1800" dirty="0"/>
          </a:p>
        </p:txBody>
      </p:sp>
      <p:sp>
        <p:nvSpPr>
          <p:cNvPr id="27" name="Text 25"/>
          <p:cNvSpPr/>
          <p:nvPr/>
        </p:nvSpPr>
        <p:spPr>
          <a:xfrm>
            <a:off x="4882896" y="1298448"/>
            <a:ext cx="3895344" cy="5669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Vender o produto pelo varejista PARA o consumidor final. O produto sai da prateleira.</a:t>
            </a:r>
            <a:endParaRPr lang="en-US" sz="1200" dirty="0"/>
          </a:p>
        </p:txBody>
      </p:sp>
      <p:sp>
        <p:nvSpPr>
          <p:cNvPr id="28" name="Text 26"/>
          <p:cNvSpPr/>
          <p:nvPr/>
        </p:nvSpPr>
        <p:spPr>
          <a:xfrm>
            <a:off x="4882896" y="1920240"/>
            <a:ext cx="3895344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0891B2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Metricas:</a:t>
            </a:r>
            <a:endParaRPr lang="en-US" sz="1400" dirty="0"/>
          </a:p>
        </p:txBody>
      </p:sp>
      <p:sp>
        <p:nvSpPr>
          <p:cNvPr id="29" name="Text 27"/>
          <p:cNvSpPr/>
          <p:nvPr/>
        </p:nvSpPr>
        <p:spPr>
          <a:xfrm>
            <a:off x="4956048" y="2194560"/>
            <a:ext cx="374904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9BBC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- Unidades vendidas por loja / PDV</a:t>
            </a:r>
            <a:endParaRPr lang="en-US" sz="1400" dirty="0"/>
          </a:p>
        </p:txBody>
      </p:sp>
      <p:sp>
        <p:nvSpPr>
          <p:cNvPr id="30" name="Text 28"/>
          <p:cNvSpPr/>
          <p:nvPr/>
        </p:nvSpPr>
        <p:spPr>
          <a:xfrm>
            <a:off x="4956048" y="2450592"/>
            <a:ext cx="374904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9BBC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- Taxa de giro do produto na categoria</a:t>
            </a:r>
            <a:endParaRPr lang="en-US" sz="1400" dirty="0"/>
          </a:p>
        </p:txBody>
      </p:sp>
      <p:sp>
        <p:nvSpPr>
          <p:cNvPr id="31" name="Text 29"/>
          <p:cNvSpPr/>
          <p:nvPr/>
        </p:nvSpPr>
        <p:spPr>
          <a:xfrm>
            <a:off x="4956048" y="2706624"/>
            <a:ext cx="374904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9BBC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- Market share no ponto de venda</a:t>
            </a:r>
            <a:endParaRPr lang="en-US" sz="1400" dirty="0"/>
          </a:p>
        </p:txBody>
      </p:sp>
      <p:sp>
        <p:nvSpPr>
          <p:cNvPr id="32" name="Text 30"/>
          <p:cNvSpPr/>
          <p:nvPr/>
        </p:nvSpPr>
        <p:spPr>
          <a:xfrm>
            <a:off x="4956048" y="2962656"/>
            <a:ext cx="374904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9BBC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- Sell-through rate por SKU</a:t>
            </a:r>
            <a:endParaRPr lang="en-US" sz="1400" dirty="0"/>
          </a:p>
        </p:txBody>
      </p:sp>
      <p:sp>
        <p:nvSpPr>
          <p:cNvPr id="33" name="Shape 31"/>
          <p:cNvSpPr/>
          <p:nvPr/>
        </p:nvSpPr>
        <p:spPr>
          <a:xfrm>
            <a:off x="4882896" y="3255264"/>
            <a:ext cx="3895344" cy="18288"/>
          </a:xfrm>
          <a:prstGeom prst="rect">
            <a:avLst/>
          </a:prstGeom>
          <a:solidFill>
            <a:srgbClr val="C0392B">
              <a:alpha val="60000"/>
            </a:srgbClr>
          </a:solidFill>
          <a:ln w="12700">
            <a:solidFill>
              <a:srgbClr val="C0392B"/>
            </a:solidFill>
            <a:prstDash val="solid"/>
          </a:ln>
        </p:spPr>
        <p:txBody>
          <a:bodyPr/>
          <a:lstStyle/>
          <a:p>
            <a:endParaRPr lang="pt-BR" sz="2800" dirty="0"/>
          </a:p>
        </p:txBody>
      </p:sp>
      <p:sp>
        <p:nvSpPr>
          <p:cNvPr id="34" name="Text 32"/>
          <p:cNvSpPr/>
          <p:nvPr/>
        </p:nvSpPr>
        <p:spPr>
          <a:xfrm>
            <a:off x="4882896" y="3310128"/>
            <a:ext cx="3895344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i="1" dirty="0">
                <a:solidFill>
                  <a:srgbClr val="C039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Risco: Sell-out baixo = produto encalhado </a:t>
            </a:r>
            <a:r>
              <a:rPr lang="en-US" sz="1200" i="1" dirty="0" err="1">
                <a:solidFill>
                  <a:srgbClr val="C039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</a:t>
            </a:r>
            <a:r>
              <a:rPr lang="en-US" sz="1200" i="1" dirty="0">
                <a:solidFill>
                  <a:srgbClr val="C039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200" i="1" dirty="0" err="1">
                <a:solidFill>
                  <a:srgbClr val="C039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gôndola</a:t>
            </a:r>
            <a:r>
              <a:rPr lang="en-US" sz="1200" i="1" dirty="0">
                <a:solidFill>
                  <a:srgbClr val="C039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= pedido de devolucao ou desconto forcado pelo varejista.</a:t>
            </a:r>
            <a:endParaRPr lang="en-US" sz="1200" dirty="0"/>
          </a:p>
        </p:txBody>
      </p:sp>
      <p:sp>
        <p:nvSpPr>
          <p:cNvPr id="35" name="Shape 33"/>
          <p:cNvSpPr/>
          <p:nvPr/>
        </p:nvSpPr>
        <p:spPr>
          <a:xfrm>
            <a:off x="4882896" y="3822192"/>
            <a:ext cx="3895344" cy="18288"/>
          </a:xfrm>
          <a:prstGeom prst="rect">
            <a:avLst/>
          </a:prstGeom>
          <a:solidFill>
            <a:srgbClr val="1A3670"/>
          </a:solidFill>
          <a:ln w="12700">
            <a:solidFill>
              <a:srgbClr val="1A3670"/>
            </a:solidFill>
            <a:prstDash val="solid"/>
          </a:ln>
        </p:spPr>
        <p:txBody>
          <a:bodyPr/>
          <a:lstStyle/>
          <a:p>
            <a:endParaRPr lang="pt-BR" sz="2800" dirty="0"/>
          </a:p>
        </p:txBody>
      </p:sp>
      <p:sp>
        <p:nvSpPr>
          <p:cNvPr id="36" name="Text 34"/>
          <p:cNvSpPr/>
          <p:nvPr/>
        </p:nvSpPr>
        <p:spPr>
          <a:xfrm>
            <a:off x="4882896" y="3858768"/>
            <a:ext cx="3895344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i="1" dirty="0">
                <a:solidFill>
                  <a:srgbClr val="F5A2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Ex.: Dos 10.000 caixas de Nescau, o Carrefour vendeu 9.200 neste mes. Isso e sell-out.</a:t>
            </a:r>
            <a:endParaRPr lang="en-US" sz="1200" dirty="0"/>
          </a:p>
        </p:txBody>
      </p:sp>
      <p:sp>
        <p:nvSpPr>
          <p:cNvPr id="37" name="Shape 35"/>
          <p:cNvSpPr/>
          <p:nvPr/>
        </p:nvSpPr>
        <p:spPr>
          <a:xfrm>
            <a:off x="4215384" y="2395728"/>
            <a:ext cx="713232" cy="713232"/>
          </a:xfrm>
          <a:prstGeom prst="ellipse">
            <a:avLst/>
          </a:prstGeom>
          <a:solidFill>
            <a:srgbClr val="060E24"/>
          </a:solidFill>
          <a:ln w="25400">
            <a:solidFill>
              <a:srgbClr val="F5A200"/>
            </a:solidFill>
            <a:prstDash val="solid"/>
          </a:ln>
        </p:spPr>
        <p:txBody>
          <a:bodyPr/>
          <a:lstStyle/>
          <a:p>
            <a:endParaRPr lang="pt-BR" sz="2800" dirty="0"/>
          </a:p>
        </p:txBody>
      </p:sp>
      <p:sp>
        <p:nvSpPr>
          <p:cNvPr id="38" name="Text 36"/>
          <p:cNvSpPr/>
          <p:nvPr/>
        </p:nvSpPr>
        <p:spPr>
          <a:xfrm>
            <a:off x="4215384" y="2395728"/>
            <a:ext cx="713232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b="1" dirty="0">
                <a:solidFill>
                  <a:srgbClr val="F5A200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VS</a:t>
            </a:r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371600" y="-1097280"/>
            <a:ext cx="3474720" cy="3474720"/>
          </a:xfrm>
          <a:prstGeom prst="ellipse">
            <a:avLst/>
          </a:prstGeom>
          <a:solidFill>
            <a:srgbClr val="1454C4">
              <a:alpha val="12000"/>
            </a:srgbClr>
          </a:solidFill>
          <a:ln w="12700">
            <a:solidFill>
              <a:srgbClr val="1454C4"/>
            </a:solidFill>
            <a:prstDash val="solid"/>
          </a:ln>
        </p:spPr>
        <p:txBody>
          <a:bodyPr/>
          <a:lstStyle/>
          <a:p>
            <a:endParaRPr lang="pt-BR" dirty="0"/>
          </a:p>
        </p:txBody>
      </p:sp>
      <p:sp>
        <p:nvSpPr>
          <p:cNvPr id="3" name="Shape 1"/>
          <p:cNvSpPr/>
          <p:nvPr/>
        </p:nvSpPr>
        <p:spPr>
          <a:xfrm>
            <a:off x="-365760" y="-274320"/>
            <a:ext cx="1645920" cy="1645920"/>
          </a:xfrm>
          <a:prstGeom prst="ellipse">
            <a:avLst/>
          </a:prstGeom>
          <a:solidFill>
            <a:srgbClr val="2B6BE8">
              <a:alpha val="10000"/>
            </a:srgbClr>
          </a:solidFill>
          <a:ln w="12700">
            <a:solidFill>
              <a:srgbClr val="2B6BE8"/>
            </a:solidFill>
            <a:prstDash val="solid"/>
          </a:ln>
        </p:spPr>
        <p:txBody>
          <a:bodyPr/>
          <a:lstStyle/>
          <a:p>
            <a:endParaRPr lang="pt-BR" dirty="0"/>
          </a:p>
        </p:txBody>
      </p:sp>
      <p:sp>
        <p:nvSpPr>
          <p:cNvPr id="4" name="Shape 2"/>
          <p:cNvSpPr/>
          <p:nvPr/>
        </p:nvSpPr>
        <p:spPr>
          <a:xfrm>
            <a:off x="0" y="0"/>
            <a:ext cx="9144000" cy="621792"/>
          </a:xfrm>
          <a:prstGeom prst="rect">
            <a:avLst/>
          </a:prstGeom>
          <a:solidFill>
            <a:srgbClr val="0D2461"/>
          </a:solidFill>
          <a:ln w="12700">
            <a:solidFill>
              <a:srgbClr val="0D2461"/>
            </a:solidFill>
            <a:prstDash val="solid"/>
          </a:ln>
        </p:spPr>
        <p:txBody>
          <a:bodyPr/>
          <a:lstStyle/>
          <a:p>
            <a:endParaRPr lang="pt-BR" dirty="0"/>
          </a:p>
        </p:txBody>
      </p:sp>
      <p:sp>
        <p:nvSpPr>
          <p:cNvPr id="5" name="Shape 3"/>
          <p:cNvSpPr/>
          <p:nvPr/>
        </p:nvSpPr>
        <p:spPr>
          <a:xfrm>
            <a:off x="0" y="621792"/>
            <a:ext cx="9144000" cy="38405"/>
          </a:xfrm>
          <a:prstGeom prst="rect">
            <a:avLst/>
          </a:prstGeom>
          <a:solidFill>
            <a:srgbClr val="F5A200"/>
          </a:solidFill>
          <a:ln w="12700">
            <a:solidFill>
              <a:srgbClr val="F5A200"/>
            </a:solidFill>
            <a:prstDash val="solid"/>
          </a:ln>
        </p:spPr>
        <p:txBody>
          <a:bodyPr/>
          <a:lstStyle/>
          <a:p>
            <a:endParaRPr lang="pt-BR" dirty="0"/>
          </a:p>
        </p:txBody>
      </p:sp>
      <p:sp>
        <p:nvSpPr>
          <p:cNvPr id="6" name="Text 4"/>
          <p:cNvSpPr/>
          <p:nvPr/>
        </p:nvSpPr>
        <p:spPr>
          <a:xfrm>
            <a:off x="384048" y="0"/>
            <a:ext cx="8321040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9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Co-marketing </a:t>
            </a:r>
            <a:r>
              <a:rPr lang="en-US" sz="1900" b="1" dirty="0" err="1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indústria</a:t>
            </a:r>
            <a:r>
              <a:rPr lang="en-US" sz="19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 x Varejo</a:t>
            </a:r>
            <a:endParaRPr lang="en-US" sz="1900" dirty="0"/>
          </a:p>
        </p:txBody>
      </p:sp>
      <p:sp>
        <p:nvSpPr>
          <p:cNvPr id="7" name="Shape 5"/>
          <p:cNvSpPr/>
          <p:nvPr/>
        </p:nvSpPr>
        <p:spPr>
          <a:xfrm>
            <a:off x="0" y="4818888"/>
            <a:ext cx="9144000" cy="324612"/>
          </a:xfrm>
          <a:prstGeom prst="rect">
            <a:avLst/>
          </a:prstGeom>
          <a:solidFill>
            <a:srgbClr val="060E24"/>
          </a:solidFill>
          <a:ln w="12700">
            <a:solidFill>
              <a:srgbClr val="060E24"/>
            </a:solidFill>
            <a:prstDash val="solid"/>
          </a:ln>
        </p:spPr>
        <p:txBody>
          <a:bodyPr/>
          <a:lstStyle/>
          <a:p>
            <a:endParaRPr lang="pt-BR" dirty="0"/>
          </a:p>
        </p:txBody>
      </p:sp>
      <p:sp>
        <p:nvSpPr>
          <p:cNvPr id="8" name="Text 6"/>
          <p:cNvSpPr/>
          <p:nvPr/>
        </p:nvSpPr>
        <p:spPr>
          <a:xfrm>
            <a:off x="320040" y="4832604"/>
            <a:ext cx="6858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AABF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AlunosdoPH.com  |  CEFET/RJ  -  Administracao de Varejo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7132320" y="4832604"/>
            <a:ext cx="1828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50" dirty="0">
                <a:solidFill>
                  <a:srgbClr val="F5A200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aula 3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347472" y="768096"/>
            <a:ext cx="8430768" cy="621792"/>
          </a:xfrm>
          <a:prstGeom prst="rect">
            <a:avLst/>
          </a:prstGeom>
          <a:solidFill>
            <a:srgbClr val="0D2461"/>
          </a:solidFill>
          <a:ln w="12700">
            <a:solidFill>
              <a:srgbClr val="0D2461"/>
            </a:solidFill>
            <a:prstDash val="solid"/>
          </a:ln>
        </p:spPr>
        <p:txBody>
          <a:bodyPr/>
          <a:lstStyle/>
          <a:p>
            <a:endParaRPr lang="pt-BR" dirty="0"/>
          </a:p>
        </p:txBody>
      </p:sp>
      <p:sp>
        <p:nvSpPr>
          <p:cNvPr id="11" name="Shape 9"/>
          <p:cNvSpPr/>
          <p:nvPr/>
        </p:nvSpPr>
        <p:spPr>
          <a:xfrm>
            <a:off x="347472" y="768096"/>
            <a:ext cx="59436" cy="621792"/>
          </a:xfrm>
          <a:prstGeom prst="rect">
            <a:avLst/>
          </a:prstGeom>
          <a:solidFill>
            <a:srgbClr val="F5A200"/>
          </a:solidFill>
          <a:ln w="12700">
            <a:solidFill>
              <a:srgbClr val="F5A200"/>
            </a:solidFill>
            <a:prstDash val="solid"/>
          </a:ln>
        </p:spPr>
        <p:txBody>
          <a:bodyPr/>
          <a:lstStyle/>
          <a:p>
            <a:endParaRPr lang="pt-BR" dirty="0"/>
          </a:p>
        </p:txBody>
      </p:sp>
      <p:sp>
        <p:nvSpPr>
          <p:cNvPr id="12" name="Text 10"/>
          <p:cNvSpPr/>
          <p:nvPr/>
        </p:nvSpPr>
        <p:spPr>
          <a:xfrm>
            <a:off x="502920" y="822960"/>
            <a:ext cx="8229600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Co-marketing e a parceria formal entre </a:t>
            </a:r>
            <a:r>
              <a:rPr lang="en-US" sz="1250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indústria</a:t>
            </a:r>
            <a:r>
              <a:rPr lang="en-US" sz="12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e varejista para desenvolver acoes conjuntas de comunicacao, promocao e </a:t>
            </a:r>
            <a:r>
              <a:rPr lang="en-US" sz="1250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espaço</a:t>
            </a:r>
            <a:r>
              <a:rPr lang="en-US" sz="12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no PDV - com custo e beneficio compartilhados.</a:t>
            </a:r>
            <a:endParaRPr lang="en-US" sz="1250" dirty="0"/>
          </a:p>
        </p:txBody>
      </p:sp>
      <p:sp>
        <p:nvSpPr>
          <p:cNvPr id="13" name="Shape 11"/>
          <p:cNvSpPr/>
          <p:nvPr/>
        </p:nvSpPr>
        <p:spPr>
          <a:xfrm>
            <a:off x="347472" y="1481328"/>
            <a:ext cx="4133088" cy="1024128"/>
          </a:xfrm>
          <a:prstGeom prst="rect">
            <a:avLst/>
          </a:prstGeom>
          <a:solidFill>
            <a:srgbClr val="F4F7FF"/>
          </a:solidFill>
          <a:ln w="10160">
            <a:solidFill>
              <a:srgbClr val="D0DBF5"/>
            </a:solidFill>
            <a:prstDash val="solid"/>
          </a:ln>
          <a:effectLst>
            <a:outerShdw blurRad="63500" dist="25400" dir="81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pt-BR" dirty="0"/>
          </a:p>
        </p:txBody>
      </p:sp>
      <p:sp>
        <p:nvSpPr>
          <p:cNvPr id="14" name="Shape 12"/>
          <p:cNvSpPr/>
          <p:nvPr/>
        </p:nvSpPr>
        <p:spPr>
          <a:xfrm>
            <a:off x="347472" y="1481328"/>
            <a:ext cx="59436" cy="1024128"/>
          </a:xfrm>
          <a:prstGeom prst="rect">
            <a:avLst/>
          </a:prstGeom>
          <a:solidFill>
            <a:srgbClr val="D4610A"/>
          </a:solidFill>
          <a:ln w="12700">
            <a:solidFill>
              <a:srgbClr val="D4610A"/>
            </a:solidFill>
            <a:prstDash val="solid"/>
          </a:ln>
        </p:spPr>
        <p:txBody>
          <a:bodyPr/>
          <a:lstStyle/>
          <a:p>
            <a:endParaRPr lang="pt-BR" dirty="0"/>
          </a:p>
        </p:txBody>
      </p:sp>
      <p:sp>
        <p:nvSpPr>
          <p:cNvPr id="15" name="Text 13"/>
          <p:cNvSpPr/>
          <p:nvPr/>
        </p:nvSpPr>
        <p:spPr>
          <a:xfrm>
            <a:off x="493776" y="1536192"/>
            <a:ext cx="3913632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D4610A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Verba Cooperada (VBA)</a:t>
            </a:r>
            <a:endParaRPr lang="en-US" sz="1150" dirty="0"/>
          </a:p>
        </p:txBody>
      </p:sp>
      <p:sp>
        <p:nvSpPr>
          <p:cNvPr id="16" name="Text 14"/>
          <p:cNvSpPr/>
          <p:nvPr/>
        </p:nvSpPr>
        <p:spPr>
          <a:xfrm>
            <a:off x="493776" y="1689933"/>
            <a:ext cx="3913632" cy="40233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05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</a:t>
            </a:r>
            <a:r>
              <a:rPr lang="en-US" sz="1050" dirty="0" err="1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indústria</a:t>
            </a:r>
            <a:r>
              <a:rPr lang="en-US" sz="105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repassa verba ao varejista para custear acoes: encartes impressos e digitais, tabloides, </a:t>
            </a:r>
            <a:r>
              <a:rPr lang="en-US" sz="1050" dirty="0" err="1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comunicação</a:t>
            </a:r>
            <a:r>
              <a:rPr lang="en-US" sz="105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em app, </a:t>
            </a:r>
            <a:r>
              <a:rPr lang="en-US" sz="1050" dirty="0" err="1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espaço</a:t>
            </a:r>
            <a:r>
              <a:rPr lang="en-US" sz="105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extra de </a:t>
            </a:r>
            <a:r>
              <a:rPr lang="en-US" sz="1050" dirty="0" err="1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gôndola</a:t>
            </a:r>
            <a:r>
              <a:rPr lang="en-US" sz="105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</a:t>
            </a:r>
            <a:endParaRPr lang="en-US" sz="1050" dirty="0"/>
          </a:p>
        </p:txBody>
      </p:sp>
      <p:sp>
        <p:nvSpPr>
          <p:cNvPr id="17" name="Text 15"/>
          <p:cNvSpPr/>
          <p:nvPr/>
        </p:nvSpPr>
        <p:spPr>
          <a:xfrm>
            <a:off x="493776" y="2249424"/>
            <a:ext cx="3913632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i="1" dirty="0">
                <a:solidFill>
                  <a:srgbClr val="D461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Ex.: Unilever destina X% do faturamento de cada categoria para verba cooperada com os top varejistas.</a:t>
            </a:r>
            <a:endParaRPr lang="en-US" sz="900" dirty="0"/>
          </a:p>
        </p:txBody>
      </p:sp>
      <p:sp>
        <p:nvSpPr>
          <p:cNvPr id="18" name="Shape 16"/>
          <p:cNvSpPr/>
          <p:nvPr/>
        </p:nvSpPr>
        <p:spPr>
          <a:xfrm>
            <a:off x="4773168" y="1481328"/>
            <a:ext cx="4133088" cy="1024128"/>
          </a:xfrm>
          <a:prstGeom prst="rect">
            <a:avLst/>
          </a:prstGeom>
          <a:solidFill>
            <a:srgbClr val="F4F7FF"/>
          </a:solidFill>
          <a:ln w="10160">
            <a:solidFill>
              <a:srgbClr val="D0DBF5"/>
            </a:solidFill>
            <a:prstDash val="solid"/>
          </a:ln>
          <a:effectLst>
            <a:outerShdw blurRad="63500" dist="25400" dir="81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pt-BR" dirty="0"/>
          </a:p>
        </p:txBody>
      </p:sp>
      <p:sp>
        <p:nvSpPr>
          <p:cNvPr id="19" name="Shape 17"/>
          <p:cNvSpPr/>
          <p:nvPr/>
        </p:nvSpPr>
        <p:spPr>
          <a:xfrm>
            <a:off x="4773168" y="1481328"/>
            <a:ext cx="59436" cy="1024128"/>
          </a:xfrm>
          <a:prstGeom prst="rect">
            <a:avLst/>
          </a:prstGeom>
          <a:solidFill>
            <a:srgbClr val="1454C4"/>
          </a:solidFill>
          <a:ln w="12700">
            <a:solidFill>
              <a:srgbClr val="1454C4"/>
            </a:solidFill>
            <a:prstDash val="solid"/>
          </a:ln>
        </p:spPr>
        <p:txBody>
          <a:bodyPr/>
          <a:lstStyle/>
          <a:p>
            <a:endParaRPr lang="pt-BR" dirty="0"/>
          </a:p>
        </p:txBody>
      </p:sp>
      <p:sp>
        <p:nvSpPr>
          <p:cNvPr id="20" name="Text 18"/>
          <p:cNvSpPr/>
          <p:nvPr/>
        </p:nvSpPr>
        <p:spPr>
          <a:xfrm>
            <a:off x="4919472" y="1536192"/>
            <a:ext cx="3913632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1454C4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Exclusividade de produto</a:t>
            </a:r>
            <a:endParaRPr lang="en-US" sz="1150" dirty="0"/>
          </a:p>
        </p:txBody>
      </p:sp>
      <p:sp>
        <p:nvSpPr>
          <p:cNvPr id="21" name="Text 19"/>
          <p:cNvSpPr/>
          <p:nvPr/>
        </p:nvSpPr>
        <p:spPr>
          <a:xfrm>
            <a:off x="4919472" y="1689933"/>
            <a:ext cx="3913632" cy="40233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05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Produto desenvolvido exclusivamente para um varejista. Aumenta a diferenciacao do varejista e </a:t>
            </a:r>
            <a:r>
              <a:rPr lang="en-US" sz="1050" dirty="0" err="1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garante</a:t>
            </a:r>
            <a:r>
              <a:rPr lang="en-US" sz="105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050" dirty="0" err="1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espaço</a:t>
            </a:r>
            <a:r>
              <a:rPr lang="en-US" sz="105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privilegiado para a </a:t>
            </a:r>
            <a:r>
              <a:rPr lang="en-US" sz="1050" dirty="0" err="1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indústria</a:t>
            </a:r>
            <a:r>
              <a:rPr lang="en-US" sz="105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</a:t>
            </a:r>
            <a:endParaRPr lang="en-US" sz="1050" dirty="0"/>
          </a:p>
        </p:txBody>
      </p:sp>
      <p:sp>
        <p:nvSpPr>
          <p:cNvPr id="22" name="Text 20"/>
          <p:cNvSpPr/>
          <p:nvPr/>
        </p:nvSpPr>
        <p:spPr>
          <a:xfrm>
            <a:off x="4919472" y="2249424"/>
            <a:ext cx="3913632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i="1" dirty="0">
                <a:solidFill>
                  <a:srgbClr val="1454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Ex.: Heinz lanca sabor exclusivo para o Carrefour. Pao de Acucar tem linha de organicos exclusiva com marcas parceiras.</a:t>
            </a:r>
            <a:endParaRPr lang="en-US" sz="900" dirty="0"/>
          </a:p>
        </p:txBody>
      </p:sp>
      <p:sp>
        <p:nvSpPr>
          <p:cNvPr id="23" name="Shape 21"/>
          <p:cNvSpPr/>
          <p:nvPr/>
        </p:nvSpPr>
        <p:spPr>
          <a:xfrm>
            <a:off x="347472" y="2596896"/>
            <a:ext cx="4133088" cy="1024128"/>
          </a:xfrm>
          <a:prstGeom prst="rect">
            <a:avLst/>
          </a:prstGeom>
          <a:solidFill>
            <a:srgbClr val="F4F7FF"/>
          </a:solidFill>
          <a:ln w="10160">
            <a:solidFill>
              <a:srgbClr val="D0DBF5"/>
            </a:solidFill>
            <a:prstDash val="solid"/>
          </a:ln>
          <a:effectLst>
            <a:outerShdw blurRad="63500" dist="25400" dir="81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pt-BR" dirty="0"/>
          </a:p>
        </p:txBody>
      </p:sp>
      <p:sp>
        <p:nvSpPr>
          <p:cNvPr id="24" name="Shape 22"/>
          <p:cNvSpPr/>
          <p:nvPr/>
        </p:nvSpPr>
        <p:spPr>
          <a:xfrm>
            <a:off x="347472" y="2596896"/>
            <a:ext cx="59436" cy="1024128"/>
          </a:xfrm>
          <a:prstGeom prst="rect">
            <a:avLst/>
          </a:prstGeom>
          <a:solidFill>
            <a:srgbClr val="0891B2"/>
          </a:solidFill>
          <a:ln w="12700">
            <a:solidFill>
              <a:srgbClr val="0891B2"/>
            </a:solidFill>
            <a:prstDash val="solid"/>
          </a:ln>
        </p:spPr>
        <p:txBody>
          <a:bodyPr/>
          <a:lstStyle/>
          <a:p>
            <a:endParaRPr lang="pt-BR" dirty="0"/>
          </a:p>
        </p:txBody>
      </p:sp>
      <p:sp>
        <p:nvSpPr>
          <p:cNvPr id="25" name="Text 23"/>
          <p:cNvSpPr/>
          <p:nvPr/>
        </p:nvSpPr>
        <p:spPr>
          <a:xfrm>
            <a:off x="493776" y="2651760"/>
            <a:ext cx="3913632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0891B2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Co-branding no PDV</a:t>
            </a:r>
            <a:endParaRPr lang="en-US" sz="1150" dirty="0"/>
          </a:p>
        </p:txBody>
      </p:sp>
      <p:sp>
        <p:nvSpPr>
          <p:cNvPr id="26" name="Text 24"/>
          <p:cNvSpPr/>
          <p:nvPr/>
        </p:nvSpPr>
        <p:spPr>
          <a:xfrm>
            <a:off x="493776" y="2805501"/>
            <a:ext cx="3913632" cy="40233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05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Marca da </a:t>
            </a:r>
            <a:r>
              <a:rPr lang="en-US" sz="1050" dirty="0" err="1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indústria</a:t>
            </a:r>
            <a:r>
              <a:rPr lang="en-US" sz="105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e marca do varejista aparecem juntas na comunicacao. Reforco mutuo de imagem. O produto e o canal se legitimam mutuamente.</a:t>
            </a:r>
            <a:endParaRPr lang="en-US" sz="1050" dirty="0"/>
          </a:p>
        </p:txBody>
      </p:sp>
      <p:sp>
        <p:nvSpPr>
          <p:cNvPr id="27" name="Text 25"/>
          <p:cNvSpPr/>
          <p:nvPr/>
        </p:nvSpPr>
        <p:spPr>
          <a:xfrm>
            <a:off x="493776" y="3364992"/>
            <a:ext cx="3913632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i="1" dirty="0">
                <a:solidFill>
                  <a:srgbClr val="0891B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Ex.: Activia + Pao de Acucar: promotoras vestidas com as duas marcas em acoes de degustacao nos finais de semana.</a:t>
            </a:r>
            <a:endParaRPr lang="en-US" sz="900" dirty="0"/>
          </a:p>
        </p:txBody>
      </p:sp>
      <p:sp>
        <p:nvSpPr>
          <p:cNvPr id="28" name="Shape 26"/>
          <p:cNvSpPr/>
          <p:nvPr/>
        </p:nvSpPr>
        <p:spPr>
          <a:xfrm>
            <a:off x="4773168" y="2596896"/>
            <a:ext cx="4133088" cy="1024128"/>
          </a:xfrm>
          <a:prstGeom prst="rect">
            <a:avLst/>
          </a:prstGeom>
          <a:solidFill>
            <a:srgbClr val="F4F7FF"/>
          </a:solidFill>
          <a:ln w="10160">
            <a:solidFill>
              <a:srgbClr val="D0DBF5"/>
            </a:solidFill>
            <a:prstDash val="solid"/>
          </a:ln>
          <a:effectLst>
            <a:outerShdw blurRad="63500" dist="25400" dir="81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pt-BR" dirty="0"/>
          </a:p>
        </p:txBody>
      </p:sp>
      <p:sp>
        <p:nvSpPr>
          <p:cNvPr id="29" name="Shape 27"/>
          <p:cNvSpPr/>
          <p:nvPr/>
        </p:nvSpPr>
        <p:spPr>
          <a:xfrm>
            <a:off x="4773168" y="2596896"/>
            <a:ext cx="59436" cy="1024128"/>
          </a:xfrm>
          <a:prstGeom prst="rect">
            <a:avLst/>
          </a:prstGeom>
          <a:solidFill>
            <a:srgbClr val="1F7A5C"/>
          </a:solidFill>
          <a:ln w="12700">
            <a:solidFill>
              <a:srgbClr val="1F7A5C"/>
            </a:solidFill>
            <a:prstDash val="solid"/>
          </a:ln>
        </p:spPr>
        <p:txBody>
          <a:bodyPr/>
          <a:lstStyle/>
          <a:p>
            <a:endParaRPr lang="pt-BR" dirty="0"/>
          </a:p>
        </p:txBody>
      </p:sp>
      <p:sp>
        <p:nvSpPr>
          <p:cNvPr id="30" name="Text 28"/>
          <p:cNvSpPr/>
          <p:nvPr/>
        </p:nvSpPr>
        <p:spPr>
          <a:xfrm>
            <a:off x="4919472" y="2651760"/>
            <a:ext cx="3913632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dirty="0" err="1">
                <a:solidFill>
                  <a:srgbClr val="1F7A5C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espaço</a:t>
            </a:r>
            <a:r>
              <a:rPr lang="en-US" sz="1150" b="1" dirty="0">
                <a:solidFill>
                  <a:srgbClr val="1F7A5C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 negociado / Ponto Extra</a:t>
            </a:r>
            <a:endParaRPr lang="en-US" sz="1150" dirty="0"/>
          </a:p>
        </p:txBody>
      </p:sp>
      <p:sp>
        <p:nvSpPr>
          <p:cNvPr id="31" name="Text 29"/>
          <p:cNvSpPr/>
          <p:nvPr/>
        </p:nvSpPr>
        <p:spPr>
          <a:xfrm>
            <a:off x="4919472" y="2805501"/>
            <a:ext cx="3913632" cy="40233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05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</a:t>
            </a:r>
            <a:r>
              <a:rPr lang="en-US" sz="1050" dirty="0" err="1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indústria</a:t>
            </a:r>
            <a:r>
              <a:rPr lang="en-US" sz="105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paga </a:t>
            </a:r>
            <a:r>
              <a:rPr lang="en-US" sz="1050" dirty="0" err="1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pelo</a:t>
            </a:r>
            <a:r>
              <a:rPr lang="en-US" sz="105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050" dirty="0" err="1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espaço</a:t>
            </a:r>
            <a:r>
              <a:rPr lang="en-US" sz="105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adicional fora da categoria: ponta de </a:t>
            </a:r>
            <a:r>
              <a:rPr lang="en-US" sz="1050" dirty="0" err="1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gôndola</a:t>
            </a:r>
            <a:r>
              <a:rPr lang="en-US" sz="105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, ilha, check-out, cross-merchandising. Negociado com o comprador do varejista.</a:t>
            </a:r>
            <a:endParaRPr lang="en-US" sz="1050" dirty="0"/>
          </a:p>
        </p:txBody>
      </p:sp>
      <p:sp>
        <p:nvSpPr>
          <p:cNvPr id="32" name="Text 30"/>
          <p:cNvSpPr/>
          <p:nvPr/>
        </p:nvSpPr>
        <p:spPr>
          <a:xfrm>
            <a:off x="4919472" y="3364992"/>
            <a:ext cx="3913632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i="1" dirty="0">
                <a:solidFill>
                  <a:srgbClr val="1F7A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Ex.: Red Bull paga por geladeiras proprias em pontos de alto trafego dentro de supermercados e farmacias.</a:t>
            </a:r>
            <a:endParaRPr lang="en-US" sz="900" dirty="0"/>
          </a:p>
        </p:txBody>
      </p:sp>
      <p:sp>
        <p:nvSpPr>
          <p:cNvPr id="33" name="Shape 31"/>
          <p:cNvSpPr/>
          <p:nvPr/>
        </p:nvSpPr>
        <p:spPr>
          <a:xfrm>
            <a:off x="347472" y="3712464"/>
            <a:ext cx="4133088" cy="1024128"/>
          </a:xfrm>
          <a:prstGeom prst="rect">
            <a:avLst/>
          </a:prstGeom>
          <a:solidFill>
            <a:srgbClr val="F4F7FF"/>
          </a:solidFill>
          <a:ln w="10160">
            <a:solidFill>
              <a:srgbClr val="D0DBF5"/>
            </a:solidFill>
            <a:prstDash val="solid"/>
          </a:ln>
          <a:effectLst>
            <a:outerShdw blurRad="63500" dist="25400" dir="81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pt-BR" dirty="0"/>
          </a:p>
        </p:txBody>
      </p:sp>
      <p:sp>
        <p:nvSpPr>
          <p:cNvPr id="34" name="Shape 32"/>
          <p:cNvSpPr/>
          <p:nvPr/>
        </p:nvSpPr>
        <p:spPr>
          <a:xfrm>
            <a:off x="347472" y="3712464"/>
            <a:ext cx="59436" cy="1024128"/>
          </a:xfrm>
          <a:prstGeom prst="rect">
            <a:avLst/>
          </a:prstGeom>
          <a:solidFill>
            <a:srgbClr val="7B2FBE"/>
          </a:solidFill>
          <a:ln w="12700">
            <a:solidFill>
              <a:srgbClr val="7B2FBE"/>
            </a:solidFill>
            <a:prstDash val="solid"/>
          </a:ln>
        </p:spPr>
        <p:txBody>
          <a:bodyPr/>
          <a:lstStyle/>
          <a:p>
            <a:endParaRPr lang="pt-BR" dirty="0"/>
          </a:p>
        </p:txBody>
      </p:sp>
      <p:sp>
        <p:nvSpPr>
          <p:cNvPr id="35" name="Text 33"/>
          <p:cNvSpPr/>
          <p:nvPr/>
        </p:nvSpPr>
        <p:spPr>
          <a:xfrm>
            <a:off x="493776" y="3767328"/>
            <a:ext cx="3913632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7B2FBE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Shopper Marketing</a:t>
            </a:r>
            <a:endParaRPr lang="en-US" sz="1150" dirty="0"/>
          </a:p>
        </p:txBody>
      </p:sp>
      <p:sp>
        <p:nvSpPr>
          <p:cNvPr id="36" name="Text 34"/>
          <p:cNvSpPr/>
          <p:nvPr/>
        </p:nvSpPr>
        <p:spPr>
          <a:xfrm>
            <a:off x="493776" y="3921069"/>
            <a:ext cx="3913632" cy="40233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05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Acoes pensadas para o shopper no momento da compra: sampling, degustacao, brindes, </a:t>
            </a:r>
            <a:r>
              <a:rPr lang="en-US" sz="1050" dirty="0" err="1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experiências</a:t>
            </a:r>
            <a:r>
              <a:rPr lang="en-US" sz="105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interativas, QR codes que levam a receitas ou conteudo.</a:t>
            </a:r>
            <a:endParaRPr lang="en-US" sz="1050" dirty="0"/>
          </a:p>
        </p:txBody>
      </p:sp>
      <p:sp>
        <p:nvSpPr>
          <p:cNvPr id="37" name="Text 35"/>
          <p:cNvSpPr/>
          <p:nvPr/>
        </p:nvSpPr>
        <p:spPr>
          <a:xfrm>
            <a:off x="493776" y="4480560"/>
            <a:ext cx="3913632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i="1" dirty="0">
                <a:solidFill>
                  <a:srgbClr val="7B2FB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Ex.: Nespresso instala maquinas de demonstracao em areas de cafeteria dentro de lojas parceiras premium.</a:t>
            </a:r>
            <a:endParaRPr lang="en-US" sz="900" dirty="0"/>
          </a:p>
        </p:txBody>
      </p:sp>
      <p:sp>
        <p:nvSpPr>
          <p:cNvPr id="38" name="Shape 36"/>
          <p:cNvSpPr/>
          <p:nvPr/>
        </p:nvSpPr>
        <p:spPr>
          <a:xfrm>
            <a:off x="4773168" y="3712464"/>
            <a:ext cx="4133088" cy="1024128"/>
          </a:xfrm>
          <a:prstGeom prst="rect">
            <a:avLst/>
          </a:prstGeom>
          <a:solidFill>
            <a:srgbClr val="F4F7FF"/>
          </a:solidFill>
          <a:ln w="10160">
            <a:solidFill>
              <a:srgbClr val="D0DBF5"/>
            </a:solidFill>
            <a:prstDash val="solid"/>
          </a:ln>
          <a:effectLst>
            <a:outerShdw blurRad="63500" dist="25400" dir="81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pt-BR" dirty="0"/>
          </a:p>
        </p:txBody>
      </p:sp>
      <p:sp>
        <p:nvSpPr>
          <p:cNvPr id="39" name="Shape 37"/>
          <p:cNvSpPr/>
          <p:nvPr/>
        </p:nvSpPr>
        <p:spPr>
          <a:xfrm>
            <a:off x="4773168" y="3712464"/>
            <a:ext cx="59436" cy="1024128"/>
          </a:xfrm>
          <a:prstGeom prst="rect">
            <a:avLst/>
          </a:prstGeom>
          <a:solidFill>
            <a:srgbClr val="0D2461"/>
          </a:solidFill>
          <a:ln w="12700">
            <a:solidFill>
              <a:srgbClr val="0D2461"/>
            </a:solidFill>
            <a:prstDash val="solid"/>
          </a:ln>
        </p:spPr>
        <p:txBody>
          <a:bodyPr/>
          <a:lstStyle/>
          <a:p>
            <a:endParaRPr lang="pt-BR" dirty="0"/>
          </a:p>
        </p:txBody>
      </p:sp>
      <p:sp>
        <p:nvSpPr>
          <p:cNvPr id="40" name="Text 38"/>
          <p:cNvSpPr/>
          <p:nvPr/>
        </p:nvSpPr>
        <p:spPr>
          <a:xfrm>
            <a:off x="4919472" y="3767328"/>
            <a:ext cx="3913632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0D2461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Dados compartilhados</a:t>
            </a:r>
            <a:endParaRPr lang="en-US" sz="1150" dirty="0"/>
          </a:p>
        </p:txBody>
      </p:sp>
      <p:sp>
        <p:nvSpPr>
          <p:cNvPr id="41" name="Text 39"/>
          <p:cNvSpPr/>
          <p:nvPr/>
        </p:nvSpPr>
        <p:spPr>
          <a:xfrm>
            <a:off x="4919472" y="3921069"/>
            <a:ext cx="3913632" cy="40233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05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Acordos de data sharing: o varejista compartilha dados de sell-out com a </a:t>
            </a:r>
            <a:r>
              <a:rPr lang="en-US" sz="1050" dirty="0" err="1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indústria</a:t>
            </a:r>
            <a:r>
              <a:rPr lang="en-US" sz="105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em tempo real. Base para ECR e gestao colaborativa da categoria.</a:t>
            </a:r>
            <a:endParaRPr lang="en-US" sz="1050" dirty="0"/>
          </a:p>
        </p:txBody>
      </p:sp>
      <p:sp>
        <p:nvSpPr>
          <p:cNvPr id="42" name="Text 40"/>
          <p:cNvSpPr/>
          <p:nvPr/>
        </p:nvSpPr>
        <p:spPr>
          <a:xfrm>
            <a:off x="4919472" y="4480560"/>
            <a:ext cx="3913632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i="1" dirty="0">
                <a:solidFill>
                  <a:srgbClr val="0D24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Ex.: Via Neogrid ou RMS, Coca-Cola monitora sell-out por loja Walmart e ajusta producao e entrega.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D246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645920" y="-914400"/>
            <a:ext cx="4114800" cy="4114800"/>
          </a:xfrm>
          <a:prstGeom prst="ellipse">
            <a:avLst/>
          </a:prstGeom>
          <a:solidFill>
            <a:srgbClr val="0A1A50"/>
          </a:solidFill>
          <a:ln w="12700">
            <a:solidFill>
              <a:srgbClr val="0A1A50"/>
            </a:solidFill>
            <a:prstDash val="solid"/>
          </a:ln>
        </p:spPr>
        <p:txBody>
          <a:bodyPr/>
          <a:lstStyle/>
          <a:p>
            <a:endParaRPr lang="pt-BR" dirty="0"/>
          </a:p>
        </p:txBody>
      </p:sp>
      <p:sp>
        <p:nvSpPr>
          <p:cNvPr id="3" name="Shape 1"/>
          <p:cNvSpPr/>
          <p:nvPr/>
        </p:nvSpPr>
        <p:spPr>
          <a:xfrm>
            <a:off x="-548640" y="274320"/>
            <a:ext cx="2286000" cy="2286000"/>
          </a:xfrm>
          <a:prstGeom prst="ellipse">
            <a:avLst/>
          </a:prstGeom>
          <a:solidFill>
            <a:srgbClr val="2B6BE8">
              <a:alpha val="75000"/>
            </a:srgbClr>
          </a:solidFill>
          <a:ln w="12700">
            <a:solidFill>
              <a:srgbClr val="2B6BE8"/>
            </a:solidFill>
            <a:prstDash val="solid"/>
          </a:ln>
        </p:spPr>
        <p:txBody>
          <a:bodyPr/>
          <a:lstStyle/>
          <a:p>
            <a:endParaRPr lang="pt-BR" dirty="0"/>
          </a:p>
        </p:txBody>
      </p:sp>
      <p:sp>
        <p:nvSpPr>
          <p:cNvPr id="4" name="Shape 2"/>
          <p:cNvSpPr/>
          <p:nvPr/>
        </p:nvSpPr>
        <p:spPr>
          <a:xfrm>
            <a:off x="7315200" y="3108960"/>
            <a:ext cx="2560320" cy="2560320"/>
          </a:xfrm>
          <a:prstGeom prst="ellipse">
            <a:avLst/>
          </a:prstGeom>
          <a:solidFill>
            <a:srgbClr val="0A1A50"/>
          </a:solidFill>
          <a:ln w="12700">
            <a:solidFill>
              <a:srgbClr val="0A1A50"/>
            </a:solidFill>
            <a:prstDash val="solid"/>
          </a:ln>
        </p:spPr>
        <p:txBody>
          <a:bodyPr/>
          <a:lstStyle/>
          <a:p>
            <a:endParaRPr lang="pt-BR" dirty="0"/>
          </a:p>
        </p:txBody>
      </p:sp>
      <p:sp>
        <p:nvSpPr>
          <p:cNvPr id="5" name="Shape 3"/>
          <p:cNvSpPr/>
          <p:nvPr/>
        </p:nvSpPr>
        <p:spPr>
          <a:xfrm>
            <a:off x="6858000" y="2377440"/>
            <a:ext cx="1463040" cy="1463040"/>
          </a:xfrm>
          <a:prstGeom prst="ellipse">
            <a:avLst/>
          </a:prstGeom>
          <a:solidFill>
            <a:srgbClr val="5B9EE8">
              <a:alpha val="60000"/>
            </a:srgbClr>
          </a:solidFill>
          <a:ln w="12700">
            <a:solidFill>
              <a:srgbClr val="5B9EE8"/>
            </a:solidFill>
            <a:prstDash val="solid"/>
          </a:ln>
        </p:spPr>
        <p:txBody>
          <a:bodyPr/>
          <a:lstStyle/>
          <a:p>
            <a:endParaRPr lang="pt-BR" dirty="0"/>
          </a:p>
        </p:txBody>
      </p:sp>
      <p:sp>
        <p:nvSpPr>
          <p:cNvPr id="6" name="Shape 4"/>
          <p:cNvSpPr/>
          <p:nvPr/>
        </p:nvSpPr>
        <p:spPr>
          <a:xfrm>
            <a:off x="0" y="4818888"/>
            <a:ext cx="9144000" cy="324612"/>
          </a:xfrm>
          <a:prstGeom prst="rect">
            <a:avLst/>
          </a:prstGeom>
          <a:solidFill>
            <a:srgbClr val="060E24"/>
          </a:solidFill>
          <a:ln w="12700">
            <a:solidFill>
              <a:srgbClr val="060E24"/>
            </a:solidFill>
            <a:prstDash val="solid"/>
          </a:ln>
        </p:spPr>
        <p:txBody>
          <a:bodyPr/>
          <a:lstStyle/>
          <a:p>
            <a:endParaRPr lang="pt-BR" dirty="0"/>
          </a:p>
        </p:txBody>
      </p:sp>
      <p:sp>
        <p:nvSpPr>
          <p:cNvPr id="7" name="Text 5"/>
          <p:cNvSpPr/>
          <p:nvPr/>
        </p:nvSpPr>
        <p:spPr>
          <a:xfrm>
            <a:off x="320040" y="4832604"/>
            <a:ext cx="6858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AABF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AlunosdoPH.com  |  CEFET/RJ  -  Administracao de Varejo</a:t>
            </a:r>
            <a:endParaRPr lang="en-US" sz="850" dirty="0"/>
          </a:p>
        </p:txBody>
      </p:sp>
      <p:sp>
        <p:nvSpPr>
          <p:cNvPr id="8" name="Text 6"/>
          <p:cNvSpPr/>
          <p:nvPr/>
        </p:nvSpPr>
        <p:spPr>
          <a:xfrm>
            <a:off x="7132320" y="4832604"/>
            <a:ext cx="1828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50" dirty="0">
                <a:solidFill>
                  <a:srgbClr val="F5A200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aula 3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457200" y="164592"/>
            <a:ext cx="822960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F5A200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Gerenciamento por Categorias - Category Management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457200" y="603504"/>
            <a:ext cx="8229600" cy="36576"/>
          </a:xfrm>
          <a:prstGeom prst="rect">
            <a:avLst/>
          </a:prstGeom>
          <a:solidFill>
            <a:srgbClr val="F5A200"/>
          </a:solidFill>
          <a:ln w="12700">
            <a:solidFill>
              <a:srgbClr val="F5A200"/>
            </a:solidFill>
            <a:prstDash val="solid"/>
          </a:ln>
        </p:spPr>
        <p:txBody>
          <a:bodyPr/>
          <a:lstStyle/>
          <a:p>
            <a:endParaRPr lang="pt-BR" dirty="0"/>
          </a:p>
        </p:txBody>
      </p:sp>
      <p:sp>
        <p:nvSpPr>
          <p:cNvPr id="11" name="Shape 9"/>
          <p:cNvSpPr/>
          <p:nvPr/>
        </p:nvSpPr>
        <p:spPr>
          <a:xfrm>
            <a:off x="457200" y="749808"/>
            <a:ext cx="8229600" cy="804672"/>
          </a:xfrm>
          <a:prstGeom prst="rect">
            <a:avLst/>
          </a:prstGeom>
          <a:solidFill>
            <a:srgbClr val="0A1840"/>
          </a:solidFill>
          <a:ln w="12700">
            <a:solidFill>
              <a:srgbClr val="1A3670"/>
            </a:solidFill>
            <a:prstDash val="solid"/>
          </a:ln>
        </p:spPr>
        <p:txBody>
          <a:bodyPr/>
          <a:lstStyle/>
          <a:p>
            <a:endParaRPr lang="pt-BR" dirty="0"/>
          </a:p>
        </p:txBody>
      </p:sp>
      <p:sp>
        <p:nvSpPr>
          <p:cNvPr id="12" name="Shape 10"/>
          <p:cNvSpPr/>
          <p:nvPr/>
        </p:nvSpPr>
        <p:spPr>
          <a:xfrm>
            <a:off x="457200" y="749808"/>
            <a:ext cx="59436" cy="804672"/>
          </a:xfrm>
          <a:prstGeom prst="rect">
            <a:avLst/>
          </a:prstGeom>
          <a:solidFill>
            <a:srgbClr val="F5A200"/>
          </a:solidFill>
          <a:ln w="12700">
            <a:solidFill>
              <a:srgbClr val="F5A200"/>
            </a:solidFill>
            <a:prstDash val="solid"/>
          </a:ln>
        </p:spPr>
        <p:txBody>
          <a:bodyPr/>
          <a:lstStyle/>
          <a:p>
            <a:endParaRPr lang="pt-BR" dirty="0"/>
          </a:p>
        </p:txBody>
      </p:sp>
      <p:sp>
        <p:nvSpPr>
          <p:cNvPr id="13" name="Text 11"/>
          <p:cNvSpPr/>
          <p:nvPr/>
        </p:nvSpPr>
        <p:spPr>
          <a:xfrm>
            <a:off x="594360" y="804672"/>
            <a:ext cx="7955280" cy="6949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Processo em que o varejista gerencia cada categoria de produtos como uma unidade estrategica de negocio, </a:t>
            </a:r>
            <a:r>
              <a:rPr lang="en-US" sz="1250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tomando</a:t>
            </a:r>
            <a:r>
              <a:rPr lang="en-US" sz="12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250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decisões</a:t>
            </a:r>
            <a:r>
              <a:rPr lang="en-US" sz="12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de sortimento, </a:t>
            </a:r>
            <a:r>
              <a:rPr lang="en-US" sz="1250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preço</a:t>
            </a:r>
            <a:r>
              <a:rPr lang="en-US" sz="12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, </a:t>
            </a:r>
            <a:r>
              <a:rPr lang="en-US" sz="1250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promoção</a:t>
            </a:r>
            <a:r>
              <a:rPr lang="en-US" sz="12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e </a:t>
            </a:r>
            <a:r>
              <a:rPr lang="en-US" sz="1250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apresentação</a:t>
            </a:r>
            <a:r>
              <a:rPr lang="en-US" sz="12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com base em dados - frequentemente </a:t>
            </a:r>
            <a:r>
              <a:rPr lang="en-US" sz="1250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em</a:t>
            </a:r>
            <a:r>
              <a:rPr lang="en-US" sz="12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250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colaboração</a:t>
            </a:r>
            <a:r>
              <a:rPr lang="en-US" sz="12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com a </a:t>
            </a:r>
            <a:r>
              <a:rPr lang="en-US" sz="1250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indústria</a:t>
            </a:r>
            <a:r>
              <a:rPr lang="en-US" sz="12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</a:t>
            </a:r>
            <a:endParaRPr lang="en-US" sz="1250" dirty="0"/>
          </a:p>
        </p:txBody>
      </p:sp>
      <p:sp>
        <p:nvSpPr>
          <p:cNvPr id="14" name="Shape 12"/>
          <p:cNvSpPr/>
          <p:nvPr/>
        </p:nvSpPr>
        <p:spPr>
          <a:xfrm>
            <a:off x="457200" y="1719072"/>
            <a:ext cx="8229600" cy="347472"/>
          </a:xfrm>
          <a:prstGeom prst="rect">
            <a:avLst/>
          </a:prstGeom>
          <a:solidFill>
            <a:srgbClr val="F5A200"/>
          </a:solidFill>
          <a:ln w="12700">
            <a:solidFill>
              <a:srgbClr val="F5A200"/>
            </a:solidFill>
            <a:prstDash val="solid"/>
          </a:ln>
        </p:spPr>
        <p:txBody>
          <a:bodyPr/>
          <a:lstStyle/>
          <a:p>
            <a:endParaRPr lang="pt-BR" dirty="0"/>
          </a:p>
        </p:txBody>
      </p:sp>
      <p:sp>
        <p:nvSpPr>
          <p:cNvPr id="15" name="Text 13"/>
          <p:cNvSpPr/>
          <p:nvPr/>
        </p:nvSpPr>
        <p:spPr>
          <a:xfrm>
            <a:off x="457200" y="1719072"/>
            <a:ext cx="822960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50" b="1" dirty="0">
                <a:solidFill>
                  <a:srgbClr val="0D2461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A categoria e gerenciada como uma 'loja dentro da loja' - com seu proprio P&amp;L, estrategia e gestor responsavel.</a:t>
            </a:r>
            <a:endParaRPr lang="en-US" sz="1250" dirty="0"/>
          </a:p>
        </p:txBody>
      </p:sp>
      <p:sp>
        <p:nvSpPr>
          <p:cNvPr id="16" name="Shape 14"/>
          <p:cNvSpPr/>
          <p:nvPr/>
        </p:nvSpPr>
        <p:spPr>
          <a:xfrm>
            <a:off x="457200" y="2176272"/>
            <a:ext cx="4133088" cy="804672"/>
          </a:xfrm>
          <a:prstGeom prst="rect">
            <a:avLst/>
          </a:prstGeom>
          <a:solidFill>
            <a:srgbClr val="0A1840"/>
          </a:solidFill>
          <a:ln w="10160">
            <a:solidFill>
              <a:srgbClr val="1A3670"/>
            </a:solidFill>
            <a:prstDash val="solid"/>
          </a:ln>
        </p:spPr>
        <p:txBody>
          <a:bodyPr/>
          <a:lstStyle/>
          <a:p>
            <a:endParaRPr lang="pt-BR" dirty="0"/>
          </a:p>
        </p:txBody>
      </p:sp>
      <p:sp>
        <p:nvSpPr>
          <p:cNvPr id="17" name="Shape 15"/>
          <p:cNvSpPr/>
          <p:nvPr/>
        </p:nvSpPr>
        <p:spPr>
          <a:xfrm>
            <a:off x="457200" y="2176272"/>
            <a:ext cx="59436" cy="804672"/>
          </a:xfrm>
          <a:prstGeom prst="rect">
            <a:avLst/>
          </a:prstGeom>
          <a:solidFill>
            <a:srgbClr val="1454C4"/>
          </a:solidFill>
          <a:ln w="12700">
            <a:solidFill>
              <a:srgbClr val="1454C4"/>
            </a:solidFill>
            <a:prstDash val="solid"/>
          </a:ln>
        </p:spPr>
        <p:txBody>
          <a:bodyPr/>
          <a:lstStyle/>
          <a:p>
            <a:endParaRPr lang="pt-BR" dirty="0"/>
          </a:p>
        </p:txBody>
      </p:sp>
      <p:sp>
        <p:nvSpPr>
          <p:cNvPr id="18" name="Text 16"/>
          <p:cNvSpPr/>
          <p:nvPr/>
        </p:nvSpPr>
        <p:spPr>
          <a:xfrm>
            <a:off x="603504" y="2231136"/>
            <a:ext cx="3913632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1454C4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O que e uma categoria?</a:t>
            </a:r>
            <a:endParaRPr lang="en-US" sz="1100" dirty="0"/>
          </a:p>
        </p:txBody>
      </p:sp>
      <p:sp>
        <p:nvSpPr>
          <p:cNvPr id="19" name="Text 17"/>
          <p:cNvSpPr/>
          <p:nvPr/>
        </p:nvSpPr>
        <p:spPr>
          <a:xfrm>
            <a:off x="603504" y="2370373"/>
            <a:ext cx="3913632" cy="42062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050" dirty="0">
                <a:solidFill>
                  <a:srgbClr val="9BBC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Grupo de produtos que o consumidor percebe como inter-relacionados para satisfazer uma necessidade especifica. Ex.: 'Higiene bucal', 'Bebidas energeticas', 'Snacks salgados'.</a:t>
            </a:r>
            <a:endParaRPr lang="en-US" sz="1050" dirty="0"/>
          </a:p>
        </p:txBody>
      </p:sp>
      <p:sp>
        <p:nvSpPr>
          <p:cNvPr id="20" name="Shape 18"/>
          <p:cNvSpPr/>
          <p:nvPr/>
        </p:nvSpPr>
        <p:spPr>
          <a:xfrm>
            <a:off x="4800600" y="2176272"/>
            <a:ext cx="4133088" cy="804672"/>
          </a:xfrm>
          <a:prstGeom prst="rect">
            <a:avLst/>
          </a:prstGeom>
          <a:solidFill>
            <a:srgbClr val="0A1840"/>
          </a:solidFill>
          <a:ln w="10160">
            <a:solidFill>
              <a:srgbClr val="1A3670"/>
            </a:solidFill>
            <a:prstDash val="solid"/>
          </a:ln>
        </p:spPr>
        <p:txBody>
          <a:bodyPr/>
          <a:lstStyle/>
          <a:p>
            <a:endParaRPr lang="pt-BR" dirty="0"/>
          </a:p>
        </p:txBody>
      </p:sp>
      <p:sp>
        <p:nvSpPr>
          <p:cNvPr id="21" name="Shape 19"/>
          <p:cNvSpPr/>
          <p:nvPr/>
        </p:nvSpPr>
        <p:spPr>
          <a:xfrm>
            <a:off x="4800600" y="2176272"/>
            <a:ext cx="59436" cy="804672"/>
          </a:xfrm>
          <a:prstGeom prst="rect">
            <a:avLst/>
          </a:prstGeom>
          <a:solidFill>
            <a:srgbClr val="0891B2"/>
          </a:solidFill>
          <a:ln w="12700">
            <a:solidFill>
              <a:srgbClr val="0891B2"/>
            </a:solidFill>
            <a:prstDash val="solid"/>
          </a:ln>
        </p:spPr>
        <p:txBody>
          <a:bodyPr/>
          <a:lstStyle/>
          <a:p>
            <a:endParaRPr lang="pt-BR" dirty="0"/>
          </a:p>
        </p:txBody>
      </p:sp>
      <p:sp>
        <p:nvSpPr>
          <p:cNvPr id="22" name="Text 20"/>
          <p:cNvSpPr/>
          <p:nvPr/>
        </p:nvSpPr>
        <p:spPr>
          <a:xfrm>
            <a:off x="4946904" y="2231136"/>
            <a:ext cx="3913632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0891B2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Quem gerencia?</a:t>
            </a:r>
            <a:endParaRPr lang="en-US" sz="1100" dirty="0"/>
          </a:p>
        </p:txBody>
      </p:sp>
      <p:sp>
        <p:nvSpPr>
          <p:cNvPr id="23" name="Text 21"/>
          <p:cNvSpPr/>
          <p:nvPr/>
        </p:nvSpPr>
        <p:spPr>
          <a:xfrm>
            <a:off x="4946904" y="2370373"/>
            <a:ext cx="3913632" cy="42062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050" dirty="0">
                <a:solidFill>
                  <a:srgbClr val="9BBC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 category manager do varejista, frequentemente apoiado por um 'category captain' da </a:t>
            </a:r>
            <a:r>
              <a:rPr lang="en-US" sz="1050" dirty="0" err="1">
                <a:solidFill>
                  <a:srgbClr val="9BBC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indústria</a:t>
            </a:r>
            <a:r>
              <a:rPr lang="en-US" sz="1050" dirty="0">
                <a:solidFill>
                  <a:srgbClr val="9BBC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- a empresa com maior expertise naquela categoria.</a:t>
            </a:r>
            <a:endParaRPr lang="en-US" sz="1050" dirty="0"/>
          </a:p>
        </p:txBody>
      </p:sp>
      <p:sp>
        <p:nvSpPr>
          <p:cNvPr id="24" name="Shape 22"/>
          <p:cNvSpPr/>
          <p:nvPr/>
        </p:nvSpPr>
        <p:spPr>
          <a:xfrm>
            <a:off x="457200" y="3054096"/>
            <a:ext cx="4133088" cy="804672"/>
          </a:xfrm>
          <a:prstGeom prst="rect">
            <a:avLst/>
          </a:prstGeom>
          <a:solidFill>
            <a:srgbClr val="0A1840"/>
          </a:solidFill>
          <a:ln w="10160">
            <a:solidFill>
              <a:srgbClr val="1A3670"/>
            </a:solidFill>
            <a:prstDash val="solid"/>
          </a:ln>
        </p:spPr>
        <p:txBody>
          <a:bodyPr/>
          <a:lstStyle/>
          <a:p>
            <a:endParaRPr lang="pt-BR" dirty="0"/>
          </a:p>
        </p:txBody>
      </p:sp>
      <p:sp>
        <p:nvSpPr>
          <p:cNvPr id="25" name="Shape 23"/>
          <p:cNvSpPr/>
          <p:nvPr/>
        </p:nvSpPr>
        <p:spPr>
          <a:xfrm>
            <a:off x="457200" y="3054096"/>
            <a:ext cx="59436" cy="804672"/>
          </a:xfrm>
          <a:prstGeom prst="rect">
            <a:avLst/>
          </a:prstGeom>
          <a:solidFill>
            <a:srgbClr val="1F7A5C"/>
          </a:solidFill>
          <a:ln w="12700">
            <a:solidFill>
              <a:srgbClr val="1F7A5C"/>
            </a:solidFill>
            <a:prstDash val="solid"/>
          </a:ln>
        </p:spPr>
        <p:txBody>
          <a:bodyPr/>
          <a:lstStyle/>
          <a:p>
            <a:endParaRPr lang="pt-BR" dirty="0"/>
          </a:p>
        </p:txBody>
      </p:sp>
      <p:sp>
        <p:nvSpPr>
          <p:cNvPr id="26" name="Text 24"/>
          <p:cNvSpPr/>
          <p:nvPr/>
        </p:nvSpPr>
        <p:spPr>
          <a:xfrm>
            <a:off x="603504" y="3108960"/>
            <a:ext cx="3913632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1F7A5C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O que e gerenciado?</a:t>
            </a:r>
            <a:endParaRPr lang="en-US" sz="1100" dirty="0"/>
          </a:p>
        </p:txBody>
      </p:sp>
      <p:sp>
        <p:nvSpPr>
          <p:cNvPr id="27" name="Text 25"/>
          <p:cNvSpPr/>
          <p:nvPr/>
        </p:nvSpPr>
        <p:spPr>
          <a:xfrm>
            <a:off x="603504" y="3248197"/>
            <a:ext cx="3913632" cy="42062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050" dirty="0">
                <a:solidFill>
                  <a:srgbClr val="9BBC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Sortimento (quais SKUs), </a:t>
            </a:r>
            <a:r>
              <a:rPr lang="en-US" sz="1050" dirty="0" err="1">
                <a:solidFill>
                  <a:srgbClr val="9BBC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espaço</a:t>
            </a:r>
            <a:r>
              <a:rPr lang="en-US" sz="1050" dirty="0">
                <a:solidFill>
                  <a:srgbClr val="9BBC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(planograma), </a:t>
            </a:r>
            <a:r>
              <a:rPr lang="en-US" sz="1050" dirty="0" err="1">
                <a:solidFill>
                  <a:srgbClr val="9BBC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preço</a:t>
            </a:r>
            <a:r>
              <a:rPr lang="en-US" sz="1050" dirty="0">
                <a:solidFill>
                  <a:srgbClr val="9BBC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, promocao e apresentacao visual. Tudo orientado por dados de venda, margem e comportamento do shopper.</a:t>
            </a:r>
            <a:endParaRPr lang="en-US" sz="1050" dirty="0"/>
          </a:p>
        </p:txBody>
      </p:sp>
      <p:sp>
        <p:nvSpPr>
          <p:cNvPr id="28" name="Shape 26"/>
          <p:cNvSpPr/>
          <p:nvPr/>
        </p:nvSpPr>
        <p:spPr>
          <a:xfrm>
            <a:off x="4800600" y="3054096"/>
            <a:ext cx="4133088" cy="804672"/>
          </a:xfrm>
          <a:prstGeom prst="rect">
            <a:avLst/>
          </a:prstGeom>
          <a:solidFill>
            <a:srgbClr val="0A1840"/>
          </a:solidFill>
          <a:ln w="10160">
            <a:solidFill>
              <a:srgbClr val="1A3670"/>
            </a:solidFill>
            <a:prstDash val="solid"/>
          </a:ln>
        </p:spPr>
        <p:txBody>
          <a:bodyPr/>
          <a:lstStyle/>
          <a:p>
            <a:endParaRPr lang="pt-BR" dirty="0"/>
          </a:p>
        </p:txBody>
      </p:sp>
      <p:sp>
        <p:nvSpPr>
          <p:cNvPr id="29" name="Shape 27"/>
          <p:cNvSpPr/>
          <p:nvPr/>
        </p:nvSpPr>
        <p:spPr>
          <a:xfrm>
            <a:off x="4800600" y="3054096"/>
            <a:ext cx="59436" cy="804672"/>
          </a:xfrm>
          <a:prstGeom prst="rect">
            <a:avLst/>
          </a:prstGeom>
          <a:solidFill>
            <a:srgbClr val="7B2FBE"/>
          </a:solidFill>
          <a:ln w="12700">
            <a:solidFill>
              <a:srgbClr val="7B2FBE"/>
            </a:solidFill>
            <a:prstDash val="solid"/>
          </a:ln>
        </p:spPr>
        <p:txBody>
          <a:bodyPr/>
          <a:lstStyle/>
          <a:p>
            <a:endParaRPr lang="pt-BR" dirty="0"/>
          </a:p>
        </p:txBody>
      </p:sp>
      <p:sp>
        <p:nvSpPr>
          <p:cNvPr id="30" name="Text 28"/>
          <p:cNvSpPr/>
          <p:nvPr/>
        </p:nvSpPr>
        <p:spPr>
          <a:xfrm>
            <a:off x="4946904" y="3108960"/>
            <a:ext cx="3913632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7B2FBE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Qual o beneficio?</a:t>
            </a:r>
            <a:endParaRPr lang="en-US" sz="1100" dirty="0"/>
          </a:p>
        </p:txBody>
      </p:sp>
      <p:sp>
        <p:nvSpPr>
          <p:cNvPr id="31" name="Text 29"/>
          <p:cNvSpPr/>
          <p:nvPr/>
        </p:nvSpPr>
        <p:spPr>
          <a:xfrm>
            <a:off x="4946904" y="3248197"/>
            <a:ext cx="3913632" cy="42062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050" dirty="0">
                <a:solidFill>
                  <a:srgbClr val="9BBC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Reduz ruptura de estoque, melhora o giro, aumenta a margem da categoria e melhora a </a:t>
            </a:r>
            <a:r>
              <a:rPr lang="en-US" sz="1050" dirty="0" err="1">
                <a:solidFill>
                  <a:srgbClr val="9BBC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experiência</a:t>
            </a:r>
            <a:r>
              <a:rPr lang="en-US" sz="1050" dirty="0">
                <a:solidFill>
                  <a:srgbClr val="9BBC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de compra do shopper. Todos os elos ganham quando feito bem.</a:t>
            </a:r>
            <a:endParaRPr lang="en-US" sz="1050" dirty="0"/>
          </a:p>
        </p:txBody>
      </p:sp>
      <p:sp>
        <p:nvSpPr>
          <p:cNvPr id="32" name="Shape 30"/>
          <p:cNvSpPr/>
          <p:nvPr/>
        </p:nvSpPr>
        <p:spPr>
          <a:xfrm>
            <a:off x="457200" y="3931920"/>
            <a:ext cx="4133088" cy="804672"/>
          </a:xfrm>
          <a:prstGeom prst="rect">
            <a:avLst/>
          </a:prstGeom>
          <a:solidFill>
            <a:srgbClr val="0A1840"/>
          </a:solidFill>
          <a:ln w="10160">
            <a:solidFill>
              <a:srgbClr val="1A3670"/>
            </a:solidFill>
            <a:prstDash val="solid"/>
          </a:ln>
        </p:spPr>
        <p:txBody>
          <a:bodyPr/>
          <a:lstStyle/>
          <a:p>
            <a:endParaRPr lang="pt-BR" dirty="0"/>
          </a:p>
        </p:txBody>
      </p:sp>
      <p:sp>
        <p:nvSpPr>
          <p:cNvPr id="33" name="Shape 31"/>
          <p:cNvSpPr/>
          <p:nvPr/>
        </p:nvSpPr>
        <p:spPr>
          <a:xfrm>
            <a:off x="457200" y="3931920"/>
            <a:ext cx="59436" cy="804672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  <p:txBody>
          <a:bodyPr/>
          <a:lstStyle/>
          <a:p>
            <a:endParaRPr lang="pt-BR" dirty="0"/>
          </a:p>
        </p:txBody>
      </p:sp>
      <p:sp>
        <p:nvSpPr>
          <p:cNvPr id="34" name="Text 32"/>
          <p:cNvSpPr/>
          <p:nvPr/>
        </p:nvSpPr>
        <p:spPr>
          <a:xfrm>
            <a:off x="603504" y="3986784"/>
            <a:ext cx="3913632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C0392B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Risco do category captain</a:t>
            </a:r>
            <a:endParaRPr lang="en-US" sz="1100" dirty="0"/>
          </a:p>
        </p:txBody>
      </p:sp>
      <p:sp>
        <p:nvSpPr>
          <p:cNvPr id="35" name="Text 33"/>
          <p:cNvSpPr/>
          <p:nvPr/>
        </p:nvSpPr>
        <p:spPr>
          <a:xfrm>
            <a:off x="603504" y="4126021"/>
            <a:ext cx="3913632" cy="42062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050" dirty="0">
                <a:solidFill>
                  <a:srgbClr val="9BBC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</a:t>
            </a:r>
            <a:r>
              <a:rPr lang="en-US" sz="1050" dirty="0" err="1">
                <a:solidFill>
                  <a:srgbClr val="9BBC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indústria</a:t>
            </a:r>
            <a:r>
              <a:rPr lang="en-US" sz="1050" dirty="0">
                <a:solidFill>
                  <a:srgbClr val="9BBC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como captain pode favorecer seus proprios produtos em detrimento dos concorrentes. O varejista precisa de regras claras para o processo ser imparcial.</a:t>
            </a:r>
            <a:endParaRPr lang="en-US" sz="1050" dirty="0"/>
          </a:p>
        </p:txBody>
      </p:sp>
      <p:sp>
        <p:nvSpPr>
          <p:cNvPr id="36" name="Shape 34"/>
          <p:cNvSpPr/>
          <p:nvPr/>
        </p:nvSpPr>
        <p:spPr>
          <a:xfrm>
            <a:off x="4800600" y="3931920"/>
            <a:ext cx="4133088" cy="804672"/>
          </a:xfrm>
          <a:prstGeom prst="rect">
            <a:avLst/>
          </a:prstGeom>
          <a:solidFill>
            <a:srgbClr val="0A1840"/>
          </a:solidFill>
          <a:ln w="10160">
            <a:solidFill>
              <a:srgbClr val="1A3670"/>
            </a:solidFill>
            <a:prstDash val="solid"/>
          </a:ln>
        </p:spPr>
        <p:txBody>
          <a:bodyPr/>
          <a:lstStyle/>
          <a:p>
            <a:endParaRPr lang="pt-BR" dirty="0"/>
          </a:p>
        </p:txBody>
      </p:sp>
      <p:sp>
        <p:nvSpPr>
          <p:cNvPr id="37" name="Shape 35"/>
          <p:cNvSpPr/>
          <p:nvPr/>
        </p:nvSpPr>
        <p:spPr>
          <a:xfrm>
            <a:off x="4800600" y="3931920"/>
            <a:ext cx="59436" cy="804672"/>
          </a:xfrm>
          <a:prstGeom prst="rect">
            <a:avLst/>
          </a:prstGeom>
          <a:solidFill>
            <a:srgbClr val="4A5A80"/>
          </a:solidFill>
          <a:ln w="12700">
            <a:solidFill>
              <a:srgbClr val="4A5A80"/>
            </a:solidFill>
            <a:prstDash val="solid"/>
          </a:ln>
        </p:spPr>
        <p:txBody>
          <a:bodyPr/>
          <a:lstStyle/>
          <a:p>
            <a:endParaRPr lang="pt-BR" dirty="0"/>
          </a:p>
        </p:txBody>
      </p:sp>
      <p:sp>
        <p:nvSpPr>
          <p:cNvPr id="38" name="Text 36"/>
          <p:cNvSpPr/>
          <p:nvPr/>
        </p:nvSpPr>
        <p:spPr>
          <a:xfrm>
            <a:off x="4946904" y="3986784"/>
            <a:ext cx="3913632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4A5A80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Ferramentas de apoio</a:t>
            </a:r>
            <a:endParaRPr lang="en-US" sz="1100" dirty="0"/>
          </a:p>
        </p:txBody>
      </p:sp>
      <p:sp>
        <p:nvSpPr>
          <p:cNvPr id="39" name="Text 37"/>
          <p:cNvSpPr/>
          <p:nvPr/>
        </p:nvSpPr>
        <p:spPr>
          <a:xfrm>
            <a:off x="4946904" y="4126021"/>
            <a:ext cx="3913632" cy="42062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050" dirty="0">
                <a:solidFill>
                  <a:srgbClr val="9BBC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Nielsen, Kantar, IRI para dados de mercado. JDA, Blue Yonder para planograma. SAP e Oracle para gestao de estoque. Excel ainda domina em mercados menores.</a:t>
            </a:r>
            <a:endParaRPr lang="en-US" sz="10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7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8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48</TotalTime>
  <Words>4777</Words>
  <Application>Microsoft Office PowerPoint</Application>
  <PresentationFormat>Apresentação na tela (16:9)</PresentationFormat>
  <Paragraphs>438</Paragraphs>
  <Slides>28</Slides>
  <Notes>19</Notes>
  <HiddenSlides>0</HiddenSlides>
  <MMClips>0</MMClips>
  <ScaleCrop>false</ScaleCrop>
  <HeadingPairs>
    <vt:vector size="6" baseType="variant">
      <vt:variant>
        <vt:lpstr>Fontes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28</vt:i4>
      </vt:variant>
    </vt:vector>
  </HeadingPairs>
  <TitlesOfParts>
    <vt:vector size="35" baseType="lpstr">
      <vt:lpstr>Aptos</vt:lpstr>
      <vt:lpstr>AR CENA</vt:lpstr>
      <vt:lpstr>Arial</vt:lpstr>
      <vt:lpstr>Calibri</vt:lpstr>
      <vt:lpstr>Calibri Bold</vt:lpstr>
      <vt:lpstr>Calibri Light</vt:lpstr>
      <vt:lpstr>Office Theme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Administracao de Varejo - Aula 4 (2025)</dc:title>
  <dc:subject>PptxGenJS Presentation</dc:subject>
  <dc:creator>Prof. Paulo Henrique Pinho de Oliveira - CEFET/RJ</dc:creator>
  <cp:lastModifiedBy>PAULO HENRIQUE PINHO DE OLIVEIRA</cp:lastModifiedBy>
  <cp:revision>8</cp:revision>
  <dcterms:created xsi:type="dcterms:W3CDTF">2026-04-12T10:08:29Z</dcterms:created>
  <dcterms:modified xsi:type="dcterms:W3CDTF">2026-07-15T19:09:38Z</dcterms:modified>
</cp:coreProperties>
</file>