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681D4-0A88-8E4C-A6B8-436FC151837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352D9-6F05-A049-BE7D-FA5F9F01CA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16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Modelo probabilístico de Huff (1963). Diferente da lei de Reilly, ele não define fronteira: atribui probabilidade a cada loja.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Complemento histórico e ainda útil para varejo de comparação entre cidades. Reilly 1931, ponto de indiferença de Converse 1949.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Estudo clássico brasileiro. Parente &amp; Kato (2001), RAE 41(2). Vale destacar que o método é replicável por qualquer aluno com dados de CEP.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Figura 1 do artigo original. Pedir que a turma compare visualmente Loja 1 (concentrada) com Loja 5 (dispersa) antes de mostrar os números da Tabela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Tabela 1 do artigo. Ponto de discussão: mudar o corte de 60% para 50% ou 80% muda completamente a área declarada — e nenhuma das opções é errada, desde que declarada.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Tabela 2 do artigo. Ordenar as lojas por metragem e ler a área de influência ao lado — a relação aparece sozinha. Fechar com o alerta de que vendas não foram analisadas.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Slide-chave: a ferramenta não substitui o método. Retomar o alerta do material original — se você não sabe aonde quer chegar, qualquer caminho estará errado.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Mostrar que dá para fazer geomarketing sério com ferramenta gratuita. A barreira é método e dado, não licença de software.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Ampliar o escopo: geomarketing não é só escolher ponto. É gestão contínua de território.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Atualização mais relevante em relação ao material original: o geomarketing do delivery.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Fechar com responsabilidade e senso crítico. Dado de localização é dado pessoal quando identifica alguém.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Consolidar os métodos vistos. Ajuda o aluno a escolher a abordagem certa para o exercício.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Atividade prática. Pode ser feita inteiramente com ferramentas gratuitas e dados públicos.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Abrir com a pergunta: por que duas lojas idênticas, da mesma rede, faturam valores tão diferentes? A resposta quase sempre começa na geografia.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Primeira Lei da Geografia (Waldo Tobler, 1970). Fundamento teórico de tudo que vem depois: autocorrelação espacial.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Ponto: localização é a única decisão do mix de varejo que é praticamente irreversível no curto prazo.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 dado não há geomarketing. Mostrar que boa parte das fontes é pública e gratuita — o que falta normalmente é método, não dado.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a unidade de análise. Setor censitário é a menor unidade com dado socioeconômico público no Brasil.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Conceito central da aula, na definição da AMA usada por Parente &amp; Kato.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Evolução metodológica. O raio é rápido e errado; a isócrona é realista; o polígono de clientes é a verdade.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1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p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63840" y="3227832"/>
            <a:ext cx="1060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11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Modelo Gravitacional de Huff (1963)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Huff rompeu com a ideia de fronteira rígida entre áreas de influência. Em vez de dizer a qual loja um bairro pertence, ele calcula a probabilidade de o consumidor daquele bairro escolher cada loja disponível.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4133088" cy="896112"/>
          </a:xfrm>
          <a:prstGeom prst="rect">
            <a:avLst/>
          </a:prstGeom>
          <a:solidFill>
            <a:srgbClr val="0A1840"/>
          </a:solidFill>
          <a:ln w="19050">
            <a:solidFill>
              <a:srgbClr val="F5A2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48640" y="1554480"/>
            <a:ext cx="395020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P(ij)  =  ( Sj / Tij^λ )  ÷  Σ ( Sk / Tik^λ )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548640" y="1956816"/>
            <a:ext cx="3950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Probabilidade de o consumidor da origem i escolher a loja j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57200" y="2487168"/>
            <a:ext cx="4133088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57200" y="2487168"/>
            <a:ext cx="59436" cy="6583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03504" y="252374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Sj — atratividade da loja j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03504" y="2770632"/>
            <a:ext cx="385876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Normalmente medida pela área de vendas em m², mas pode ser substituída por sortimento, número de checkouts ou índice composto.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57200" y="3200400"/>
            <a:ext cx="4133088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3200400"/>
            <a:ext cx="59436" cy="6583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03504" y="3236976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Tij — custo de deslocamento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603504" y="3483864"/>
            <a:ext cx="385876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Distância ou, preferencialmente, tempo de viagem entre a origem i e a loja j. Tempo funciona melhor que quilômetro em área urbana.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457200" y="3913632"/>
            <a:ext cx="4133088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57200" y="3913632"/>
            <a:ext cx="59436" cy="65836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03504" y="395020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λ (lambda) — atrito da distância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603504" y="4197096"/>
            <a:ext cx="385876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Expoente que mede quanto o consumidor resiste a se deslocar naquela categoria. Alto para conveniência, baixo para compra de comparação.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809744" y="1481328"/>
            <a:ext cx="3877056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882896" y="1481328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Para que serve na prática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4809744" y="1865376"/>
            <a:ext cx="3877056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809744" y="1865376"/>
            <a:ext cx="59436" cy="658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956048" y="190195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Estimar faturamento potencial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4956048" y="2148840"/>
            <a:ext cx="360273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Multiplique a probabilidade de captura de cada setor censitário pelo potencial de gasto da população daquele setor e some tudo.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4809744" y="2578608"/>
            <a:ext cx="3877056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809744" y="2578608"/>
            <a:ext cx="59436" cy="65836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956048" y="261518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Simular a entrada de um concorrente</a:t>
            </a:r>
            <a:endParaRPr lang="en-US" sz="1000" dirty="0"/>
          </a:p>
        </p:txBody>
      </p:sp>
      <p:sp>
        <p:nvSpPr>
          <p:cNvPr id="39" name="Text 36"/>
          <p:cNvSpPr/>
          <p:nvPr/>
        </p:nvSpPr>
        <p:spPr>
          <a:xfrm>
            <a:off x="4956048" y="2862072"/>
            <a:ext cx="360273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Insira a loja concorrente no modelo e recalcule: quanto da sua captura migra? Qual o impacto no faturamento de cada unidade?</a:t>
            </a:r>
            <a:endParaRPr lang="en-US" sz="900" dirty="0"/>
          </a:p>
        </p:txBody>
      </p:sp>
      <p:sp>
        <p:nvSpPr>
          <p:cNvPr id="40" name="Shape 37"/>
          <p:cNvSpPr/>
          <p:nvPr/>
        </p:nvSpPr>
        <p:spPr>
          <a:xfrm>
            <a:off x="4809744" y="3291840"/>
            <a:ext cx="3877056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4809744" y="3291840"/>
            <a:ext cx="59436" cy="65836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4956048" y="3328416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Medir canibalização</a:t>
            </a:r>
            <a:endParaRPr lang="en-US" sz="1000" dirty="0"/>
          </a:p>
        </p:txBody>
      </p:sp>
      <p:sp>
        <p:nvSpPr>
          <p:cNvPr id="43" name="Text 40"/>
          <p:cNvSpPr/>
          <p:nvPr/>
        </p:nvSpPr>
        <p:spPr>
          <a:xfrm>
            <a:off x="4956048" y="3575304"/>
            <a:ext cx="360273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Rode o modelo com e sem a loja nova da própria rede. A diferença mostra quanto é venda incremental e quanto é transferência.</a:t>
            </a:r>
            <a:endParaRPr lang="en-US" sz="900" dirty="0"/>
          </a:p>
        </p:txBody>
      </p:sp>
      <p:sp>
        <p:nvSpPr>
          <p:cNvPr id="44" name="Shape 41"/>
          <p:cNvSpPr/>
          <p:nvPr/>
        </p:nvSpPr>
        <p:spPr>
          <a:xfrm>
            <a:off x="4809744" y="4005072"/>
            <a:ext cx="3877056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4809744" y="4005072"/>
            <a:ext cx="59436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956048" y="404164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Dimensionar a loja</a:t>
            </a:r>
            <a:endParaRPr lang="en-US" sz="1000" dirty="0"/>
          </a:p>
        </p:txBody>
      </p:sp>
      <p:sp>
        <p:nvSpPr>
          <p:cNvPr id="47" name="Text 44"/>
          <p:cNvSpPr/>
          <p:nvPr/>
        </p:nvSpPr>
        <p:spPr>
          <a:xfrm>
            <a:off x="4956048" y="4288536"/>
            <a:ext cx="360273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Sj entra na fórmula, é possível testar formatos: qual a metragem mínima para capturar o share necessário naquele entorno?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Reilly, Converse e o Ponto de Indiferença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62179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62179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Huff, William Reilly (1931) formulou a Lei da Gravitação Varejista: duas cidades atraem compradores de uma localidade intermediária na proporção direta de suas populações e na proporção inversa do quadrado da distância.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4133088" cy="31089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0352" y="1481328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Lei de Reilly (1931)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1865376"/>
            <a:ext cx="4133088" cy="10058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1865376"/>
            <a:ext cx="59436" cy="10058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3504" y="1901952"/>
            <a:ext cx="385876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Aplicada entre praças, não entre lojas. Explica por que o consumidor de uma cidade pequena atravessa 40 km para comprar eletrodoméstico no polo regional, mas compra pão na esquina de casa.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457200" y="2962656"/>
            <a:ext cx="4133088" cy="15179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57200" y="2962656"/>
            <a:ext cx="59436" cy="151790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03504" y="2999232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Ponto de indiferença (Converse, 1949)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603504" y="3246120"/>
            <a:ext cx="3858768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o ponto da rota entre duas praças em que o consumidor é indiferente entre ir a uma ou a outra. Divide o território de influência de cada polo e é a base do conceito de fronteira comercial. Na prática, é onde a rede decide instalar a unidade que vai interceptar o fluxo antes de ele chegar ao concorrente.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4809744" y="1481328"/>
            <a:ext cx="3877056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882896" y="1481328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Reilly × Huff: quando usar cada um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4809744" y="1865376"/>
            <a:ext cx="3877056" cy="62179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809744" y="1865376"/>
            <a:ext cx="59436" cy="6217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956048" y="190195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Reilly — fronteira rígida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4956048" y="2148840"/>
            <a:ext cx="36027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 binária: este território é meu ou do concorrente. Simples, rápido e adequado a análises entre cidades ou regiões.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809744" y="2542032"/>
            <a:ext cx="3877056" cy="62179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809744" y="2542032"/>
            <a:ext cx="59436" cy="6217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956048" y="257860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Huff — probabilidade contínua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4956048" y="2825496"/>
            <a:ext cx="36027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 em share: capturo 38% deste setor censitário e 12% daquele. Adequado a áreas urbanas com muitas lojas concorrendo.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4809744" y="3218688"/>
            <a:ext cx="3877056" cy="62179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4809744" y="3218688"/>
            <a:ext cx="59436" cy="62179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956048" y="325526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mudou desde então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4956048" y="3502152"/>
            <a:ext cx="36027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e-commerce introduziu um concorrente com distância zero para toda a população. Nenhum dos dois modelos clássicos previa isso.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4809744" y="3895344"/>
            <a:ext cx="3877056" cy="62179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809744" y="3895344"/>
            <a:ext cx="59436" cy="62179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956048" y="393192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Limite dos dois modelos</a:t>
            </a:r>
            <a:endParaRPr lang="en-US" sz="1000" dirty="0"/>
          </a:p>
        </p:txBody>
      </p:sp>
      <p:sp>
        <p:nvSpPr>
          <p:cNvPr id="41" name="Text 38"/>
          <p:cNvSpPr/>
          <p:nvPr/>
        </p:nvSpPr>
        <p:spPr>
          <a:xfrm>
            <a:off x="4956048" y="4178808"/>
            <a:ext cx="36027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Ambos tratam o consumidor como racional e homogêneo. Ignoram hábito, fidelidade, horário de funcionamento e reputação da loja.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Estudo de Caso: Área de Influência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73152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7315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PARENTE, Juracy; KATO, Heitor T. (2001). Área de influência: um estudo no varejo de supermercados. RAE — Revista de Administração de Empresas, 41(2), 46-53. Premissa: o desempenho de um supermercado depende fortemente de sua localização, porque a maior parte das vendas vem de clientes que moram em uma área relativamente pequena em torno da loja.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554480"/>
            <a:ext cx="4133088" cy="3108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0352" y="1554480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Objetivos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1938528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1938528"/>
            <a:ext cx="59436" cy="7863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3504" y="197510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Geral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603504" y="2221992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Desenvolver melhor entendimento sobre os padrões e as dimensões da área de influência no varejo supermercadista brasileiro.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57200" y="2816352"/>
            <a:ext cx="4133088" cy="17007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57200" y="2816352"/>
            <a:ext cx="59436" cy="170078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03504" y="285292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Específicos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603504" y="3099816"/>
            <a:ext cx="3858768" cy="1380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 o conhecimento existente sobre área de influência e localização varejista; conduzir pesquisa empírica em supermercados brasileiros para identificar padrões de concentração e dispersão dos clientes; determinar indicadores empíricos da dimensão da área; e investigar os fatores que interferem nessa dimensão.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4809744" y="1554480"/>
            <a:ext cx="3877056" cy="3108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882896" y="1554480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Método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4809744" y="1938528"/>
            <a:ext cx="3877056" cy="4754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809744" y="1938528"/>
            <a:ext cx="59436" cy="47548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956048" y="197510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Amostra de lojas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4956048" y="2221992"/>
            <a:ext cx="360273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Cinco supermercados de São Paulo, no segundo semestre de 1999.</a:t>
            </a:r>
            <a:endParaRPr lang="en-US" sz="850" dirty="0"/>
          </a:p>
        </p:txBody>
      </p:sp>
      <p:sp>
        <p:nvSpPr>
          <p:cNvPr id="31" name="Shape 28"/>
          <p:cNvSpPr/>
          <p:nvPr/>
        </p:nvSpPr>
        <p:spPr>
          <a:xfrm>
            <a:off x="4809744" y="2468880"/>
            <a:ext cx="3877056" cy="4754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809744" y="2468880"/>
            <a:ext cx="59436" cy="4754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956048" y="2505456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Amostra de consumidores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4956048" y="2752344"/>
            <a:ext cx="360273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Amostra probabilística de 800 consumidores por loja.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4809744" y="2999232"/>
            <a:ext cx="3877056" cy="4754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809744" y="2999232"/>
            <a:ext cx="59436" cy="47548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956048" y="303580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Mapeamento</a:t>
            </a:r>
            <a:endParaRPr lang="en-US" sz="950" dirty="0"/>
          </a:p>
        </p:txBody>
      </p:sp>
      <p:sp>
        <p:nvSpPr>
          <p:cNvPr id="38" name="Text 35"/>
          <p:cNvSpPr/>
          <p:nvPr/>
        </p:nvSpPr>
        <p:spPr>
          <a:xfrm>
            <a:off x="4956048" y="3282696"/>
            <a:ext cx="360273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Georreferenciamento dos endereços dos clientes ativos.</a:t>
            </a:r>
            <a:endParaRPr lang="en-US" sz="850" dirty="0"/>
          </a:p>
        </p:txBody>
      </p:sp>
      <p:sp>
        <p:nvSpPr>
          <p:cNvPr id="39" name="Shape 36"/>
          <p:cNvSpPr/>
          <p:nvPr/>
        </p:nvSpPr>
        <p:spPr>
          <a:xfrm>
            <a:off x="4809744" y="3529584"/>
            <a:ext cx="3877056" cy="4754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4809744" y="3529584"/>
            <a:ext cx="59436" cy="47548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4956048" y="356616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Tamanho da loja</a:t>
            </a:r>
            <a:endParaRPr lang="en-US" sz="950" dirty="0"/>
          </a:p>
        </p:txBody>
      </p:sp>
      <p:sp>
        <p:nvSpPr>
          <p:cNvPr id="42" name="Text 39"/>
          <p:cNvSpPr/>
          <p:nvPr/>
        </p:nvSpPr>
        <p:spPr>
          <a:xfrm>
            <a:off x="4956048" y="3813048"/>
            <a:ext cx="360273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Medido pela área de vendas em metros quadrados.</a:t>
            </a:r>
            <a:endParaRPr lang="en-US" sz="850" dirty="0"/>
          </a:p>
        </p:txBody>
      </p:sp>
      <p:sp>
        <p:nvSpPr>
          <p:cNvPr id="43" name="Shape 40"/>
          <p:cNvSpPr/>
          <p:nvPr/>
        </p:nvSpPr>
        <p:spPr>
          <a:xfrm>
            <a:off x="4809744" y="4059936"/>
            <a:ext cx="3877056" cy="4754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4809744" y="405993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4956048" y="409651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Densidade populacional</a:t>
            </a:r>
            <a:endParaRPr lang="en-US" sz="950" dirty="0"/>
          </a:p>
        </p:txBody>
      </p:sp>
      <p:sp>
        <p:nvSpPr>
          <p:cNvPr id="46" name="Text 43"/>
          <p:cNvSpPr/>
          <p:nvPr/>
        </p:nvSpPr>
        <p:spPr>
          <a:xfrm>
            <a:off x="4956048" y="4343400"/>
            <a:ext cx="3602736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Apurada no raio de 1 km, com dados do censo do IBGE.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Figura 1 — Mapeamento dos Consumidores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20624" y="749808"/>
            <a:ext cx="5193792" cy="3986784"/>
          </a:xfrm>
          <a:prstGeom prst="rect">
            <a:avLst/>
          </a:prstGeom>
          <a:solidFill>
            <a:srgbClr val="FFFFFF"/>
          </a:solidFill>
          <a:ln w="19050">
            <a:solidFill>
              <a:srgbClr val="F5A200"/>
            </a:solidFill>
            <a:prstDash val="solid"/>
          </a:ln>
        </p:spPr>
      </p:sp>
      <p:pic>
        <p:nvPicPr>
          <p:cNvPr id="13" name="Image 0" descr="fig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786384"/>
            <a:ext cx="5120640" cy="3913632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5797296" y="749808"/>
            <a:ext cx="2889504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5870448" y="74980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ler a figura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797296" y="1133856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797296" y="1133856"/>
            <a:ext cx="59436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943600" y="1170432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Cada ponto é um cliente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5943600" y="1417320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preto = endereço residencial de um cliente ativo. A loja estudada fica no centro de cada mapa.</a:t>
            </a:r>
            <a:endParaRPr lang="en-US" sz="850" dirty="0"/>
          </a:p>
        </p:txBody>
      </p:sp>
      <p:sp>
        <p:nvSpPr>
          <p:cNvPr id="20" name="Shape 16"/>
          <p:cNvSpPr/>
          <p:nvPr/>
        </p:nvSpPr>
        <p:spPr>
          <a:xfrm>
            <a:off x="5797296" y="1856232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5797296" y="1856232"/>
            <a:ext cx="59436" cy="6583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943600" y="1892808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Os anéis</a:t>
            </a:r>
            <a:endParaRPr lang="en-US" sz="950" dirty="0"/>
          </a:p>
        </p:txBody>
      </p:sp>
      <p:sp>
        <p:nvSpPr>
          <p:cNvPr id="23" name="Text 19"/>
          <p:cNvSpPr/>
          <p:nvPr/>
        </p:nvSpPr>
        <p:spPr>
          <a:xfrm>
            <a:off x="5943600" y="2139696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Círculos pontilhados marcam os raios de 1 km, 2 km e 3 km em torno da loja.</a:t>
            </a:r>
            <a:endParaRPr lang="en-US" sz="850" dirty="0"/>
          </a:p>
        </p:txBody>
      </p:sp>
      <p:sp>
        <p:nvSpPr>
          <p:cNvPr id="24" name="Shape 20"/>
          <p:cNvSpPr/>
          <p:nvPr/>
        </p:nvSpPr>
        <p:spPr>
          <a:xfrm>
            <a:off x="5797296" y="2578608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5797296" y="2578608"/>
            <a:ext cx="59436" cy="65836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5943600" y="2615184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fundo colorido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5943600" y="2862072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tonalidade indica densidade populacional, de até 100 até mais de 300 habitantes por hectare.</a:t>
            </a:r>
            <a:endParaRPr lang="en-US" sz="850" dirty="0"/>
          </a:p>
        </p:txBody>
      </p:sp>
      <p:sp>
        <p:nvSpPr>
          <p:cNvPr id="28" name="Shape 24"/>
          <p:cNvSpPr/>
          <p:nvPr/>
        </p:nvSpPr>
        <p:spPr>
          <a:xfrm>
            <a:off x="5797296" y="3300984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5797296" y="3300984"/>
            <a:ext cx="59436" cy="658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5943600" y="3337560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Lojas 1 e 4</a:t>
            </a:r>
            <a:endParaRPr lang="en-US" sz="950" dirty="0"/>
          </a:p>
        </p:txBody>
      </p:sp>
      <p:sp>
        <p:nvSpPr>
          <p:cNvPr id="31" name="Text 27"/>
          <p:cNvSpPr/>
          <p:nvPr/>
        </p:nvSpPr>
        <p:spPr>
          <a:xfrm>
            <a:off x="5943600" y="3584448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Nuvem de pontos compacta e colada na loja: clientela concentrada, área de influência curta.</a:t>
            </a:r>
            <a:endParaRPr lang="en-US" sz="850" dirty="0"/>
          </a:p>
        </p:txBody>
      </p:sp>
      <p:sp>
        <p:nvSpPr>
          <p:cNvPr id="32" name="Shape 28"/>
          <p:cNvSpPr/>
          <p:nvPr/>
        </p:nvSpPr>
        <p:spPr>
          <a:xfrm>
            <a:off x="5797296" y="4023360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29"/>
          <p:cNvSpPr/>
          <p:nvPr/>
        </p:nvSpPr>
        <p:spPr>
          <a:xfrm>
            <a:off x="5797296" y="4023360"/>
            <a:ext cx="59436" cy="65836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4" name="Text 30"/>
          <p:cNvSpPr/>
          <p:nvPr/>
        </p:nvSpPr>
        <p:spPr>
          <a:xfrm>
            <a:off x="5943600" y="4059936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Lojas 2, 3 e 5</a:t>
            </a:r>
            <a:endParaRPr lang="en-US" sz="950" dirty="0"/>
          </a:p>
        </p:txBody>
      </p:sp>
      <p:sp>
        <p:nvSpPr>
          <p:cNvPr id="35" name="Text 31"/>
          <p:cNvSpPr/>
          <p:nvPr/>
        </p:nvSpPr>
        <p:spPr>
          <a:xfrm>
            <a:off x="5943600" y="4306824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Pontos espalhados muito além do terceiro anel: a loja é destino, atrai de longe e disputa território.</a:t>
            </a:r>
            <a:endParaRPr lang="en-US" sz="850" dirty="0"/>
          </a:p>
        </p:txBody>
      </p:sp>
      <p:sp>
        <p:nvSpPr>
          <p:cNvPr id="36" name="Text 32"/>
          <p:cNvSpPr/>
          <p:nvPr/>
        </p:nvSpPr>
        <p:spPr>
          <a:xfrm>
            <a:off x="457200" y="4736592"/>
            <a:ext cx="5120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PARENTE &amp; KATO (2001), RAE 41(2), p. 50.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Tabela 1 — Dispersão e o Critério dos 60%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os clientes georreferenciados, calcula-se o percentual acumulado da clientela contido em cada raio. A área de influência nasce ao se escolher um corte nessa curva — no estudo, a área que contém 60% dos clientes.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20624" y="1389888"/>
            <a:ext cx="5120640" cy="2066544"/>
          </a:xfrm>
          <a:prstGeom prst="rect">
            <a:avLst/>
          </a:prstGeom>
          <a:solidFill>
            <a:srgbClr val="FFFFFF"/>
          </a:solidFill>
          <a:ln w="19050">
            <a:solidFill>
              <a:srgbClr val="F5A200"/>
            </a:solidFill>
            <a:prstDash val="solid"/>
          </a:ln>
        </p:spPr>
      </p:sp>
      <p:pic>
        <p:nvPicPr>
          <p:cNvPr id="16" name="Image 0" descr="tab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26464"/>
            <a:ext cx="5047488" cy="199339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7200" y="3493008"/>
            <a:ext cx="5120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PARENTE &amp; KATO (2001), RAE 41(2), p. 50.</a:t>
            </a:r>
            <a:endParaRPr lang="en-US" sz="800" dirty="0"/>
          </a:p>
        </p:txBody>
      </p:sp>
      <p:sp>
        <p:nvSpPr>
          <p:cNvPr id="18" name="Shape 14"/>
          <p:cNvSpPr/>
          <p:nvPr/>
        </p:nvSpPr>
        <p:spPr>
          <a:xfrm>
            <a:off x="457200" y="3712464"/>
            <a:ext cx="5084064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457200" y="3712464"/>
            <a:ext cx="59436" cy="78638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03504" y="3749040"/>
            <a:ext cx="4809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Leia a primeira linha com atenção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603504" y="3995928"/>
            <a:ext cx="4809744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até 0,5 km, as Lojas 1 e 4 já reúnem 34% e 33% da clientela; as Lojas 2, 3 e 5 reúnem apenas 5%, 8% e 6%. Mesmo formato de varejo, comportamentos espaciais opostos.</a:t>
            </a:r>
            <a:endParaRPr lang="en-US" sz="900" dirty="0"/>
          </a:p>
        </p:txBody>
      </p:sp>
      <p:sp>
        <p:nvSpPr>
          <p:cNvPr id="22" name="Shape 18"/>
          <p:cNvSpPr/>
          <p:nvPr/>
        </p:nvSpPr>
        <p:spPr>
          <a:xfrm>
            <a:off x="5797296" y="1389888"/>
            <a:ext cx="2889504" cy="31089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5870448" y="138988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Consequências gerenciais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5797296" y="1773936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5797296" y="1773936"/>
            <a:ext cx="59436" cy="658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5943600" y="1810512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concentrada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5943600" y="2057400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Mídia de massa é desperdício. Panfletagem, mídia de bairro e geofencing rendem muito mais por real investido.</a:t>
            </a:r>
            <a:endParaRPr lang="en-US" sz="850" dirty="0"/>
          </a:p>
        </p:txBody>
      </p:sp>
      <p:sp>
        <p:nvSpPr>
          <p:cNvPr id="28" name="Shape 24"/>
          <p:cNvSpPr/>
          <p:nvPr/>
        </p:nvSpPr>
        <p:spPr>
          <a:xfrm>
            <a:off x="5797296" y="2487168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5797296" y="2487168"/>
            <a:ext cx="59436" cy="65836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5943600" y="2523744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dispersa</a:t>
            </a:r>
            <a:endParaRPr lang="en-US" sz="950" dirty="0"/>
          </a:p>
        </p:txBody>
      </p:sp>
      <p:sp>
        <p:nvSpPr>
          <p:cNvPr id="31" name="Text 27"/>
          <p:cNvSpPr/>
          <p:nvPr/>
        </p:nvSpPr>
        <p:spPr>
          <a:xfrm>
            <a:off x="5943600" y="2770632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loja é destino, não conveniência. Justifica estacionamento e sinalização em vias de acesso.</a:t>
            </a:r>
            <a:endParaRPr lang="en-US" sz="850" dirty="0"/>
          </a:p>
        </p:txBody>
      </p:sp>
      <p:sp>
        <p:nvSpPr>
          <p:cNvPr id="32" name="Shape 28"/>
          <p:cNvSpPr/>
          <p:nvPr/>
        </p:nvSpPr>
        <p:spPr>
          <a:xfrm>
            <a:off x="5797296" y="3200400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29"/>
          <p:cNvSpPr/>
          <p:nvPr/>
        </p:nvSpPr>
        <p:spPr>
          <a:xfrm>
            <a:off x="5797296" y="3200400"/>
            <a:ext cx="59436" cy="65836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4" name="Text 30"/>
          <p:cNvSpPr/>
          <p:nvPr/>
        </p:nvSpPr>
        <p:spPr>
          <a:xfrm>
            <a:off x="5943600" y="3236976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assimétrica</a:t>
            </a:r>
            <a:endParaRPr lang="en-US" sz="950" dirty="0"/>
          </a:p>
        </p:txBody>
      </p:sp>
      <p:sp>
        <p:nvSpPr>
          <p:cNvPr id="35" name="Text 31"/>
          <p:cNvSpPr/>
          <p:nvPr/>
        </p:nvSpPr>
        <p:spPr>
          <a:xfrm>
            <a:off x="5943600" y="3483864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os clientes vêm de um lado só, existe barreira ou concorrente do outro. Investigue antes de gastar mídia lá.</a:t>
            </a:r>
            <a:endParaRPr lang="en-US" sz="850" dirty="0"/>
          </a:p>
        </p:txBody>
      </p:sp>
      <p:sp>
        <p:nvSpPr>
          <p:cNvPr id="36" name="Shape 32"/>
          <p:cNvSpPr/>
          <p:nvPr/>
        </p:nvSpPr>
        <p:spPr>
          <a:xfrm>
            <a:off x="5797296" y="3913632"/>
            <a:ext cx="2889504" cy="6583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Shape 33"/>
          <p:cNvSpPr/>
          <p:nvPr/>
        </p:nvSpPr>
        <p:spPr>
          <a:xfrm>
            <a:off x="5797296" y="3913632"/>
            <a:ext cx="59436" cy="6583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5943600" y="3950208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que encolhe</a:t>
            </a:r>
            <a:endParaRPr lang="en-US" sz="950" dirty="0"/>
          </a:p>
        </p:txBody>
      </p:sp>
      <p:sp>
        <p:nvSpPr>
          <p:cNvPr id="39" name="Text 35"/>
          <p:cNvSpPr/>
          <p:nvPr/>
        </p:nvSpPr>
        <p:spPr>
          <a:xfrm>
            <a:off x="5943600" y="4197096"/>
            <a:ext cx="2615184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Comparar a curva ano a ano detecta perda de território — primeiro sintoma da entrada de um concorrente.</a:t>
            </a:r>
            <a:endParaRPr lang="en-US" sz="850" dirty="0"/>
          </a:p>
        </p:txBody>
      </p:sp>
      <p:sp>
        <p:nvSpPr>
          <p:cNvPr id="40" name="Shape 36"/>
          <p:cNvSpPr/>
          <p:nvPr/>
        </p:nvSpPr>
        <p:spPr>
          <a:xfrm>
            <a:off x="457200" y="4590288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1" name="Text 37"/>
          <p:cNvSpPr/>
          <p:nvPr/>
        </p:nvSpPr>
        <p:spPr>
          <a:xfrm>
            <a:off x="566928" y="459028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corte de 60% é convenção, não lei. Os autores sugerem algo entre 50% e 80% — mas o percentual adotado precisa ser sempre declarado.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Tabela 2 — Tamanho da Loja e Densidade Populacional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47548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autores testaram duas variáveis que poderiam interferir na dimensão da área de influência: o tamanho da loja, medido em área de vendas, e a densidade populacional no raio de 1 km em torno dela.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03504" y="1298448"/>
            <a:ext cx="7936992" cy="1600200"/>
          </a:xfrm>
          <a:prstGeom prst="rect">
            <a:avLst/>
          </a:prstGeom>
          <a:solidFill>
            <a:srgbClr val="FFFFFF"/>
          </a:solidFill>
          <a:ln w="19050">
            <a:solidFill>
              <a:srgbClr val="F5A200"/>
            </a:solidFill>
            <a:prstDash val="solid"/>
          </a:ln>
        </p:spPr>
      </p:sp>
      <p:pic>
        <p:nvPicPr>
          <p:cNvPr id="15" name="Image 0" descr="tab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335024"/>
            <a:ext cx="7863840" cy="151790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03504" y="2926080"/>
            <a:ext cx="79369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PARENTE &amp; KATO (2001), RAE 41(2), p. 52.</a:t>
            </a:r>
            <a:endParaRPr lang="en-US" sz="800" dirty="0"/>
          </a:p>
        </p:txBody>
      </p:sp>
      <p:sp>
        <p:nvSpPr>
          <p:cNvPr id="17" name="Shape 13"/>
          <p:cNvSpPr/>
          <p:nvPr/>
        </p:nvSpPr>
        <p:spPr>
          <a:xfrm>
            <a:off x="457200" y="3163824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457200" y="3163824"/>
            <a:ext cx="59436" cy="73152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03504" y="320040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Lojas maiores, áreas maiores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603504" y="3447288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Ordenadas por metragem (400, 780, 1.100, 3.400 e 4.800 m²), as áreas crescem junto: 1,1 · 1,1 · 1,9 · 2,5 · 2,5 km. Confirma o previsto pelos modelos gravitacionais.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4809744" y="3163824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4809744" y="3163824"/>
            <a:ext cx="59436" cy="7315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4956048" y="320040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Densidade comprime a área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4956048" y="3447288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Loja 4, na região mais densa (195 hab/ha), preenche sua clientela em 1,1 km. A Loja 2, na menos densa (50 hab/ha), precisa de 1,9 km.</a:t>
            </a:r>
            <a:endParaRPr lang="en-US" sz="900" dirty="0"/>
          </a:p>
        </p:txBody>
      </p:sp>
      <p:sp>
        <p:nvSpPr>
          <p:cNvPr id="25" name="Shape 21"/>
          <p:cNvSpPr/>
          <p:nvPr/>
        </p:nvSpPr>
        <p:spPr>
          <a:xfrm>
            <a:off x="457200" y="3950208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457200" y="3950208"/>
            <a:ext cx="59436" cy="73152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603504" y="398678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Formato segue território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603504" y="4233672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Baixa densidade exige loja maior, com infraestrutura e serviços que justifiquem o deslocamento. Alta densidade permite formato compacto.</a:t>
            </a:r>
            <a:endParaRPr lang="en-US" sz="900" dirty="0"/>
          </a:p>
        </p:txBody>
      </p:sp>
      <p:sp>
        <p:nvSpPr>
          <p:cNvPr id="29" name="Shape 25"/>
          <p:cNvSpPr/>
          <p:nvPr/>
        </p:nvSpPr>
        <p:spPr>
          <a:xfrm>
            <a:off x="4809744" y="3950208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4809744" y="3950208"/>
            <a:ext cx="59436" cy="7315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4956048" y="398678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Alerta metodológico</a:t>
            </a:r>
            <a:endParaRPr lang="en-US" sz="1000" dirty="0"/>
          </a:p>
        </p:txBody>
      </p:sp>
      <p:sp>
        <p:nvSpPr>
          <p:cNvPr id="32" name="Text 28"/>
          <p:cNvSpPr/>
          <p:nvPr/>
        </p:nvSpPr>
        <p:spPr>
          <a:xfrm>
            <a:off x="4956048" y="4233672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estudo em nenhum momento analisou resultado de vendas. Área de influência grande não significa faturamento alto — significa dispersão da clientela.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Não Basta Ter a Ferramenta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Georreferenciar PDVs e clientes não faz mágica. O mapa só vira decisão quando existe uma pergunta clara antes dele. Se você não sabe aonde quer chegar, qualquer caminho estará errado.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389888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389888"/>
            <a:ext cx="329184" cy="4572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389888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59536" y="1389888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Objetivo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2734056" y="1408176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Formule a pergunta de decisão antes de abrir qualquer mapa: abrir onde? fechar qual? redefinir qual território? Sem pergunta, o mapa vira enfeite.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7370064" y="1444752"/>
            <a:ext cx="1243584" cy="3474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70064" y="1444752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Decisão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457200" y="1901952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1901952"/>
            <a:ext cx="329184" cy="45720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57200" y="1901952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59536" y="190195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Origem dos dados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2734056" y="1920240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Defina fontes, recorte temporal e granularidade. Documente o que é dado observado, o que é estimado e o que é projeção de terceiros.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7370064" y="1956816"/>
            <a:ext cx="1243584" cy="3474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70064" y="1956816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Fontes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457200" y="2414016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57200" y="2414016"/>
            <a:ext cx="329184" cy="4572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57200" y="2414016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859536" y="2414016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Modelo conceitual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2734056" y="2432304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Escolha explicitamente o modelo: raio, isócrona, Huff, Reilly ou polígono empírico. E declare os parâmetros, inclusive o corte percentual.</a:t>
            </a:r>
            <a:endParaRPr lang="en-US" sz="950" dirty="0"/>
          </a:p>
        </p:txBody>
      </p:sp>
      <p:sp>
        <p:nvSpPr>
          <p:cNvPr id="34" name="Shape 31"/>
          <p:cNvSpPr/>
          <p:nvPr/>
        </p:nvSpPr>
        <p:spPr>
          <a:xfrm>
            <a:off x="7370064" y="2468880"/>
            <a:ext cx="1243584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370064" y="2468880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Método</a:t>
            </a:r>
            <a:endParaRPr lang="en-US" sz="850" dirty="0"/>
          </a:p>
        </p:txBody>
      </p:sp>
      <p:sp>
        <p:nvSpPr>
          <p:cNvPr id="36" name="Shape 33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57200" y="2926080"/>
            <a:ext cx="329184" cy="45720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57200" y="2926080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150" dirty="0"/>
          </a:p>
        </p:txBody>
      </p:sp>
      <p:sp>
        <p:nvSpPr>
          <p:cNvPr id="39" name="Text 36"/>
          <p:cNvSpPr/>
          <p:nvPr/>
        </p:nvSpPr>
        <p:spPr>
          <a:xfrm>
            <a:off x="859536" y="2926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Ferramenta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2734056" y="2944368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Só agora entra o software. QGIS, plataforma comercial ou planilha com API de rotas — a ferramenta é a última decisão, não a primeira.</a:t>
            </a:r>
            <a:endParaRPr lang="en-US" sz="950" dirty="0"/>
          </a:p>
        </p:txBody>
      </p:sp>
      <p:sp>
        <p:nvSpPr>
          <p:cNvPr id="41" name="Shape 38"/>
          <p:cNvSpPr/>
          <p:nvPr/>
        </p:nvSpPr>
        <p:spPr>
          <a:xfrm>
            <a:off x="7370064" y="2980944"/>
            <a:ext cx="1243584" cy="3474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370064" y="2980944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Software</a:t>
            </a:r>
            <a:endParaRPr lang="en-US" sz="850" dirty="0"/>
          </a:p>
        </p:txBody>
      </p:sp>
      <p:sp>
        <p:nvSpPr>
          <p:cNvPr id="43" name="Shape 40"/>
          <p:cNvSpPr/>
          <p:nvPr/>
        </p:nvSpPr>
        <p:spPr>
          <a:xfrm>
            <a:off x="457200" y="3438144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457200" y="3438144"/>
            <a:ext cx="329184" cy="45720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457200" y="3438144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150" dirty="0"/>
          </a:p>
        </p:txBody>
      </p:sp>
      <p:sp>
        <p:nvSpPr>
          <p:cNvPr id="46" name="Text 43"/>
          <p:cNvSpPr/>
          <p:nvPr/>
        </p:nvSpPr>
        <p:spPr>
          <a:xfrm>
            <a:off x="859536" y="3438144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Validação</a:t>
            </a:r>
            <a:endParaRPr lang="en-US" sz="1000" dirty="0"/>
          </a:p>
        </p:txBody>
      </p:sp>
      <p:sp>
        <p:nvSpPr>
          <p:cNvPr id="47" name="Text 44"/>
          <p:cNvSpPr/>
          <p:nvPr/>
        </p:nvSpPr>
        <p:spPr>
          <a:xfrm>
            <a:off x="2734056" y="3456432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Confronte o resultado com a realidade: visita ao ponto em horários distintos, conversa com o gerente da loja e teste contra unidades já existentes.</a:t>
            </a:r>
            <a:endParaRPr lang="en-US" sz="950" dirty="0"/>
          </a:p>
        </p:txBody>
      </p:sp>
      <p:sp>
        <p:nvSpPr>
          <p:cNvPr id="48" name="Shape 45"/>
          <p:cNvSpPr/>
          <p:nvPr/>
        </p:nvSpPr>
        <p:spPr>
          <a:xfrm>
            <a:off x="7370064" y="3493008"/>
            <a:ext cx="1243584" cy="3474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7370064" y="3493008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Campo</a:t>
            </a:r>
            <a:endParaRPr lang="en-US" sz="850" dirty="0"/>
          </a:p>
        </p:txBody>
      </p:sp>
      <p:sp>
        <p:nvSpPr>
          <p:cNvPr id="50" name="Shape 47"/>
          <p:cNvSpPr/>
          <p:nvPr/>
        </p:nvSpPr>
        <p:spPr>
          <a:xfrm>
            <a:off x="457200" y="3950208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457200" y="3950208"/>
            <a:ext cx="329184" cy="45720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457200" y="3950208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150" dirty="0"/>
          </a:p>
        </p:txBody>
      </p:sp>
      <p:sp>
        <p:nvSpPr>
          <p:cNvPr id="53" name="Text 50"/>
          <p:cNvSpPr/>
          <p:nvPr/>
        </p:nvSpPr>
        <p:spPr>
          <a:xfrm>
            <a:off x="859536" y="3950208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Informação</a:t>
            </a:r>
            <a:endParaRPr lang="en-US" sz="1000" dirty="0"/>
          </a:p>
        </p:txBody>
      </p:sp>
      <p:sp>
        <p:nvSpPr>
          <p:cNvPr id="54" name="Text 51"/>
          <p:cNvSpPr/>
          <p:nvPr/>
        </p:nvSpPr>
        <p:spPr>
          <a:xfrm>
            <a:off x="2734056" y="3968496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Converta o mapa em número acionável: faturamento potencial, share estimado, canibalização projetada e recomendação com cenário alternativo.</a:t>
            </a:r>
            <a:endParaRPr lang="en-US" sz="950" dirty="0"/>
          </a:p>
        </p:txBody>
      </p:sp>
      <p:sp>
        <p:nvSpPr>
          <p:cNvPr id="55" name="Shape 52"/>
          <p:cNvSpPr/>
          <p:nvPr/>
        </p:nvSpPr>
        <p:spPr>
          <a:xfrm>
            <a:off x="7370064" y="4005072"/>
            <a:ext cx="1243584" cy="3474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7370064" y="4005072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Ação</a:t>
            </a:r>
            <a:endParaRPr lang="en-US" sz="850" dirty="0"/>
          </a:p>
        </p:txBody>
      </p:sp>
      <p:sp>
        <p:nvSpPr>
          <p:cNvPr id="57" name="Shape 54"/>
          <p:cNvSpPr/>
          <p:nvPr/>
        </p:nvSpPr>
        <p:spPr>
          <a:xfrm>
            <a:off x="457200" y="4517136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566928" y="4517136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erro mais comum do mercado é inverter a ordem: comprar a plataforma primeiro e só depois descobrir qual pergunta ela deveria responder.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Ferramentas e Plataformas de Geomarketing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68096"/>
            <a:ext cx="4133088" cy="3108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0352" y="768096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Gratuitas — dá para começar hoje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152144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1152144"/>
            <a:ext cx="59436" cy="78638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03504" y="118872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QGIS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03504" y="1435608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 livre e completo. Lê os shapefiles do IBGE, faz junção com planilha, buffer, mapa temático e análise espacial.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57200" y="2011680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57200" y="2011680"/>
            <a:ext cx="59436" cy="7863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03504" y="2048256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IBGE / CNEFE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603504" y="2295144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Malhas territoriais, agregados por setor censitário e cadastro de endereços com coordenada. Download gratuito.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57200" y="2871216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2871216"/>
            <a:ext cx="59436" cy="78638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03504" y="2907792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Google My Maps e Earth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03504" y="3154680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Plotagem rápida de clientes e concorrentes a partir de planilha. Suficiente para diagnóstico exploratório.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457200" y="3730752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57200" y="3730752"/>
            <a:ext cx="59436" cy="78638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03504" y="376732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OpenStreetMap e Kepler.gl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603504" y="4014216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viária aberta e visualização de grandes volumes de pontos e fluxos direto no navegador.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809744" y="768096"/>
            <a:ext cx="3877056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882896" y="768096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Comerciais — escala e dado projetado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4809744" y="1152144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809744" y="1152144"/>
            <a:ext cx="59436" cy="78638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956048" y="118872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Plataformas de geomarketing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4956048" y="1435608"/>
            <a:ext cx="3602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Cortex Geofusion e similares: dados socioeconômicos projetados para o ano corrente, em grade fina, com camadas de potencial de consumo.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4809744" y="2011680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809744" y="2011680"/>
            <a:ext cx="59436" cy="78638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956048" y="2048256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Google Maps Platform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4956048" y="2295144"/>
            <a:ext cx="3602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APIs de geocodificação, matriz de distância e isócronas. Cobrança por chamada — insumo de rotas para modelos próprios.</a:t>
            </a:r>
            <a:endParaRPr lang="en-US" sz="900" dirty="0"/>
          </a:p>
        </p:txBody>
      </p:sp>
      <p:sp>
        <p:nvSpPr>
          <p:cNvPr id="40" name="Shape 37"/>
          <p:cNvSpPr/>
          <p:nvPr/>
        </p:nvSpPr>
        <p:spPr>
          <a:xfrm>
            <a:off x="4809744" y="2871216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4809744" y="2871216"/>
            <a:ext cx="59436" cy="78638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4956048" y="290779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Business Intelligence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4956048" y="3154680"/>
            <a:ext cx="3602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BI e Looker Studio com camada de mapa: integram o resultado do modelo ao painel de gestão que a diretoria já usa.</a:t>
            </a:r>
            <a:endParaRPr lang="en-US" sz="900" dirty="0"/>
          </a:p>
        </p:txBody>
      </p:sp>
      <p:sp>
        <p:nvSpPr>
          <p:cNvPr id="44" name="Shape 41"/>
          <p:cNvSpPr/>
          <p:nvPr/>
        </p:nvSpPr>
        <p:spPr>
          <a:xfrm>
            <a:off x="4809744" y="3730752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4809744" y="3730752"/>
            <a:ext cx="59436" cy="78638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956048" y="376732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Quando vale pagar</a:t>
            </a:r>
            <a:endParaRPr lang="en-US" sz="1050" dirty="0"/>
          </a:p>
        </p:txBody>
      </p:sp>
      <p:sp>
        <p:nvSpPr>
          <p:cNvPr id="47" name="Text 44"/>
          <p:cNvSpPr/>
          <p:nvPr/>
        </p:nvSpPr>
        <p:spPr>
          <a:xfrm>
            <a:off x="4956048" y="4014216"/>
            <a:ext cx="360273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a rede tem muitas unidades, decide expansão com frequência e precisa de dado atualizado entre censos. Abaixo disso, o gratuito resolve.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Aplicações Além da Escolha do Ponto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Escolher onde abrir é apenas a primeira aplicação. Uma vez montada a base geográfica, ela sustenta decisões de sortimento, preço, mídia, logística e até de fechamento de unidades.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389888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389888"/>
            <a:ext cx="59436" cy="73152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3504" y="142646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White space analysis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03504" y="1673352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 territórios com potencial de consumo relevante e nenhuma unidade da rede — o mapa do que ainda não foi ocupado.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4809744" y="1389888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809744" y="1389888"/>
            <a:ext cx="59436" cy="7315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956048" y="142646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Análise de canibalização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956048" y="1673352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Medir quanto de uma loja nova é venda incremental e quanto é transferência de outra unidade própria. Evita crescimento que não soma.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57200" y="2185416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7200" y="2185416"/>
            <a:ext cx="59436" cy="7315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03504" y="2221992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Sortimento por território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603504" y="2468880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Ajustar mix e planograma ao perfil socioeconômico do entorno de cada loja em vez de replicar o mesmo sortimento nacional.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4809744" y="2185416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809744" y="2185416"/>
            <a:ext cx="59436" cy="73152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956048" y="222199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Precificação regional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4956048" y="2468880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zonas de preço a partir de renda do entorno, elasticidade observada e presença de concorrente direto no polígono.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457200" y="2980944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57200" y="2980944"/>
            <a:ext cx="59436" cy="73152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03504" y="301752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Geofencing e mídia local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603504" y="3264408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Anúncio disparado apenas para quem está no polígono da loja ou no do concorrente. Verba concentrada onde há chance real de conversão.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4809744" y="2980944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809744" y="2980944"/>
            <a:ext cx="59436" cy="73152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956048" y="301752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Roteirização e força de vendas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4956048" y="3264408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Desenhar territórios equilibrados de visitação para representantes e promotores, com carga de trabalho e potencial comparáveis.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457200" y="3776472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457200" y="3776472"/>
            <a:ext cx="59436" cy="73152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603504" y="381304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Expansão de franquias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603504" y="4059936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raio de exclusividade contratual e avaliar o ponto proposto pelo candidato — conexão direta com a COF vista na Aula 10.</a:t>
            </a:r>
            <a:endParaRPr lang="en-US" sz="900" dirty="0"/>
          </a:p>
        </p:txBody>
      </p:sp>
      <p:sp>
        <p:nvSpPr>
          <p:cNvPr id="43" name="Shape 40"/>
          <p:cNvSpPr/>
          <p:nvPr/>
        </p:nvSpPr>
        <p:spPr>
          <a:xfrm>
            <a:off x="4809744" y="3776472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4809744" y="3776472"/>
            <a:ext cx="59436" cy="7315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4956048" y="381304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Decisão de fechamento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4956048" y="4059936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a área de influência encolhe ano após ano e o entorno se degrada, o dado geográfico antecipa a decisão de encerrar ou transferir.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Quick Commerce, Dark Stores e o Last Mile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5486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5486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delivery reescreveu a pergunta do geomarketing. Não se trata mais só de onde o cliente consegue chegar, mas de até onde a loja consegue entregar dentro do prazo prometido e a um custo que ainda deixe margem.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389888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1389888"/>
            <a:ext cx="329184" cy="45720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7200" y="1389888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859536" y="1389888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Isócrona de entrega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734056" y="1408176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território deixa de ser o alcance do cliente e passa a ser o alcance do entregador. Prazo prometido vira a variável que define a fronteira.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7370064" y="1444752"/>
            <a:ext cx="1243584" cy="3474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370064" y="1444752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Prazo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457200" y="1901952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57200" y="1901952"/>
            <a:ext cx="329184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7200" y="1901952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59536" y="190195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Dark store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2734056" y="1920240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Unidade sem atendimento presencial, dedicada a separar pedidos. Ponto barato e escondido, escolhido por tempo de rota, não por vitrine.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7370064" y="1956816"/>
            <a:ext cx="1243584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370064" y="1956816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Sem fluxo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457200" y="2414016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457200" y="2414016"/>
            <a:ext cx="329184" cy="45720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57200" y="2414016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859536" y="2414016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 como hub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2734056" y="2432304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loja física vira mini centro de distribuição do e-commerce. O mesmo ponto passa a ser avaliado por dois critérios simultâneos.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7370064" y="2468880"/>
            <a:ext cx="1243584" cy="3474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370064" y="2468880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Ship from store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57200" y="2926080"/>
            <a:ext cx="329184" cy="45720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57200" y="2926080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150" dirty="0"/>
          </a:p>
        </p:txBody>
      </p:sp>
      <p:sp>
        <p:nvSpPr>
          <p:cNvPr id="38" name="Text 35"/>
          <p:cNvSpPr/>
          <p:nvPr/>
        </p:nvSpPr>
        <p:spPr>
          <a:xfrm>
            <a:off x="859536" y="2926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 por entrega</a:t>
            </a:r>
            <a:endParaRPr lang="en-US" sz="1000" dirty="0"/>
          </a:p>
        </p:txBody>
      </p:sp>
      <p:sp>
        <p:nvSpPr>
          <p:cNvPr id="39" name="Text 36"/>
          <p:cNvSpPr/>
          <p:nvPr/>
        </p:nvSpPr>
        <p:spPr>
          <a:xfrm>
            <a:off x="2734056" y="2944368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quilômetro adicional consome margem. A área economicamente viável costuma ser bem menor que a área tecnicamente atendível.</a:t>
            </a:r>
            <a:endParaRPr lang="en-US" sz="950" dirty="0"/>
          </a:p>
        </p:txBody>
      </p:sp>
      <p:sp>
        <p:nvSpPr>
          <p:cNvPr id="40" name="Shape 37"/>
          <p:cNvSpPr/>
          <p:nvPr/>
        </p:nvSpPr>
        <p:spPr>
          <a:xfrm>
            <a:off x="7370064" y="2980944"/>
            <a:ext cx="1243584" cy="3474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7370064" y="2980944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Margem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457200" y="3438144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457200" y="3438144"/>
            <a:ext cx="329184" cy="45720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457200" y="3438144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150" dirty="0"/>
          </a:p>
        </p:txBody>
      </p:sp>
      <p:sp>
        <p:nvSpPr>
          <p:cNvPr id="45" name="Text 42"/>
          <p:cNvSpPr/>
          <p:nvPr/>
        </p:nvSpPr>
        <p:spPr>
          <a:xfrm>
            <a:off x="859536" y="3438144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Densidade de pedidos</a:t>
            </a:r>
            <a:endParaRPr lang="en-US" sz="1000" dirty="0"/>
          </a:p>
        </p:txBody>
      </p:sp>
      <p:sp>
        <p:nvSpPr>
          <p:cNvPr id="46" name="Text 43"/>
          <p:cNvSpPr/>
          <p:nvPr/>
        </p:nvSpPr>
        <p:spPr>
          <a:xfrm>
            <a:off x="2734056" y="3456432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viabiliza o delivery não é o tamanho do território, mas quantos pedidos cabem em uma mesma rota. Densidade vale mais que alcance.</a:t>
            </a:r>
            <a:endParaRPr lang="en-US" sz="950" dirty="0"/>
          </a:p>
        </p:txBody>
      </p:sp>
      <p:sp>
        <p:nvSpPr>
          <p:cNvPr id="47" name="Shape 44"/>
          <p:cNvSpPr/>
          <p:nvPr/>
        </p:nvSpPr>
        <p:spPr>
          <a:xfrm>
            <a:off x="7370064" y="3493008"/>
            <a:ext cx="1243584" cy="3474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7370064" y="3493008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Rota</a:t>
            </a:r>
            <a:endParaRPr lang="en-US" sz="850" dirty="0"/>
          </a:p>
        </p:txBody>
      </p:sp>
      <p:sp>
        <p:nvSpPr>
          <p:cNvPr id="49" name="Shape 46"/>
          <p:cNvSpPr/>
          <p:nvPr/>
        </p:nvSpPr>
        <p:spPr>
          <a:xfrm>
            <a:off x="457200" y="3950208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457200" y="3950208"/>
            <a:ext cx="329184" cy="4572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457200" y="3950208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150" dirty="0"/>
          </a:p>
        </p:txBody>
      </p:sp>
      <p:sp>
        <p:nvSpPr>
          <p:cNvPr id="52" name="Text 49"/>
          <p:cNvSpPr/>
          <p:nvPr/>
        </p:nvSpPr>
        <p:spPr>
          <a:xfrm>
            <a:off x="859536" y="3950208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Concorrente sem endereço</a:t>
            </a:r>
            <a:endParaRPr lang="en-US" sz="1000" dirty="0"/>
          </a:p>
        </p:txBody>
      </p:sp>
      <p:sp>
        <p:nvSpPr>
          <p:cNvPr id="53" name="Text 50"/>
          <p:cNvSpPr/>
          <p:nvPr/>
        </p:nvSpPr>
        <p:spPr>
          <a:xfrm>
            <a:off x="2734056" y="3968496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Marketplaces competem no seu polígono sem ter loja nele. A área de influência hoje inclui um concorrente que não aparece no mapa.</a:t>
            </a:r>
            <a:endParaRPr lang="en-US" sz="950" dirty="0"/>
          </a:p>
        </p:txBody>
      </p:sp>
      <p:sp>
        <p:nvSpPr>
          <p:cNvPr id="54" name="Shape 51"/>
          <p:cNvSpPr/>
          <p:nvPr/>
        </p:nvSpPr>
        <p:spPr>
          <a:xfrm>
            <a:off x="7370064" y="4005072"/>
            <a:ext cx="1243584" cy="3474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7370064" y="4005072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Novo</a:t>
            </a:r>
            <a:endParaRPr lang="en-US" sz="850" dirty="0"/>
          </a:p>
        </p:txBody>
      </p:sp>
      <p:sp>
        <p:nvSpPr>
          <p:cNvPr id="56" name="Shape 53"/>
          <p:cNvSpPr/>
          <p:nvPr/>
        </p:nvSpPr>
        <p:spPr>
          <a:xfrm>
            <a:off x="457200" y="4517136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566928" y="4517136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a pergunta era: quantas pessoas moram no raio da loja? Hoje é: quantos pedidos cabem em uma rota lucrativa a partir deste ponto?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28800" y="822960"/>
            <a:ext cx="6858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Geomarketing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1828800" y="1408176"/>
            <a:ext cx="6858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Área de Influência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1828800" y="1993392"/>
            <a:ext cx="68580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 Huff, Isócronas e Inteligência de Localização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1828800" y="2615184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00" y="2724912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828800" y="3145536"/>
            <a:ext cx="118872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28800" y="3145536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154680" y="3145536"/>
            <a:ext cx="1371600" cy="40233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3145536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CCGADM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8371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14800" y="483717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Administração de Varejo - GADM2536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LGPD, Ética e Erros Comuns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68096"/>
            <a:ext cx="4133088" cy="310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0352" y="768096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LGPD e dados de localização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152144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1152144"/>
            <a:ext cx="59436" cy="78638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03504" y="118872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Localização pode ser dado pessoal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03504" y="1435608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Endereço, CEP e coordenada são dados pessoais quando permitem identificar o titular. O tratamento exige base legal e finalidade declarada.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57200" y="2011680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57200" y="2011680"/>
            <a:ext cx="59436" cy="78638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03504" y="2048256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Finalidade e minimização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603504" y="2295144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Colete apenas o necessário para a análise. Guardar coordenada precisa de cliente para 'usar depois' é justamente o que a lei veda.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57200" y="2871216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2871216"/>
            <a:ext cx="59436" cy="78638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03504" y="2907792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Agregue e anonimize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03504" y="3154680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Geomarketing quase nunca precisa do indivíduo: precisa do setor censitário. Agregar antes de analisar reduz risco e não perde poder analítico.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457200" y="3730752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57200" y="3730752"/>
            <a:ext cx="59436" cy="78638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03504" y="376732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Terceiros também respondem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603504" y="4014216"/>
            <a:ext cx="3858768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Comprar base de mobilidade não transfere o risco. Verifique a origem do consentimento antes de incorporar dado de terceiro à sua análise.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809744" y="768096"/>
            <a:ext cx="3877056" cy="3108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882896" y="768096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Erros que invalidam a análise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4809744" y="1152144"/>
            <a:ext cx="3877056" cy="3310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809744" y="1152144"/>
            <a:ext cx="59436" cy="331012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974336" y="1225296"/>
            <a:ext cx="36027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Usar raio em vez de isócrona em cidade com barreira física evidente.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4974336" y="1682496"/>
            <a:ext cx="36027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Trabalhar com dado censitário antigo sem nenhuma projeção ou validação de campo.</a:t>
            </a:r>
            <a:endParaRPr lang="en-US" sz="950" dirty="0"/>
          </a:p>
        </p:txBody>
      </p:sp>
      <p:sp>
        <p:nvSpPr>
          <p:cNvPr id="36" name="Text 33"/>
          <p:cNvSpPr/>
          <p:nvPr/>
        </p:nvSpPr>
        <p:spPr>
          <a:xfrm>
            <a:off x="4974336" y="2139696"/>
            <a:ext cx="36027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Confundir população residente com população presente durante o dia.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4974336" y="2596896"/>
            <a:ext cx="36027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Estimar potencial sem descontar a captura já feita pelos concorrentes instalados.</a:t>
            </a:r>
            <a:endParaRPr lang="en-US" sz="950" dirty="0"/>
          </a:p>
        </p:txBody>
      </p:sp>
      <p:sp>
        <p:nvSpPr>
          <p:cNvPr id="38" name="Text 35"/>
          <p:cNvSpPr/>
          <p:nvPr/>
        </p:nvSpPr>
        <p:spPr>
          <a:xfrm>
            <a:off x="4974336" y="3054096"/>
            <a:ext cx="36027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Ignorar a canibalização e comemorar crescimento que é só transferência interna.</a:t>
            </a:r>
            <a:endParaRPr lang="en-US" sz="950" dirty="0"/>
          </a:p>
        </p:txBody>
      </p:sp>
      <p:sp>
        <p:nvSpPr>
          <p:cNvPr id="39" name="Text 36"/>
          <p:cNvSpPr/>
          <p:nvPr/>
        </p:nvSpPr>
        <p:spPr>
          <a:xfrm>
            <a:off x="4974336" y="3511296"/>
            <a:ext cx="36027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declarar o corte percentual adotado na definição da área de influência.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4974336" y="3968496"/>
            <a:ext cx="36027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Concluir a análise no mapa, sem converter em faturamento potencial e recomendação.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Síntese: qual método usar em cada situação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31520"/>
            <a:ext cx="1975104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30352" y="73152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Método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2514600" y="731520"/>
            <a:ext cx="3017520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587752" y="731520"/>
            <a:ext cx="28712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Quando usar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614416" y="731520"/>
            <a:ext cx="3072384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687568" y="731520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Limitação principal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457200" y="1115568"/>
            <a:ext cx="8229600" cy="51206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1115568"/>
            <a:ext cx="50292" cy="51206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3504" y="1115568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Raio (buffer)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2514600" y="1115568"/>
            <a:ext cx="296265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Triagem inicial de muitos pontos, quando ainda não há dado de rota.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5614416" y="1115568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Ignora barreiras físicas e a malha viária real da cidade.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457200" y="1682496"/>
            <a:ext cx="8229600" cy="51206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1682496"/>
            <a:ext cx="50292" cy="51206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03504" y="1682496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Isócrona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2514600" y="1682496"/>
            <a:ext cx="296265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Estudo de viabilidade de um ponto específico e definição de território.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5614416" y="1682496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 de API de rotas e do modal de deslocamento escolhido.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457200" y="2249424"/>
            <a:ext cx="8229600" cy="51206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7200" y="2249424"/>
            <a:ext cx="50292" cy="51206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03504" y="2249424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Polígono de clientes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14600" y="2249424"/>
            <a:ext cx="296265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Diagnóstico de loja já em operação e calibragem de modelos futuros.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5614416" y="2249424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Só existe após a abertura e depende da cobertura do cadastro.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457200" y="2816352"/>
            <a:ext cx="8229600" cy="51206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57200" y="2816352"/>
            <a:ext cx="50292" cy="51206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03504" y="2816352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Reilly / Converse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2514600" y="2816352"/>
            <a:ext cx="296265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Disputa entre praças ou cidades, varejo de comparação regional.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5614416" y="2816352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Fronteira rígida; não trabalha com share nem com muitas lojas.</a:t>
            </a:r>
            <a:endParaRPr lang="en-US" sz="850" dirty="0"/>
          </a:p>
        </p:txBody>
      </p:sp>
      <p:sp>
        <p:nvSpPr>
          <p:cNvPr id="37" name="Shape 34"/>
          <p:cNvSpPr/>
          <p:nvPr/>
        </p:nvSpPr>
        <p:spPr>
          <a:xfrm>
            <a:off x="457200" y="3383280"/>
            <a:ext cx="8229600" cy="51206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457200" y="3383280"/>
            <a:ext cx="50292" cy="51206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603504" y="3383280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Huff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2514600" y="3383280"/>
            <a:ext cx="296265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 urbana com várias lojas concorrendo pelo mesmo consumidor.</a:t>
            </a:r>
            <a:endParaRPr lang="en-US" sz="850" dirty="0"/>
          </a:p>
        </p:txBody>
      </p:sp>
      <p:sp>
        <p:nvSpPr>
          <p:cNvPr id="41" name="Text 38"/>
          <p:cNvSpPr/>
          <p:nvPr/>
        </p:nvSpPr>
        <p:spPr>
          <a:xfrm>
            <a:off x="5614416" y="3383280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 calibrar o lambda e uma medida confiável de atratividade.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457200" y="3950208"/>
            <a:ext cx="8229600" cy="51206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457200" y="3950208"/>
            <a:ext cx="50292" cy="51206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603504" y="3950208"/>
            <a:ext cx="1828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Isócrona de entrega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2514600" y="3950208"/>
            <a:ext cx="296265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Delivery, quick commerce, dark store e ship from store.</a:t>
            </a:r>
            <a:endParaRPr lang="en-US" sz="850" dirty="0"/>
          </a:p>
        </p:txBody>
      </p:sp>
      <p:sp>
        <p:nvSpPr>
          <p:cNvPr id="46" name="Text 43"/>
          <p:cNvSpPr/>
          <p:nvPr/>
        </p:nvSpPr>
        <p:spPr>
          <a:xfrm>
            <a:off x="5614416" y="3950208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 viável é menor que a atendível: precisa entrar custo por rota.</a:t>
            </a:r>
            <a:endParaRPr lang="en-US" sz="850" dirty="0"/>
          </a:p>
        </p:txBody>
      </p:sp>
      <p:sp>
        <p:nvSpPr>
          <p:cNvPr id="47" name="Shape 44"/>
          <p:cNvSpPr/>
          <p:nvPr/>
        </p:nvSpPr>
        <p:spPr>
          <a:xfrm>
            <a:off x="457200" y="4553712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566928" y="455371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existe método universal: existe o método adequado à pergunta, ao dado disponível e ao prazo da decisão. Declare sempre qual você usou e por quê.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Atividade — Estudo de Localização no Rio de Janeiro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4572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duplas  ·  Entrega em documento de 3 a 4 páginas com ao menos dois mapas  ·  Ferramentas livres: QGIS, Google My Maps, dados do IBGE (Censo 2022) e Google Maps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57200" y="1280160"/>
            <a:ext cx="4133088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1280160"/>
            <a:ext cx="420624" cy="102412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7200" y="128016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87552" y="1344168"/>
            <a:ext cx="3493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Escolha loja e categoria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87552" y="1636776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PDV real no Rio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987552" y="1865376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um varejista com loja física na cidade e defina a categoria de análise. Registre endereço, formato e metragem aproximada.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4809744" y="1280160"/>
            <a:ext cx="3877056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809744" y="1280160"/>
            <a:ext cx="420624" cy="102412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809744" y="128016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5340096" y="1344168"/>
            <a:ext cx="3236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Monte a base de dados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5340096" y="1636776"/>
            <a:ext cx="32369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Público e gratuito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5340096" y="186537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Baixe a malha de setores censitários do município e os agregados do Censo 2022. Plote a loja e ao menos três concorrentes diretos.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457200" y="2377440"/>
            <a:ext cx="4133088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57200" y="2377440"/>
            <a:ext cx="420624" cy="102412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57200" y="237744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987552" y="2441448"/>
            <a:ext cx="3493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Delimite a área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987552" y="2734056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Raio e isócrona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987552" y="2962656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Desenhe o raio de 1 km e a isócrona de 10 minutos a pé e de carro. Compare os dois polígonos e explique as diferenças encontradas.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4809744" y="2377440"/>
            <a:ext cx="3877056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809744" y="2377440"/>
            <a:ext cx="420624" cy="102412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809744" y="237744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700" dirty="0"/>
          </a:p>
        </p:txBody>
      </p:sp>
      <p:sp>
        <p:nvSpPr>
          <p:cNvPr id="35" name="Text 32"/>
          <p:cNvSpPr/>
          <p:nvPr/>
        </p:nvSpPr>
        <p:spPr>
          <a:xfrm>
            <a:off x="5340096" y="2441448"/>
            <a:ext cx="3236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Estime o potencial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5340096" y="2734056"/>
            <a:ext cx="32369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População e renda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5340096" y="296265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a população e estime a renda dos setores contidos na área. Aplique Huff de forma simplificada para estimar o share da loja.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457200" y="3474720"/>
            <a:ext cx="4133088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57200" y="3474720"/>
            <a:ext cx="420624" cy="102412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57200" y="347472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700" dirty="0"/>
          </a:p>
        </p:txBody>
      </p:sp>
      <p:sp>
        <p:nvSpPr>
          <p:cNvPr id="41" name="Text 38"/>
          <p:cNvSpPr/>
          <p:nvPr/>
        </p:nvSpPr>
        <p:spPr>
          <a:xfrm>
            <a:off x="987552" y="3538728"/>
            <a:ext cx="3493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Valide em campo</a:t>
            </a:r>
            <a:endParaRPr lang="en-US" sz="1100" dirty="0"/>
          </a:p>
        </p:txBody>
      </p:sp>
      <p:sp>
        <p:nvSpPr>
          <p:cNvPr id="42" name="Text 39"/>
          <p:cNvSpPr/>
          <p:nvPr/>
        </p:nvSpPr>
        <p:spPr>
          <a:xfrm>
            <a:off x="987552" y="3831336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Visita obrigatória</a:t>
            </a:r>
            <a:endParaRPr lang="en-US" sz="950" dirty="0"/>
          </a:p>
        </p:txBody>
      </p:sp>
      <p:sp>
        <p:nvSpPr>
          <p:cNvPr id="43" name="Text 40"/>
          <p:cNvSpPr/>
          <p:nvPr/>
        </p:nvSpPr>
        <p:spPr>
          <a:xfrm>
            <a:off x="987552" y="4059936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Vá ao ponto em dois horários distintos. Registre fluxo, acessos, barreiras e concorrentes que não apareciam no mapa.</a:t>
            </a:r>
            <a:endParaRPr lang="en-US" sz="900" dirty="0"/>
          </a:p>
        </p:txBody>
      </p:sp>
      <p:sp>
        <p:nvSpPr>
          <p:cNvPr id="44" name="Shape 41"/>
          <p:cNvSpPr/>
          <p:nvPr/>
        </p:nvSpPr>
        <p:spPr>
          <a:xfrm>
            <a:off x="4809744" y="3474720"/>
            <a:ext cx="3877056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4809744" y="3474720"/>
            <a:ext cx="420624" cy="102412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809744" y="347472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700" dirty="0"/>
          </a:p>
        </p:txBody>
      </p:sp>
      <p:sp>
        <p:nvSpPr>
          <p:cNvPr id="47" name="Text 44"/>
          <p:cNvSpPr/>
          <p:nvPr/>
        </p:nvSpPr>
        <p:spPr>
          <a:xfrm>
            <a:off x="5340096" y="3538728"/>
            <a:ext cx="3236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Recomende</a:t>
            </a:r>
            <a:endParaRPr lang="en-US" sz="1100" dirty="0"/>
          </a:p>
        </p:txBody>
      </p:sp>
      <p:sp>
        <p:nvSpPr>
          <p:cNvPr id="48" name="Text 45"/>
          <p:cNvSpPr/>
          <p:nvPr/>
        </p:nvSpPr>
        <p:spPr>
          <a:xfrm>
            <a:off x="5340096" y="3831336"/>
            <a:ext cx="32369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 fundamentada</a:t>
            </a:r>
            <a:endParaRPr lang="en-US" sz="950" dirty="0"/>
          </a:p>
        </p:txBody>
      </p:sp>
      <p:sp>
        <p:nvSpPr>
          <p:cNvPr id="49" name="Text 46"/>
          <p:cNvSpPr/>
          <p:nvPr/>
        </p:nvSpPr>
        <p:spPr>
          <a:xfrm>
            <a:off x="5340096" y="405993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ponto está bem localizado? Onde a rede deveria abrir a próxima unidade sem canibalizar esta? Justifique com os mapas produzidos.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20240" y="658368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Referências desta aula: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20240" y="100584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PARENTE, Juracy; KATO, Heitor T. — Área de influência: um estudo no varejo de supermercados. RAE, 41(2), 46-53, 2001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920240" y="12527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HUFF, David L. — A probabilistic analysis of shopping center trade areas. Land Economics, 39(1), 1963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920240" y="1499616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REILLY, William J. — The Law of Retail Gravitation. New York, 1931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920240" y="1746504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TOBLER, Waldo — A computer movie simulating urban growth in the Detroit region. Economic Geography, 46, 1970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20240" y="1993392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PARENTE, Juracy; BARKI, Edgard — Varejo no Brasil: gestão e estratégia. Atlas, 2014 (cap. de localização)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224028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IBGE — Censo Demográfico 2022: agregados por setores censitários e CNEFE. ibge.gov.br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920240" y="2596896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20240" y="2724912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Aula: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920240" y="3035808"/>
            <a:ext cx="6858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 de Serviços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920240" y="3639312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Experiência do Cliente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837176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-  Administração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é Geomarketing?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Geomarketing é o uso de dados geográficos para apoiar decisões de marketing. É a integração entre geografia e marketing: onde está o consumidor, onde está o concorrente, onde está a demanda ainda não atendida.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4133088" cy="10058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66928" y="152704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Manipulação de dados espaciais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66928" y="1810512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 de coleta, georreferenciamento e análise de dados com coordenada geográfica para transformar endereço em variável de decisão.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809744" y="1481328"/>
            <a:ext cx="4133088" cy="10058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919472" y="152704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Geografia + Marketing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4919472" y="1810512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cartografia nem é pesquisa de mercado isolada: é a interseção. O mapa entra como camada de análise, não como ilustração do relatório.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57200" y="2560320"/>
            <a:ext cx="4133088" cy="10058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66928" y="2606040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Comportamento do consumidor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66928" y="2889504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Onde ele mora, onde trabalha, por onde circula e até onde se dispõe a se deslocar para comprar cada categoria de produto.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809744" y="2560320"/>
            <a:ext cx="4133088" cy="100584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919472" y="2606040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Localização do PDV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4919472" y="2889504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Escolha e avaliação de pontos: fluxo, acessibilidade, vizinhança, concorrência instalada e sobreposição com lojas da própria rede.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457200" y="3639312"/>
            <a:ext cx="4133088" cy="100584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66928" y="3685032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Potencial de mercado regional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566928" y="3968496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 uma região consegue consumir de uma categoria, quanto já é capturado pela concorrência e quanto ainda está disponível.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4809744" y="3639312"/>
            <a:ext cx="4133088" cy="100584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919472" y="3685032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Decisão, não visualização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4919472" y="3968496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mapa bonito não é geomarketing. Geomarketing é o mapa que muda uma decisão: abrir, fechar, remanejar, precificar ou comunicar.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Primeira Lei da Geografia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86384"/>
            <a:ext cx="8229600" cy="1024128"/>
          </a:xfrm>
          <a:prstGeom prst="rect">
            <a:avLst/>
          </a:prstGeom>
          <a:solidFill>
            <a:srgbClr val="0A1840"/>
          </a:solidFill>
          <a:ln w="1905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" y="841248"/>
            <a:ext cx="77724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i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"Tudo está relacionado com tudo, mas coisas próximas estão mais relacionadas do que coisas distantes."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685800" y="14447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Waldo Tobler, 1970 — Primeira Lei da Geografia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57200" y="1956816"/>
            <a:ext cx="4133088" cy="3108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0352" y="1956816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a lei afirma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2340864"/>
            <a:ext cx="4133088" cy="71323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2340864"/>
            <a:ext cx="59436" cy="71323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3504" y="237744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Autocorrelação espacial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603504" y="2624328"/>
            <a:ext cx="38587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Fenômenos próximos no espaço tendem a ter valores parecidos. Renda, idade, escolaridade e consumo se agrupam geograficamente — não se distribuem ao acaso.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57200" y="3127248"/>
            <a:ext cx="4133088" cy="71323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57200" y="3127248"/>
            <a:ext cx="59436" cy="71323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03504" y="316382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Atrito da distância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603504" y="3410712"/>
            <a:ext cx="38587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 maior a distância, menor a interação. Cada metro adicional entre consumidor e loja reduz a probabilidade de visita.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457200" y="3913632"/>
            <a:ext cx="4133088" cy="71323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57200" y="3913632"/>
            <a:ext cx="59436" cy="71323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3504" y="395020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Vizinhança prevê comportamento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603504" y="4197096"/>
            <a:ext cx="38587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 o que acontece ao redor de um ponto informa muito sobre o que acontecerá nele. É a base estatística da estimativa de potencial.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4809744" y="1956816"/>
            <a:ext cx="3877056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882896" y="1956816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isso significa no varejo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4809744" y="2340864"/>
            <a:ext cx="3877056" cy="71323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809744" y="2340864"/>
            <a:ext cx="59436" cy="71323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956048" y="237744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maioria das vendas vem de perto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4956048" y="2624328"/>
            <a:ext cx="360273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 parte do faturamento de uma loja de conveniência vem de clientes que moram ou trabalham em um raio pequeno ao redor dela.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4809744" y="3127248"/>
            <a:ext cx="3877056" cy="71323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809744" y="3127248"/>
            <a:ext cx="59436" cy="71323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956048" y="316382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Categoria define a distância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4956048" y="3410712"/>
            <a:ext cx="360273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de reposição tolera pouca distância; compra de comparação (móveis, eletro, moda) tolera muito mais. O raio muda com o produto.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4809744" y="3913632"/>
            <a:ext cx="3877056" cy="71323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4809744" y="3913632"/>
            <a:ext cx="59436" cy="71323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4956048" y="395020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Segmentação vira território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4956048" y="4197096"/>
            <a:ext cx="360273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perfis se agrupam no espaço, o mapa vira ferramenta de segmentação: bairro é proxy de perfil socioeconômico e de cesta de consumo.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que a Localização Decide o Varejo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5486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5486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Preço, sortimento, comunicação e equipe podem ser corrigidos em semanas. Ponto errado só se corrige encerrando a operação — com multa de contrato, benfeitoria perdida e passivo trabalhista. É a decisão menos reversível do varejo.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389888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1389888"/>
            <a:ext cx="329184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7200" y="1389888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859536" y="1389888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Irreversibilidade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734056" y="1408176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 de locação, obra civil, licenças e equipe local imobilizam capital por anos. O erro de ponto é o mais caro do varejo.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7370064" y="1444752"/>
            <a:ext cx="1243584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370064" y="1444752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Anos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457200" y="1901952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57200" y="1901952"/>
            <a:ext cx="329184" cy="45720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7200" y="1901952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59536" y="190195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Teto de demanda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2734056" y="1920240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localização define o tamanho máximo do mercado acessível. Nenhuma ação de marketing supera um entorno sem público suficiente.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7370064" y="1956816"/>
            <a:ext cx="1243584" cy="3474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370064" y="1956816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Limite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457200" y="2414016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457200" y="2414016"/>
            <a:ext cx="329184" cy="4572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57200" y="2414016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859536" y="2414016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 de ocupação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2734056" y="2432304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Aluguel e condomínio são custo fixo. Ponto nobre só se paga se converter fluxo em venda — caso contrário, corrói a margem todo mês.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7370064" y="2468880"/>
            <a:ext cx="1243584" cy="3474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370064" y="2468880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Fixo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57200" y="2926080"/>
            <a:ext cx="329184" cy="45720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57200" y="2926080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150" dirty="0"/>
          </a:p>
        </p:txBody>
      </p:sp>
      <p:sp>
        <p:nvSpPr>
          <p:cNvPr id="38" name="Text 35"/>
          <p:cNvSpPr/>
          <p:nvPr/>
        </p:nvSpPr>
        <p:spPr>
          <a:xfrm>
            <a:off x="859536" y="2926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Concorrência</a:t>
            </a:r>
            <a:endParaRPr lang="en-US" sz="1000" dirty="0"/>
          </a:p>
        </p:txBody>
      </p:sp>
      <p:sp>
        <p:nvSpPr>
          <p:cNvPr id="39" name="Text 36"/>
          <p:cNvSpPr/>
          <p:nvPr/>
        </p:nvSpPr>
        <p:spPr>
          <a:xfrm>
            <a:off x="2734056" y="2944368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viabilidade não depende só da demanda, mas de quanto dela já é capturada por concorrentes instalados e pelo e-commerce.</a:t>
            </a:r>
            <a:endParaRPr lang="en-US" sz="950" dirty="0"/>
          </a:p>
        </p:txBody>
      </p:sp>
      <p:sp>
        <p:nvSpPr>
          <p:cNvPr id="40" name="Shape 37"/>
          <p:cNvSpPr/>
          <p:nvPr/>
        </p:nvSpPr>
        <p:spPr>
          <a:xfrm>
            <a:off x="7370064" y="2980944"/>
            <a:ext cx="1243584" cy="3474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7370064" y="2980944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Share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457200" y="3438144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457200" y="3438144"/>
            <a:ext cx="329184" cy="4572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457200" y="3438144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150" dirty="0"/>
          </a:p>
        </p:txBody>
      </p:sp>
      <p:sp>
        <p:nvSpPr>
          <p:cNvPr id="45" name="Text 42"/>
          <p:cNvSpPr/>
          <p:nvPr/>
        </p:nvSpPr>
        <p:spPr>
          <a:xfrm>
            <a:off x="859536" y="3438144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Canibalização</a:t>
            </a:r>
            <a:endParaRPr lang="en-US" sz="1000" dirty="0"/>
          </a:p>
        </p:txBody>
      </p:sp>
      <p:sp>
        <p:nvSpPr>
          <p:cNvPr id="46" name="Text 43"/>
          <p:cNvSpPr/>
          <p:nvPr/>
        </p:nvSpPr>
        <p:spPr>
          <a:xfrm>
            <a:off x="2734056" y="3456432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Abrir perto de uma unidade própria pode transferir venda em vez de criar venda. Rede madura precisa medir o efeito líquido.</a:t>
            </a:r>
            <a:endParaRPr lang="en-US" sz="950" dirty="0"/>
          </a:p>
        </p:txBody>
      </p:sp>
      <p:sp>
        <p:nvSpPr>
          <p:cNvPr id="47" name="Shape 44"/>
          <p:cNvSpPr/>
          <p:nvPr/>
        </p:nvSpPr>
        <p:spPr>
          <a:xfrm>
            <a:off x="7370064" y="3493008"/>
            <a:ext cx="1243584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7370064" y="3493008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Rede</a:t>
            </a:r>
            <a:endParaRPr lang="en-US" sz="850" dirty="0"/>
          </a:p>
        </p:txBody>
      </p:sp>
      <p:sp>
        <p:nvSpPr>
          <p:cNvPr id="49" name="Shape 46"/>
          <p:cNvSpPr/>
          <p:nvPr/>
        </p:nvSpPr>
        <p:spPr>
          <a:xfrm>
            <a:off x="457200" y="3950208"/>
            <a:ext cx="8229600" cy="457200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457200" y="3950208"/>
            <a:ext cx="329184" cy="45720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457200" y="3950208"/>
            <a:ext cx="329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150" dirty="0"/>
          </a:p>
        </p:txBody>
      </p:sp>
      <p:sp>
        <p:nvSpPr>
          <p:cNvPr id="52" name="Text 49"/>
          <p:cNvSpPr/>
          <p:nvPr/>
        </p:nvSpPr>
        <p:spPr>
          <a:xfrm>
            <a:off x="859536" y="3950208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Logística</a:t>
            </a:r>
            <a:endParaRPr lang="en-US" sz="1000" dirty="0"/>
          </a:p>
        </p:txBody>
      </p:sp>
      <p:sp>
        <p:nvSpPr>
          <p:cNvPr id="53" name="Text 50"/>
          <p:cNvSpPr/>
          <p:nvPr/>
        </p:nvSpPr>
        <p:spPr>
          <a:xfrm>
            <a:off x="2734056" y="3968496"/>
            <a:ext cx="4544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ponto define custo de abastecimento, raio de entrega viável e prazo prometido ao cliente. Loja também é nó logístico.</a:t>
            </a:r>
            <a:endParaRPr lang="en-US" sz="950" dirty="0"/>
          </a:p>
        </p:txBody>
      </p:sp>
      <p:sp>
        <p:nvSpPr>
          <p:cNvPr id="54" name="Shape 51"/>
          <p:cNvSpPr/>
          <p:nvPr/>
        </p:nvSpPr>
        <p:spPr>
          <a:xfrm>
            <a:off x="7370064" y="4005072"/>
            <a:ext cx="1243584" cy="3474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7370064" y="4005072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Last mile</a:t>
            </a:r>
            <a:endParaRPr lang="en-US" sz="850" dirty="0"/>
          </a:p>
        </p:txBody>
      </p:sp>
      <p:sp>
        <p:nvSpPr>
          <p:cNvPr id="56" name="Shape 53"/>
          <p:cNvSpPr/>
          <p:nvPr/>
        </p:nvSpPr>
        <p:spPr>
          <a:xfrm>
            <a:off x="457200" y="4517136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566928" y="4517136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Levantamentos de mercado indicam taxa de sucesso maior em aberturas apoiadas por análise geográfica formal do que por intuição.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As Camadas de Dados do Geomarketing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análise sólida empilha camadas de origens diferentes. Nenhuma fonte isolada responde à pergunta: o valor aparece no cruzamento entre o que é seu, o que é público e o que é do mercado.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389888"/>
            <a:ext cx="8229600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389888"/>
            <a:ext cx="59436" cy="58521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3504" y="1426464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próprios (1st party)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03504" y="1673352"/>
            <a:ext cx="79552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 e endereço dos clientes no CRM, cupons fiscais, cadastro do programa de fidelidade, pedidos de e-commerce e entregas. É o ativo mais valioso e o mais subaproveitado.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457200" y="2029968"/>
            <a:ext cx="8229600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57200" y="2029968"/>
            <a:ext cx="59436" cy="58521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03504" y="2066544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públicos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603504" y="2313432"/>
            <a:ext cx="79552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IBGE (Censo 2022, PNAD, POF), CNEFE, malhas de setor censitário, RAIS/CAGED, base de CNPJ da Receita Federal, dados de mobilidade urbana das prefeituras.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57200" y="2670048"/>
            <a:ext cx="8229600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7200" y="2670048"/>
            <a:ext cx="59436" cy="58521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03504" y="2706624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de concorrência e entorno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603504" y="2953512"/>
            <a:ext cx="79552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Maps e OpenStreetMap para PDVs concorrentes, avaliações, geradores de fluxo (escolas, hospitais, estações, shoppings) e barreiras físicas.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457200" y="3310128"/>
            <a:ext cx="8229600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7200" y="3310128"/>
            <a:ext cx="59436" cy="58521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03504" y="3346704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de mobilidade e fluxo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603504" y="3593592"/>
            <a:ext cx="79552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Sinais agregados de deslocamento, população presente durante o dia (PEA-dia), contagem de pedestres e veículos. Revelam o mercado que o Censo não vê.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457200" y="3950208"/>
            <a:ext cx="8229600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57200" y="3950208"/>
            <a:ext cx="59436" cy="58521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03504" y="3986784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de mercado (3rd party)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603504" y="4233672"/>
            <a:ext cx="79552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Bases proprietárias de consumo, gasto por categoria, potencial de compra e projeções demográficas comercializadas por provedores especializados.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457200" y="4572000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566928" y="4572000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Regra de ouro: comece pelo dado que você já tem. O endereço dos seus próprios clientes desenha a área de influência real — sem custo e sem estimativa.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Setor Censitário e o Censo 2022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setor censitário é a menor unidade territorial com dados socioeconômicos públicos no Brasil — a unidade operacional de coleta do IBGE. É o tijolo com que se constrói quase toda análise de potencial de mercado no país.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26464"/>
            <a:ext cx="4133088" cy="3108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0352" y="1426464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se extrai do setor censitário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1810512"/>
            <a:ext cx="4133088" cy="212140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1810512"/>
            <a:ext cx="59436" cy="212140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21792" y="1865376"/>
            <a:ext cx="3858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População residente, domicílios e média de moradores por domicílio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621792" y="2203704"/>
            <a:ext cx="3858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Distribuição por faixa etária e por sexo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621792" y="2542032"/>
            <a:ext cx="3858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Renda dos responsáveis pelo domicílio e proxy de classe social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621792" y="2880360"/>
            <a:ext cx="3858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Escolaridade, alfabetização e composição familiar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621792" y="3218688"/>
            <a:ext cx="3858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Infraestrutura urbana: água, esgoto, energia e coleta de lixo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621792" y="3557016"/>
            <a:ext cx="3858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Malha vetorial (shapefile) para cruzar com a base de clientes no QGIS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457200" y="4023360"/>
            <a:ext cx="4133088" cy="62179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57200" y="4023360"/>
            <a:ext cx="59436" cy="62179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3504" y="4059936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CNEFE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603504" y="4306824"/>
            <a:ext cx="385876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Cadastro Nacional de Endereços para Fins Estatísticos traz endereços com coordenada e espécie (domicílio, escola, comércio). Insumo direto para geocodificação.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4809744" y="1426464"/>
            <a:ext cx="3877056" cy="310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882896" y="1426464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problema do atraso censitário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4809744" y="1810512"/>
            <a:ext cx="3877056" cy="98755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809744" y="1810512"/>
            <a:ext cx="59436" cy="9875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956048" y="1847088"/>
            <a:ext cx="36027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Censo fotografa o país a cada dez anos. Entre uma edição e outra, bairros surgem, corredores de transporte mudam e perfis de renda se transformam. Analisar hoje com foto de 2022 — ou pior, de 2010 — é navegar com o mapa errado.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4809744" y="2889504"/>
            <a:ext cx="3877056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4809744" y="2889504"/>
            <a:ext cx="59436" cy="54864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956048" y="292608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mitigar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4956048" y="3172968"/>
            <a:ext cx="3602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Projeções da PNAD Contínua, base de CNPJ da Receita e licenças de obra da prefeitura.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4809744" y="3493008"/>
            <a:ext cx="3877056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809744" y="3493008"/>
            <a:ext cx="59436" cy="54864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956048" y="352958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Granularidade fina</a:t>
            </a:r>
            <a:endParaRPr lang="en-US" sz="950" dirty="0"/>
          </a:p>
        </p:txBody>
      </p:sp>
      <p:sp>
        <p:nvSpPr>
          <p:cNvPr id="41" name="Text 38"/>
          <p:cNvSpPr/>
          <p:nvPr/>
        </p:nvSpPr>
        <p:spPr>
          <a:xfrm>
            <a:off x="4956048" y="3776472"/>
            <a:ext cx="3602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Plataformas comerciais entregam dado projetado em grades de hexágonos, não em setores.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4809744" y="4096512"/>
            <a:ext cx="3877056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4809744" y="4096512"/>
            <a:ext cx="59436" cy="5486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4956048" y="413308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Valide no campo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4956048" y="4379976"/>
            <a:ext cx="3602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Nenhuma base substitui a visita ao ponto em horários e dias diferentes.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de Influência (Trade Area)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Segundo a American Marketing Association, área de influência é a área geográfica que contém os consumidores de uma empresa — ou de um grupo de empresas — para bens ou serviços específicos. É o mercado real da loja, não o mercado desejado.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2651760" cy="15727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481328"/>
            <a:ext cx="566928" cy="15727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481328"/>
            <a:ext cx="566928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1ª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33856" y="1545336"/>
            <a:ext cx="1865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primária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133856" y="1801368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Tipicamente 50% a 70% dos clientes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1133856" y="2084832"/>
            <a:ext cx="18653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Núcleo de maior densidade de clientes e maior frequência de compra. É onde a loja é a opção natural e onde a comunicação local tem maior retorno.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3246120" y="1481328"/>
            <a:ext cx="2651760" cy="15727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3246120" y="1481328"/>
            <a:ext cx="566928" cy="15727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246120" y="1481328"/>
            <a:ext cx="566928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2ª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3922776" y="1545336"/>
            <a:ext cx="1865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secundária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3922776" y="1801368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Faixa seguinte de clientes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3922776" y="2084832"/>
            <a:ext cx="18653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recorrentes, porém com frequência menor e disputados por concorrentes. É a faixa em que promoção e conveniência realmente decidem.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6035040" y="1481328"/>
            <a:ext cx="2651760" cy="157276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6035040" y="1481328"/>
            <a:ext cx="566928" cy="15727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035040" y="1481328"/>
            <a:ext cx="566928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3ª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6711696" y="1545336"/>
            <a:ext cx="1865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Área terciária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6711696" y="1801368"/>
            <a:ext cx="18653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Dispersão e clientes eventuais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6711696" y="2084832"/>
            <a:ext cx="18653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esporádicos, de passagem ou atraídos por sortimento específico. Não sustenta a operação, mas indica potencial de expansão.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457200" y="3182112"/>
            <a:ext cx="8229600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530352" y="3182112"/>
            <a:ext cx="8083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determina a extensão da área de influência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457200" y="3566160"/>
            <a:ext cx="2651760" cy="9326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57200" y="3566160"/>
            <a:ext cx="59436" cy="9326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03504" y="360273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Atratividade da loja</a:t>
            </a:r>
            <a:endParaRPr lang="en-US" sz="1000" dirty="0"/>
          </a:p>
        </p:txBody>
      </p:sp>
      <p:sp>
        <p:nvSpPr>
          <p:cNvPr id="38" name="Text 35"/>
          <p:cNvSpPr/>
          <p:nvPr/>
        </p:nvSpPr>
        <p:spPr>
          <a:xfrm>
            <a:off x="603504" y="3849624"/>
            <a:ext cx="23774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Tamanho, sortimento, marca, preço, serviços e estacionamento. Quanto mais atrativa, mais longe o cliente aceita ir.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3246120" y="3566160"/>
            <a:ext cx="2651760" cy="9326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3246120" y="3566160"/>
            <a:ext cx="59436" cy="93268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3392424" y="360273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Densidade populacional</a:t>
            </a:r>
            <a:endParaRPr lang="en-US" sz="1000" dirty="0"/>
          </a:p>
        </p:txBody>
      </p:sp>
      <p:sp>
        <p:nvSpPr>
          <p:cNvPr id="42" name="Text 39"/>
          <p:cNvSpPr/>
          <p:nvPr/>
        </p:nvSpPr>
        <p:spPr>
          <a:xfrm>
            <a:off x="3392424" y="3849624"/>
            <a:ext cx="23774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região adensada, poucos quarteirões bastam. Em região dispersa, a loja precisa capturar um território muito maior.</a:t>
            </a:r>
            <a:endParaRPr lang="en-US" sz="900" dirty="0"/>
          </a:p>
        </p:txBody>
      </p:sp>
      <p:sp>
        <p:nvSpPr>
          <p:cNvPr id="43" name="Shape 40"/>
          <p:cNvSpPr/>
          <p:nvPr/>
        </p:nvSpPr>
        <p:spPr>
          <a:xfrm>
            <a:off x="6035040" y="3566160"/>
            <a:ext cx="2651760" cy="93268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6035040" y="3566160"/>
            <a:ext cx="59436" cy="93268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6181344" y="3602736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Barreiras e acessos</a:t>
            </a:r>
            <a:endParaRPr lang="en-US" sz="1000" dirty="0"/>
          </a:p>
        </p:txBody>
      </p:sp>
      <p:sp>
        <p:nvSpPr>
          <p:cNvPr id="46" name="Text 43"/>
          <p:cNvSpPr/>
          <p:nvPr/>
        </p:nvSpPr>
        <p:spPr>
          <a:xfrm>
            <a:off x="6181344" y="3849624"/>
            <a:ext cx="23774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Rios, morros, vias expressas, sentido de tráfego e linhas de metrô distorcem o raio. A área real nunca é um círculo.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11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Do Raio à Isócrona: como delimitar a área na prática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5486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5486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círculo desenhado no mapa é a forma mais rápida — e mais enganosa — de estimar mercado. Ele assume que o consumidor se desloca em linha reta em todas as direções, o que nunca acontece em uma cidade real.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371600"/>
            <a:ext cx="2688336" cy="310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0352" y="137160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1. Raio (buffer)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3227832" y="1371600"/>
            <a:ext cx="2688336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300984" y="137160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2. Isócrona / isócota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998464" y="1371600"/>
            <a:ext cx="2688336" cy="3108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71616" y="137160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3. Polígono de clientes reais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57200" y="1755648"/>
            <a:ext cx="268833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57200" y="1755648"/>
            <a:ext cx="50292" cy="6035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94360" y="1755648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Círculo de X km ao redor do ponto.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3227832" y="1755648"/>
            <a:ext cx="268833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3227832" y="1755648"/>
            <a:ext cx="50292" cy="60350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364992" y="1755648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Polígono do que se alcança em X minutos de caminhada, carro ou transporte.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5998464" y="1755648"/>
            <a:ext cx="268833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998464" y="1755648"/>
            <a:ext cx="50292" cy="6035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135624" y="1755648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Envoltória dos endereços dos clientes que efetivamente compraram.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457200" y="2414016"/>
            <a:ext cx="2688336" cy="60350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57200" y="2414016"/>
            <a:ext cx="50292" cy="6035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94360" y="2414016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Ignora rio, morro, viaduto, mão de direção e barreira urbana.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3227832" y="2414016"/>
            <a:ext cx="2688336" cy="60350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3227832" y="2414016"/>
            <a:ext cx="50292" cy="60350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3364992" y="2414016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Respeita a malha viária real, o sentido das vias e o modal de deslocamento.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5998464" y="2414016"/>
            <a:ext cx="2688336" cy="60350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5998464" y="2414016"/>
            <a:ext cx="50292" cy="6035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135624" y="2414016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 tudo: barreiras, concorrência, hábito e reputação da loja.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457200" y="3072384"/>
            <a:ext cx="268833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57200" y="3072384"/>
            <a:ext cx="50292" cy="6035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594360" y="3072384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Útil apenas como primeira aproximação em análise exploratória.</a:t>
            </a:r>
            <a:endParaRPr lang="en-US" sz="900" dirty="0"/>
          </a:p>
        </p:txBody>
      </p:sp>
      <p:sp>
        <p:nvSpPr>
          <p:cNvPr id="41" name="Shape 38"/>
          <p:cNvSpPr/>
          <p:nvPr/>
        </p:nvSpPr>
        <p:spPr>
          <a:xfrm>
            <a:off x="3227832" y="3072384"/>
            <a:ext cx="268833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3227832" y="3072384"/>
            <a:ext cx="50292" cy="60350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3364992" y="3072384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Padrão de mercado atual para estudo de viabilidade e definição de território.</a:t>
            </a:r>
            <a:endParaRPr lang="en-US" sz="900" dirty="0"/>
          </a:p>
        </p:txBody>
      </p:sp>
      <p:sp>
        <p:nvSpPr>
          <p:cNvPr id="44" name="Shape 41"/>
          <p:cNvSpPr/>
          <p:nvPr/>
        </p:nvSpPr>
        <p:spPr>
          <a:xfrm>
            <a:off x="5998464" y="3072384"/>
            <a:ext cx="268833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5998464" y="3072384"/>
            <a:ext cx="50292" cy="6035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6135624" y="3072384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Só existe depois de a loja abrir — mas calibra o modelo das próximas.</a:t>
            </a:r>
            <a:endParaRPr lang="en-US" sz="900" dirty="0"/>
          </a:p>
        </p:txBody>
      </p:sp>
      <p:sp>
        <p:nvSpPr>
          <p:cNvPr id="47" name="Shape 44"/>
          <p:cNvSpPr/>
          <p:nvPr/>
        </p:nvSpPr>
        <p:spPr>
          <a:xfrm>
            <a:off x="457200" y="3730752"/>
            <a:ext cx="2688336" cy="60350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8" name="Shape 45"/>
          <p:cNvSpPr/>
          <p:nvPr/>
        </p:nvSpPr>
        <p:spPr>
          <a:xfrm>
            <a:off x="457200" y="3730752"/>
            <a:ext cx="50292" cy="6035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594360" y="3730752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Superestima mercado do lado da barreira e subestima do lado do acesso.</a:t>
            </a:r>
            <a:endParaRPr lang="en-US" sz="900" dirty="0"/>
          </a:p>
        </p:txBody>
      </p:sp>
      <p:sp>
        <p:nvSpPr>
          <p:cNvPr id="50" name="Shape 47"/>
          <p:cNvSpPr/>
          <p:nvPr/>
        </p:nvSpPr>
        <p:spPr>
          <a:xfrm>
            <a:off x="3227832" y="3730752"/>
            <a:ext cx="2688336" cy="60350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3227832" y="3730752"/>
            <a:ext cx="50292" cy="60350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3364992" y="3730752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 base de rotas (Google Maps Platform, OSRM, OpenStreetMap).</a:t>
            </a:r>
            <a:endParaRPr lang="en-US" sz="900" dirty="0"/>
          </a:p>
        </p:txBody>
      </p:sp>
      <p:sp>
        <p:nvSpPr>
          <p:cNvPr id="53" name="Shape 50"/>
          <p:cNvSpPr/>
          <p:nvPr/>
        </p:nvSpPr>
        <p:spPr>
          <a:xfrm>
            <a:off x="5998464" y="3730752"/>
            <a:ext cx="2688336" cy="603504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>
            <a:off x="5998464" y="3730752"/>
            <a:ext cx="50292" cy="6035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6135624" y="3730752"/>
            <a:ext cx="24871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 CEP ou endereço no cadastro. Cobertura do dado é o gargalo.</a:t>
            </a:r>
            <a:endParaRPr lang="en-US" sz="900" dirty="0"/>
          </a:p>
        </p:txBody>
      </p:sp>
      <p:sp>
        <p:nvSpPr>
          <p:cNvPr id="56" name="Shape 53"/>
          <p:cNvSpPr/>
          <p:nvPr/>
        </p:nvSpPr>
        <p:spPr>
          <a:xfrm>
            <a:off x="457200" y="4480560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566928" y="4480560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Estime com isócrona antes de abrir, valide com o polígono de clientes reais depois e recalibre o modelo para a próxima loja.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(16:9)</PresentationFormat>
  <Paragraphs>0</Paragraphs>
  <Slides>23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CEFET/RJ - CCGADM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Administração de Varejo - Aula 11</dc:title>
  <dc:subject>PptxGenJS Presentation</dc:subject>
  <dc:creator>Prof. Paulo Henrique Pinho de Oliveira</dc:creator>
  <cp:lastModifiedBy>PAULO HENRIQUE PINHO DE OLIVEIRA</cp:lastModifiedBy>
  <cp:revision>2</cp:revision>
  <dcterms:created xsi:type="dcterms:W3CDTF">2026-08-03T22:19:50Z</dcterms:created>
  <dcterms:modified xsi:type="dcterms:W3CDTF">2026-08-03T22:21:25Z</dcterms:modified>
</cp:coreProperties>
</file>