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9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30DE4-78A1-8A45-8956-F22572B8CAD8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F16A2-7524-FC4B-BD06-DF5996E92D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2432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04EF6-CFDF-44A9-B5B1-2C8E1F1FE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DECBA6-DBF3-4324-B51A-ED041AD44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16E5E2-355A-4C48-ACA4-01C7A44E9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7417-9F64-4B18-9AF8-9CF271BE1D9B}" type="slidenum">
              <a:rPr lang="es-ES" altLang="pt-BR"/>
              <a:pPr>
                <a:defRPr/>
              </a:pPr>
              <a:t>‹nº›</a:t>
            </a:fld>
            <a:endParaRPr lang="es-ES" altLang="pt-BR" dirty="0"/>
          </a:p>
        </p:txBody>
      </p:sp>
    </p:spTree>
    <p:extLst>
      <p:ext uri="{BB962C8B-B14F-4D97-AF65-F5344CB8AC3E}">
        <p14:creationId xmlns:p14="http://schemas.microsoft.com/office/powerpoint/2010/main" val="75486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Uma imagem com texto, Cara humana, logótipo, captura de ecrã&#10;&#10;Descrição gerada automaticamente">
            <a:extLst>
              <a:ext uri="{FF2B5EF4-FFF2-40B4-BE49-F238E27FC236}">
                <a16:creationId xmlns:a16="http://schemas.microsoft.com/office/drawing/2014/main" id="{BB94BFF6-0906-458A-8CC6-0CA82652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70">
            <a:extLst>
              <a:ext uri="{FF2B5EF4-FFF2-40B4-BE49-F238E27FC236}">
                <a16:creationId xmlns:a16="http://schemas.microsoft.com/office/drawing/2014/main" id="{EF56234C-9BD7-42CB-B13F-05640E7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468" y="3233738"/>
            <a:ext cx="1057275" cy="2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pt-BR" sz="1500" b="1" dirty="0">
                <a:solidFill>
                  <a:schemeClr val="bg1"/>
                </a:solidFill>
              </a:rPr>
              <a:t>Aula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Sensorial - Os 5 Sentidos como Ferramentas Estrategicas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65836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sensorial e o conjunto de estrategias que estimulam os 5 sentidos para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criar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memoraveis, gerar conexao emocional com a marca e influenciar o comportamento de compra no PDV.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554480"/>
            <a:ext cx="1536192" cy="314553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554480"/>
            <a:ext cx="1536192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02336" y="1554480"/>
            <a:ext cx="14264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VISAO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02336" y="2011680"/>
            <a:ext cx="14264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83%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402336" y="2688336"/>
            <a:ext cx="14264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percepcao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humana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38912" y="3054096"/>
            <a:ext cx="135331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19" name="Text 17"/>
          <p:cNvSpPr/>
          <p:nvPr/>
        </p:nvSpPr>
        <p:spPr>
          <a:xfrm>
            <a:off x="420624" y="3108960"/>
            <a:ext cx="138988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Sentido dominante. Primeiro contato com o produto, a loja e a marca. VM e 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estrategica da visao no varejo.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084832" y="1554480"/>
            <a:ext cx="1536192" cy="314553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2084832" y="1554480"/>
            <a:ext cx="1536192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2139696" y="1554480"/>
            <a:ext cx="14264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AROMA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2139696" y="2011680"/>
            <a:ext cx="14264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75%</a:t>
            </a:r>
            <a:endParaRPr lang="en-US" sz="3400" dirty="0"/>
          </a:p>
        </p:txBody>
      </p:sp>
      <p:sp>
        <p:nvSpPr>
          <p:cNvPr id="24" name="Text 22"/>
          <p:cNvSpPr/>
          <p:nvPr/>
        </p:nvSpPr>
        <p:spPr>
          <a:xfrm>
            <a:off x="2139696" y="2688336"/>
            <a:ext cx="14264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percepcao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176272" y="3054096"/>
            <a:ext cx="135331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26" name="Text 24"/>
          <p:cNvSpPr/>
          <p:nvPr/>
        </p:nvSpPr>
        <p:spPr>
          <a:xfrm>
            <a:off x="2157984" y="3108960"/>
            <a:ext cx="138988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poderoso para memoria emocional. Vai direto ao sistema limbico, sem passar pela razao. O cheiro mais persuasivo dos sentidos.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3822192" y="1554480"/>
            <a:ext cx="1536192" cy="314553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3822192" y="1554480"/>
            <a:ext cx="1536192" cy="40233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3877056" y="1554480"/>
            <a:ext cx="14264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AUDICAO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877056" y="2011680"/>
            <a:ext cx="14264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65%</a:t>
            </a:r>
            <a:endParaRPr lang="en-US" sz="3400" dirty="0"/>
          </a:p>
        </p:txBody>
      </p:sp>
      <p:sp>
        <p:nvSpPr>
          <p:cNvPr id="31" name="Text 29"/>
          <p:cNvSpPr/>
          <p:nvPr/>
        </p:nvSpPr>
        <p:spPr>
          <a:xfrm>
            <a:off x="3877056" y="2688336"/>
            <a:ext cx="14264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percepcao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humana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913632" y="3054096"/>
            <a:ext cx="135331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33" name="Text 31"/>
          <p:cNvSpPr/>
          <p:nvPr/>
        </p:nvSpPr>
        <p:spPr>
          <a:xfrm>
            <a:off x="3895344" y="3108960"/>
            <a:ext cx="138988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BPM e volume influenciam o ritmo de compra e o tempo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permanência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Music branding cria identidade auditiva da marca.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5559552" y="1554480"/>
            <a:ext cx="1536192" cy="314553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5" name="Shape 33"/>
          <p:cNvSpPr/>
          <p:nvPr/>
        </p:nvSpPr>
        <p:spPr>
          <a:xfrm>
            <a:off x="5559552" y="1554480"/>
            <a:ext cx="1536192" cy="40233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Text 34"/>
          <p:cNvSpPr/>
          <p:nvPr/>
        </p:nvSpPr>
        <p:spPr>
          <a:xfrm>
            <a:off x="5614416" y="1554480"/>
            <a:ext cx="14264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TATO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5614416" y="2011680"/>
            <a:ext cx="14264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60%</a:t>
            </a:r>
            <a:endParaRPr lang="en-US" sz="3400" dirty="0"/>
          </a:p>
        </p:txBody>
      </p:sp>
      <p:sp>
        <p:nvSpPr>
          <p:cNvPr id="38" name="Text 36"/>
          <p:cNvSpPr/>
          <p:nvPr/>
        </p:nvSpPr>
        <p:spPr>
          <a:xfrm>
            <a:off x="5614416" y="2688336"/>
            <a:ext cx="14264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percepcao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humana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5650992" y="3054096"/>
            <a:ext cx="135331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40" name="Text 38"/>
          <p:cNvSpPr/>
          <p:nvPr/>
        </p:nvSpPr>
        <p:spPr>
          <a:xfrm>
            <a:off x="5632704" y="3108960"/>
            <a:ext cx="138988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tocado tem maior probabilidade de compra. Layout que convida ao toque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especialmente em vestuario e cosmeticos.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7296912" y="1554480"/>
            <a:ext cx="1536192" cy="314553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7296912" y="1554480"/>
            <a:ext cx="1536192" cy="402336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7351776" y="1554480"/>
            <a:ext cx="14264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PALADAR</a:t>
            </a:r>
            <a:endParaRPr lang="en-US" sz="1150" dirty="0"/>
          </a:p>
        </p:txBody>
      </p:sp>
      <p:sp>
        <p:nvSpPr>
          <p:cNvPr id="44" name="Text 42"/>
          <p:cNvSpPr/>
          <p:nvPr/>
        </p:nvSpPr>
        <p:spPr>
          <a:xfrm>
            <a:off x="7351776" y="2011680"/>
            <a:ext cx="142646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1%</a:t>
            </a:r>
            <a:endParaRPr lang="en-US" sz="3400" dirty="0"/>
          </a:p>
        </p:txBody>
      </p:sp>
      <p:sp>
        <p:nvSpPr>
          <p:cNvPr id="45" name="Text 43"/>
          <p:cNvSpPr/>
          <p:nvPr/>
        </p:nvSpPr>
        <p:spPr>
          <a:xfrm>
            <a:off x="7351776" y="2688336"/>
            <a:ext cx="142646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percepcao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humana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7388352" y="3054096"/>
            <a:ext cx="135331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47" name="Text 45"/>
          <p:cNvSpPr/>
          <p:nvPr/>
        </p:nvSpPr>
        <p:spPr>
          <a:xfrm>
            <a:off x="7370064" y="3108960"/>
            <a:ext cx="138988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alcance,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direta.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degustação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tem taxa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ate 40%. Mais usado em alimentos, vinhos e chocolates.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347472" y="4681728"/>
            <a:ext cx="84307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Lindstrom, M. Brand Sense - Build Powerful Brands Through Touch, Taste, Smell, Sight and Sound. Free Press, 2010.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Som - Music Branding no Varejo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apenas trilha sonora - é uma ferramenta de comportamento. BPM, volume 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gênero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musical influenciam o ritmo de compra, o tempo de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permanência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ate o ticket medio.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44752"/>
            <a:ext cx="8229600" cy="89611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" y="1444752"/>
            <a:ext cx="2194560" cy="89611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530352" y="1499616"/>
            <a:ext cx="2048256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Musica lenta (&lt;72 BPM)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2706624" y="1499616"/>
            <a:ext cx="3730752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Aumenta o tempo de </a:t>
            </a:r>
            <a:r>
              <a:rPr lang="en-US" sz="11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permanência</a:t>
            </a: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 ate 38%. O shopper se move mais devagar, examina mais produtos e gasta mais.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92240" y="1499616"/>
            <a:ext cx="210312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Restaurantes, lojas premium, vinicultura, spa.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57200" y="2432304"/>
            <a:ext cx="8229600" cy="89611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457200" y="2432304"/>
            <a:ext cx="2194560" cy="89611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530352" y="2487168"/>
            <a:ext cx="2048256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Musica moderada (72-120 BPM)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2706624" y="2487168"/>
            <a:ext cx="3730752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Equilibrio entre fluidez e engajamento. </a:t>
            </a:r>
            <a:r>
              <a:rPr lang="en-US" sz="11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interfere significativamente, mas cria ambiente agradavel.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92240" y="2487168"/>
            <a:ext cx="210312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Supermercados, lojas de departamento, livrarias.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57200" y="3419856"/>
            <a:ext cx="8229600" cy="89611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457200" y="3419856"/>
            <a:ext cx="2194560" cy="89611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530352" y="3474720"/>
            <a:ext cx="2048256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Musica rapida (&gt;120 BPM)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2706624" y="3474720"/>
            <a:ext cx="3730752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Acelera o ritmo do shopper. Util em horarios de pico para giro rapido de clientes. Pode reduzir ticket.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492240" y="3474720"/>
            <a:ext cx="210312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Fast food, academia, lojas de conveniencia nos horarios de pico.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Aroma - O Sentido Mais Poderoso da Memoria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658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olfato e o unico sentido com via direta ao sistema limbico - a regiao cerebral responsavel por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emoções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memorias. Um cheiro pode ativar uma memoria de 20 anos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fração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segundo.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517904"/>
            <a:ext cx="2286000" cy="316382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47472" y="1627632"/>
            <a:ext cx="2286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+30%</a:t>
            </a:r>
            <a:endParaRPr lang="en-US" sz="3800" dirty="0"/>
          </a:p>
        </p:txBody>
      </p:sp>
      <p:sp>
        <p:nvSpPr>
          <p:cNvPr id="15" name="Text 13"/>
          <p:cNvSpPr/>
          <p:nvPr/>
        </p:nvSpPr>
        <p:spPr>
          <a:xfrm>
            <a:off x="438912" y="2395728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vendas em padarias com aroma artificial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fresco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38912" y="2944368"/>
            <a:ext cx="2103120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347472" y="2999232"/>
            <a:ext cx="22860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+20%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38912" y="3529584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tempo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permanência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 lojas com marketing olfativo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38912" y="4096512"/>
            <a:ext cx="2103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Lindstrom, 2010 / Praxmarer &amp; Gierl, 2009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2816352" y="1517904"/>
            <a:ext cx="3017520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2816352" y="1517904"/>
            <a:ext cx="3017520" cy="34747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2907792" y="1517904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Melissa Aromas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907792" y="1920240"/>
            <a:ext cx="283464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sandálias Melissa tem aroma de chiclete embutido no plastico. O cheiro e reconhecivel e criou uma conexao sensorial unica com a marca. Aroma como diferencial de produto.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035040" y="1517904"/>
            <a:ext cx="3017520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" name="Shape 23"/>
          <p:cNvSpPr/>
          <p:nvPr/>
        </p:nvSpPr>
        <p:spPr>
          <a:xfrm>
            <a:off x="6035040" y="1517904"/>
            <a:ext cx="3017520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6126480" y="1517904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Casino Supermarkets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126480" y="1920240"/>
            <a:ext cx="283464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 francesa instalou difusores de aroma de croissant nas padarias. Vendas da categoria aumentaram 20% sem mudanca de produto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Aroma como trade marketing.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816352" y="3145536"/>
            <a:ext cx="3017520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2816352" y="3145536"/>
            <a:ext cx="3017520" cy="3474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2907792" y="3145536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Hotel Fasano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907792" y="3547872"/>
            <a:ext cx="283464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 olfativo exclusivo em todos os ambientes do hotel. Hospede reconhece o Fasano pelo cheiro - mesmo anos depois, em outro lugar. Aroma como branding.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035040" y="3145536"/>
            <a:ext cx="3017520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3" name="Shape 31"/>
          <p:cNvSpPr/>
          <p:nvPr/>
        </p:nvSpPr>
        <p:spPr>
          <a:xfrm>
            <a:off x="6035040" y="3145536"/>
            <a:ext cx="3017520" cy="3474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6126480" y="3145536"/>
            <a:ext cx="2834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Lush Cosmeticos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126480" y="3547872"/>
            <a:ext cx="283464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Produtos com aromas intensos expostos sem embalagem. O aroma transcende a loja e atrai clientes do corredor. A loja cheira - e isso e a propaganda.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Tato e Paladar - </a:t>
            </a:r>
            <a:r>
              <a:rPr lang="en-US" sz="25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conversão</a:t>
            </a: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no Momento do Contato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4114800" cy="402336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457200" y="749808"/>
            <a:ext cx="4114800" cy="40233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548640" y="749808"/>
            <a:ext cx="3931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TATO - O poder de tocar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66928" y="1225296"/>
            <a:ext cx="3895344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Produtos tocados pelo shopper tem probabilidade de compra significativamente maior. O contato fisico cria senso de posse psicologica antes mesmo da compra.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30352" y="1956816"/>
            <a:ext cx="3968496" cy="804672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530352" y="1956816"/>
            <a:ext cx="59436" cy="8046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640080" y="1956816"/>
            <a:ext cx="38039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Apple Store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40080" y="2231136"/>
            <a:ext cx="380390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 produto funcionando, desprotegido e no nivel das maos. Tocar e a principal acao do consumidor. O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funcionario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interfere - deixa o produto falar.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30352" y="2852928"/>
            <a:ext cx="3968496" cy="804672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530352" y="2852928"/>
            <a:ext cx="59436" cy="8046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640080" y="2852928"/>
            <a:ext cx="38039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IKEA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40080" y="3127248"/>
            <a:ext cx="380390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Camas com convite para deitar, cadeiras para sentar, cozinhas montadas para mexer. O produto e experimentado antes da compra. Eliminacao do risco percebido.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30352" y="3749040"/>
            <a:ext cx="3968496" cy="804672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530352" y="3749040"/>
            <a:ext cx="59436" cy="8046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640080" y="3749040"/>
            <a:ext cx="38039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Vestuario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40080" y="4023360"/>
            <a:ext cx="380390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Provadores bem iluminados com espelhos favoreceveis. Layout que permite pegar produto sem ajuda. Textura comunicada antes de ser tocada pela embalagem.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754880" y="749808"/>
            <a:ext cx="3931920" cy="402336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4754880" y="749808"/>
            <a:ext cx="3931920" cy="402336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4846320" y="749808"/>
            <a:ext cx="3749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PALADAR - </a:t>
            </a:r>
            <a:r>
              <a:rPr lang="en-US" sz="135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Degustação</a:t>
            </a: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como Trade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4828032" y="1225296"/>
            <a:ext cx="1645920" cy="64008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4828032" y="1225296"/>
            <a:ext cx="1645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Ate 40%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4655211" y="1627632"/>
            <a:ext cx="199156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9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</a:t>
            </a: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pos-</a:t>
            </a:r>
            <a:r>
              <a:rPr lang="en-US" sz="9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degustação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528816" y="1243584"/>
            <a:ext cx="2084832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degustação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o sensor mais direto do produto.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 argumento de venda mais poderoso que o proprio produto na boca do consumidor.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828032" y="1956816"/>
            <a:ext cx="3785616" cy="804672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Shape 33"/>
          <p:cNvSpPr/>
          <p:nvPr/>
        </p:nvSpPr>
        <p:spPr>
          <a:xfrm>
            <a:off x="4828032" y="1956816"/>
            <a:ext cx="59436" cy="80467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Text 34"/>
          <p:cNvSpPr/>
          <p:nvPr/>
        </p:nvSpPr>
        <p:spPr>
          <a:xfrm>
            <a:off x="4937760" y="195681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Pao de Acucar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4937760" y="2231136"/>
            <a:ext cx="3657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Promotoras de vinho e queijo nos finais de semana.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degustação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eleva ticket medio da categoria em ate 25% nos dias de ativacao.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4828032" y="2852928"/>
            <a:ext cx="3785616" cy="804672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4828032" y="2852928"/>
            <a:ext cx="59436" cy="80467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4937760" y="28529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Cacau Show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4937760" y="3127248"/>
            <a:ext cx="3657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Bombom de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degustação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 entrada. Taxa de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visitante para comprador sobe com o primeiro contato de sabor.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4828032" y="3749040"/>
            <a:ext cx="3785616" cy="804672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4828032" y="3749040"/>
            <a:ext cx="59436" cy="80467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Text 42"/>
          <p:cNvSpPr/>
          <p:nvPr/>
        </p:nvSpPr>
        <p:spPr>
          <a:xfrm>
            <a:off x="4937760" y="37490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Mercados Orient.</a:t>
            </a:r>
            <a:endParaRPr lang="en-US" sz="1150" dirty="0"/>
          </a:p>
        </p:txBody>
      </p:sp>
      <p:sp>
        <p:nvSpPr>
          <p:cNvPr id="45" name="Text 43"/>
          <p:cNvSpPr/>
          <p:nvPr/>
        </p:nvSpPr>
        <p:spPr>
          <a:xfrm>
            <a:off x="4937760" y="4023360"/>
            <a:ext cx="3657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degustação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especiarias, teas e produtos exoticos como atributo de diferenciacao e curadoria. Vende a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 o produto.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Sinergia Sensorial - O Ambiente Completo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6692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maior poder do marketing sensorial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está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combinação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harmônica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dos 5 sentidos. Loja que acerta todos os sentidos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memória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emocional profunda - e o cliente volta sem saber exatamente por que.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426464"/>
            <a:ext cx="843076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426464"/>
            <a:ext cx="1261872" cy="10607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02336" y="1426464"/>
            <a:ext cx="1152144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Starbucks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1682496" y="1481328"/>
            <a:ext cx="1170432" cy="219456"/>
          </a:xfrm>
          <a:prstGeom prst="rect">
            <a:avLst/>
          </a:prstGeom>
          <a:solidFill>
            <a:srgbClr val="1454C4">
              <a:alpha val="15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1682496" y="1481328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Visao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719072" y="1737360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Tons terrosos, madeira, luz quente. Lousa com escrita a mao.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944368" y="1481328"/>
            <a:ext cx="1170432" cy="219456"/>
          </a:xfrm>
          <a:prstGeom prst="rect">
            <a:avLst/>
          </a:prstGeom>
          <a:solidFill>
            <a:srgbClr val="1F7A5C">
              <a:alpha val="15000"/>
            </a:srgbClr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2944368" y="1481328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Aroma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980944" y="1737360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Cafe recen-tostado. Aroma programado na maquina de moer.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4206240" y="1481328"/>
            <a:ext cx="1170432" cy="219456"/>
          </a:xfrm>
          <a:prstGeom prst="rect">
            <a:avLst/>
          </a:prstGeom>
          <a:solidFill>
            <a:srgbClr val="7B2FBE">
              <a:alpha val="15000"/>
            </a:srgbClr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206240" y="1481328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Som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242816" y="1737360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Playlist jazz/acustico. Murmurinho agradavel de conversas.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5468112" y="1481328"/>
            <a:ext cx="1170432" cy="219456"/>
          </a:xfrm>
          <a:prstGeom prst="rect">
            <a:avLst/>
          </a:prstGeom>
          <a:solidFill>
            <a:srgbClr val="D4610A">
              <a:alpha val="15000"/>
            </a:srgbClr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5468112" y="1481328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Tato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504688" y="1737360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Xicara quente nas maos, poltronas confortaveis.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6729984" y="1481328"/>
            <a:ext cx="1170432" cy="219456"/>
          </a:xfrm>
          <a:prstGeom prst="rect">
            <a:avLst/>
          </a:prstGeom>
          <a:solidFill>
            <a:srgbClr val="C2185B">
              <a:alpha val="15000"/>
            </a:srgbClr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6729984" y="1481328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Paladar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766560" y="1737360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Amostra de novo sabor sazonal. Primeiro gole como ritual.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1682496" y="2267712"/>
            <a:ext cx="7022592" cy="182880"/>
          </a:xfrm>
          <a:prstGeom prst="rect">
            <a:avLst/>
          </a:prstGeom>
          <a:solidFill>
            <a:srgbClr val="1F7A5C">
              <a:alpha val="12000"/>
            </a:srgbClr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1719072" y="2276856"/>
            <a:ext cx="69494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</a:t>
            </a:r>
            <a:r>
              <a:rPr lang="en-US" sz="950" b="1" dirty="0" err="1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permanência</a:t>
            </a: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media: 45 min. Ticket 40% acima do cafe comum.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347472" y="2578608"/>
            <a:ext cx="843076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347472" y="2578608"/>
            <a:ext cx="1261872" cy="106070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02336" y="2578608"/>
            <a:ext cx="1152144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Apple Store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1682496" y="2633472"/>
            <a:ext cx="1170432" cy="219456"/>
          </a:xfrm>
          <a:prstGeom prst="rect">
            <a:avLst/>
          </a:prstGeom>
          <a:solidFill>
            <a:srgbClr val="1454C4">
              <a:alpha val="15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1682496" y="2633472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Visao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719072" y="2889504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Branco puro, madeira clara, produto no nivel das maos. Sem excesso.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2944368" y="2633472"/>
            <a:ext cx="1170432" cy="219456"/>
          </a:xfrm>
          <a:prstGeom prst="rect">
            <a:avLst/>
          </a:prstGeom>
          <a:solidFill>
            <a:srgbClr val="1F7A5C">
              <a:alpha val="15000"/>
            </a:srgbClr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2944368" y="2633472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Aroma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2980944" y="2889504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Odor neutro e limpo. </a:t>
            </a:r>
            <a:r>
              <a:rPr lang="en-US" sz="8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Tecnologia</a:t>
            </a: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cheira - mas </a:t>
            </a:r>
            <a:r>
              <a:rPr lang="en-US" sz="8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incomoda.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4206240" y="2633472"/>
            <a:ext cx="1170432" cy="219456"/>
          </a:xfrm>
          <a:prstGeom prst="rect">
            <a:avLst/>
          </a:prstGeom>
          <a:solidFill>
            <a:srgbClr val="7B2FBE">
              <a:alpha val="15000"/>
            </a:srgbClr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4206240" y="2633472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Som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242816" y="2889504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Murmurinho de conversas. Sem musica ambiente. Silencio e premium.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5468112" y="2633472"/>
            <a:ext cx="1170432" cy="219456"/>
          </a:xfrm>
          <a:prstGeom prst="rect">
            <a:avLst/>
          </a:prstGeom>
          <a:solidFill>
            <a:srgbClr val="D4610A">
              <a:alpha val="15000"/>
            </a:srgbClr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5468112" y="2633472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Tato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5504688" y="2889504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 produto funcionando e disponivel para tocar. Sem display de vidro.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6729984" y="2633472"/>
            <a:ext cx="1170432" cy="219456"/>
          </a:xfrm>
          <a:prstGeom prst="rect">
            <a:avLst/>
          </a:prstGeom>
          <a:solidFill>
            <a:srgbClr val="C2185B">
              <a:alpha val="15000"/>
            </a:srgbClr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Text 47"/>
          <p:cNvSpPr/>
          <p:nvPr/>
        </p:nvSpPr>
        <p:spPr>
          <a:xfrm>
            <a:off x="6729984" y="2633472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Paladar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6766560" y="2889504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 </a:t>
            </a:r>
            <a:r>
              <a:rPr lang="en-US" sz="8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degustação</a:t>
            </a: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mas o servico do Genius substitui: voce experimenta.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1682496" y="3419856"/>
            <a:ext cx="7022592" cy="182880"/>
          </a:xfrm>
          <a:prstGeom prst="rect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Text 50"/>
          <p:cNvSpPr/>
          <p:nvPr/>
        </p:nvSpPr>
        <p:spPr>
          <a:xfrm>
            <a:off x="1719072" y="3429000"/>
            <a:ext cx="69494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NPS acima de 80. Loja mais lucrativa por metro quadrado do mundo.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347472" y="3730752"/>
            <a:ext cx="8430768" cy="106070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4" name="Shape 52"/>
          <p:cNvSpPr/>
          <p:nvPr/>
        </p:nvSpPr>
        <p:spPr>
          <a:xfrm>
            <a:off x="347472" y="3730752"/>
            <a:ext cx="1261872" cy="106070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5" name="Text 53"/>
          <p:cNvSpPr/>
          <p:nvPr/>
        </p:nvSpPr>
        <p:spPr>
          <a:xfrm>
            <a:off x="402336" y="3730752"/>
            <a:ext cx="1152144" cy="10607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Farm Rio</a:t>
            </a:r>
            <a:endParaRPr lang="en-US" sz="1300" dirty="0"/>
          </a:p>
        </p:txBody>
      </p:sp>
      <p:sp>
        <p:nvSpPr>
          <p:cNvPr id="56" name="Shape 54"/>
          <p:cNvSpPr/>
          <p:nvPr/>
        </p:nvSpPr>
        <p:spPr>
          <a:xfrm>
            <a:off x="1682496" y="3785616"/>
            <a:ext cx="1170432" cy="219456"/>
          </a:xfrm>
          <a:prstGeom prst="rect">
            <a:avLst/>
          </a:prstGeom>
          <a:solidFill>
            <a:srgbClr val="1454C4">
              <a:alpha val="15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7" name="Text 55"/>
          <p:cNvSpPr/>
          <p:nvPr/>
        </p:nvSpPr>
        <p:spPr>
          <a:xfrm>
            <a:off x="1682496" y="3785616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Visao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1719072" y="4041648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Estampas vibrantes, verde tropical, flores. Identidade forte e coerente.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2944368" y="3785616"/>
            <a:ext cx="1170432" cy="219456"/>
          </a:xfrm>
          <a:prstGeom prst="rect">
            <a:avLst/>
          </a:prstGeom>
          <a:solidFill>
            <a:srgbClr val="1F7A5C">
              <a:alpha val="15000"/>
            </a:srgbClr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0" name="Text 58"/>
          <p:cNvSpPr/>
          <p:nvPr/>
        </p:nvSpPr>
        <p:spPr>
          <a:xfrm>
            <a:off x="2944368" y="3785616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Aroma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2980944" y="4041648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 floral exclusivo da marca. Impregnado nas roupas e no ambiente.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4206240" y="3785616"/>
            <a:ext cx="1170432" cy="219456"/>
          </a:xfrm>
          <a:prstGeom prst="rect">
            <a:avLst/>
          </a:prstGeom>
          <a:solidFill>
            <a:srgbClr val="7B2FBE">
              <a:alpha val="15000"/>
            </a:srgbClr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3" name="Text 61"/>
          <p:cNvSpPr/>
          <p:nvPr/>
        </p:nvSpPr>
        <p:spPr>
          <a:xfrm>
            <a:off x="4206240" y="3785616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Som</a:t>
            </a:r>
            <a:endParaRPr lang="en-US" sz="900" dirty="0"/>
          </a:p>
        </p:txBody>
      </p:sp>
      <p:sp>
        <p:nvSpPr>
          <p:cNvPr id="64" name="Text 62"/>
          <p:cNvSpPr/>
          <p:nvPr/>
        </p:nvSpPr>
        <p:spPr>
          <a:xfrm>
            <a:off x="4242816" y="4041648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Ritmo brasileiro - bossa nova, MPB, axe leve. Energia positiva.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5468112" y="3785616"/>
            <a:ext cx="1170432" cy="219456"/>
          </a:xfrm>
          <a:prstGeom prst="rect">
            <a:avLst/>
          </a:prstGeom>
          <a:solidFill>
            <a:srgbClr val="D4610A">
              <a:alpha val="15000"/>
            </a:srgbClr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6" name="Text 64"/>
          <p:cNvSpPr/>
          <p:nvPr/>
        </p:nvSpPr>
        <p:spPr>
          <a:xfrm>
            <a:off x="5468112" y="3785616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Tato</a:t>
            </a:r>
            <a:endParaRPr lang="en-US" sz="900" dirty="0"/>
          </a:p>
        </p:txBody>
      </p:sp>
      <p:sp>
        <p:nvSpPr>
          <p:cNvPr id="67" name="Text 65"/>
          <p:cNvSpPr/>
          <p:nvPr/>
        </p:nvSpPr>
        <p:spPr>
          <a:xfrm>
            <a:off x="5504688" y="4041648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Tecidos fluidos e leves expostos para toque. Provador generoso.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6729984" y="3785616"/>
            <a:ext cx="1170432" cy="219456"/>
          </a:xfrm>
          <a:prstGeom prst="rect">
            <a:avLst/>
          </a:prstGeom>
          <a:solidFill>
            <a:srgbClr val="C2185B">
              <a:alpha val="15000"/>
            </a:srgbClr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9" name="Text 67"/>
          <p:cNvSpPr/>
          <p:nvPr/>
        </p:nvSpPr>
        <p:spPr>
          <a:xfrm>
            <a:off x="6729984" y="3785616"/>
            <a:ext cx="11704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Paladar</a:t>
            </a:r>
            <a:endParaRPr lang="en-US" sz="900" dirty="0"/>
          </a:p>
        </p:txBody>
      </p:sp>
      <p:sp>
        <p:nvSpPr>
          <p:cNvPr id="70" name="Text 68"/>
          <p:cNvSpPr/>
          <p:nvPr/>
        </p:nvSpPr>
        <p:spPr>
          <a:xfrm>
            <a:off x="6766560" y="4041648"/>
            <a:ext cx="10972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Eventos especiais com comida local e drinks verdes nas inauguracoes.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1682496" y="4572000"/>
            <a:ext cx="7022592" cy="182880"/>
          </a:xfrm>
          <a:prstGeom prst="rect">
            <a:avLst/>
          </a:prstGeom>
          <a:solidFill>
            <a:srgbClr val="C2185B">
              <a:alpha val="12000"/>
            </a:srgbClr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2" name="Text 70"/>
          <p:cNvSpPr/>
          <p:nvPr/>
        </p:nvSpPr>
        <p:spPr>
          <a:xfrm>
            <a:off x="1719072" y="4581144"/>
            <a:ext cx="69494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Fidelidade alta. Cliente compra o estilo de vida, </a:t>
            </a:r>
            <a:r>
              <a:rPr lang="en-US" sz="950" b="1" dirty="0" err="1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não</a:t>
            </a:r>
            <a:r>
              <a:rPr lang="en-US" sz="9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so a roupa.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 Loja ao Ambiente de Valor - A Economia da </a:t>
            </a:r>
            <a:r>
              <a:rPr lang="en-US" sz="23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69494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Pine &amp; Gilmore - The Experience Economy (1998): a economia evoluiu de commodities para bens, de bens para servicos, e de servicos para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o produto de maior valor agregado e menor sensibilidade 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1572768"/>
            <a:ext cx="8229600" cy="29260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457200" y="157276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Evolucao do valor - o mesmo cafe, quatro niveis de </a:t>
            </a:r>
            <a:r>
              <a:rPr lang="en-US" sz="11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1901952"/>
            <a:ext cx="1920240" cy="1371600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530352" y="1938528"/>
            <a:ext cx="177393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Commodity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30352" y="2395728"/>
            <a:ext cx="1773936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Cafe em graos vendido por kg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30352" y="2907792"/>
            <a:ext cx="17739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R$ 0,30 por </a:t>
            </a:r>
            <a:r>
              <a:rPr lang="en-US" sz="105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xícara</a:t>
            </a: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equiv.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542032" y="1901952"/>
            <a:ext cx="1920240" cy="137160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2615184" y="1938528"/>
            <a:ext cx="177393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Bem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2615184" y="2395728"/>
            <a:ext cx="1773936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Cafe torrado e moido embalado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615184" y="2907792"/>
            <a:ext cx="17739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R$ 1,50 por </a:t>
            </a:r>
            <a:r>
              <a:rPr lang="en-US" sz="105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xícara</a:t>
            </a: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equiv.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626864" y="1901952"/>
            <a:ext cx="1920240" cy="13716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4700016" y="1938528"/>
            <a:ext cx="177393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Servico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700016" y="2395728"/>
            <a:ext cx="1773936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Xícara</a:t>
            </a: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cafe servida no balcao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700016" y="2907792"/>
            <a:ext cx="17739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R$ 5,00 por </a:t>
            </a:r>
            <a:r>
              <a:rPr lang="en-US" sz="105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xícara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711696" y="1901952"/>
            <a:ext cx="1920240" cy="13716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6784848" y="1938528"/>
            <a:ext cx="1773936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6784848" y="2395728"/>
            <a:ext cx="1773936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Starbucks: ambiente + ritual + identidade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784848" y="2907792"/>
            <a:ext cx="17739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R$ 25,00+ por </a:t>
            </a:r>
            <a:r>
              <a:rPr lang="en-US" sz="105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xícara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57200" y="3401568"/>
            <a:ext cx="8229600" cy="29260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457200" y="340156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Os 4 dominios da </a:t>
            </a:r>
            <a:r>
              <a:rPr lang="en-US" sz="11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</a:t>
            </a: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(Pine &amp; Gilmore): Entretenimento - Educacao - Estetica - Evasao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57200" y="3730752"/>
            <a:ext cx="1920240" cy="95097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530352" y="3767328"/>
            <a:ext cx="1773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Entretenimento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30352" y="4059936"/>
            <a:ext cx="1773936" cy="5852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Assistir, ouvir, presenciar. O cliente e passivo mas engajado. Shows, degustacoes, demonstracoes.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2542032" y="3730752"/>
            <a:ext cx="1920240" cy="95097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2615184" y="3767328"/>
            <a:ext cx="1773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Educacao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2615184" y="4059936"/>
            <a:ext cx="1773936" cy="5852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Aprender, desenvolver habilidade. O cliente e ativo e absorve conhecimento. Workshops, masterclasses.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4626864" y="3730752"/>
            <a:ext cx="1920240" cy="950976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4700016" y="3767328"/>
            <a:ext cx="1773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Estetica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4700016" y="4059936"/>
            <a:ext cx="1773936" cy="5852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Estar no ambiente, apreciar. O cliente e passivo e imerso. Design de loja, beleza da </a:t>
            </a:r>
            <a:r>
              <a:rPr lang="en-US" sz="9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6711696" y="3730752"/>
            <a:ext cx="1920240" cy="95097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6784848" y="3767328"/>
            <a:ext cx="1773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Evasao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6784848" y="4059936"/>
            <a:ext cx="1773936" cy="5852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Participar ativamente de outro 'mundo'. O cliente e ativo e imerso. Realidade virtual, </a:t>
            </a:r>
            <a:r>
              <a:rPr lang="en-US" sz="9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experiências</a:t>
            </a: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imersivas.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Cases - Lojas que São </a:t>
            </a:r>
            <a:r>
              <a:rPr lang="en-US" sz="19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experiências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4133088" cy="42062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457200" y="768096"/>
            <a:ext cx="2560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Apple Store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1225296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Genius Bar </a:t>
            </a:r>
            <a:r>
              <a:rPr lang="en-US" sz="10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servico-experiência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481328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o pretexto. O Genius é o proposito. 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um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comunitario onde o consumidor resolve problemas, aprende e conecta.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Nenhum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visivel - nenhuma urgencia de venda.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57200" y="2286000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57200" y="2340864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Quando o </a:t>
            </a:r>
            <a:r>
              <a:rPr lang="en-US" sz="95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servico</a:t>
            </a: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é excelente, o produto se vende sozinho. A </a:t>
            </a:r>
            <a:r>
              <a:rPr lang="en-US" sz="95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</a:t>
            </a: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é o canal - </a:t>
            </a:r>
            <a:r>
              <a:rPr lang="en-US" sz="95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não</a:t>
            </a: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o ponto de venda.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773168" y="768096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4773168" y="768096"/>
            <a:ext cx="4133088" cy="42062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4882896" y="768096"/>
            <a:ext cx="2560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Farm Rio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882896" y="1225296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 como manifesto de estilo de vida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82896" y="1481328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detalhe da loja - plantas, aromas, musica,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iluminação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equipe - comunica o mesmo estilo de vida carioca e colorido. O cliente compra pertencimento,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apenas roupa.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882896" y="2286000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882896" y="2340864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Quando o cliente se identifica com o ambiente, o </a:t>
            </a:r>
            <a:r>
              <a:rPr lang="en-US" sz="950" b="1" dirty="0" err="1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preço</a:t>
            </a:r>
            <a:r>
              <a:rPr lang="en-US" sz="9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se torna secundario. Fidelidade pela identidade.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47472" y="2852928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" name="Shape 23"/>
          <p:cNvSpPr/>
          <p:nvPr/>
        </p:nvSpPr>
        <p:spPr>
          <a:xfrm>
            <a:off x="347472" y="2852928"/>
            <a:ext cx="4133088" cy="42062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457200" y="2852928"/>
            <a:ext cx="2560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Melissa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3310128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Loja-galeria </a:t>
            </a:r>
            <a:r>
              <a:rPr lang="en-US" sz="10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arte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57200" y="3566160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lojas flagship da Melissa sao galerias de arte contemporanea. O produto e exibido como obra. Colaboracoes com designers e artistas criam novidade permanente e colecoes exclusivas.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57200" y="4370832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57200" y="4425696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Produto de plastico com margem premium: a </a:t>
            </a:r>
            <a:r>
              <a:rPr lang="en-US" sz="950" b="1" dirty="0" err="1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</a:t>
            </a:r>
            <a:r>
              <a:rPr lang="en-US" sz="9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compra justifica o </a:t>
            </a:r>
            <a:r>
              <a:rPr lang="en-US" sz="950" b="1" dirty="0" err="1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preço</a:t>
            </a:r>
            <a:r>
              <a:rPr lang="en-US" sz="9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. Arte eleva o banal.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773168" y="2852928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4773168" y="2852928"/>
            <a:ext cx="4133088" cy="42062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4882896" y="2852928"/>
            <a:ext cx="2560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IKEA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4882896" y="3310128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Jornada completa com restaurante e ludoteca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882896" y="3566160"/>
            <a:ext cx="3913632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IKEA projetou a loja para ser um destino de dia: restaurante sueco, brinquedoteca, atalhos para quem esta com pressa e meandros para quem quer explorar. A loja 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familia.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882896" y="4370832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4882896" y="4425696"/>
            <a:ext cx="39136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Quanto mais tempo o cliente passa, mais compra. Eliminar friccao (fome, criancas entediadas) aumenta ticket.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NRF Retail's Big Show 2025 - O que os Maiores Varejistas Estao Fazendo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47548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NRF Retail's Big Show: maior evento de varejo do mundo. Realizado anualmente em Nova York. Em 2025, as principais tendencias de VM e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loja foram: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1353312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" y="1353312"/>
            <a:ext cx="59436" cy="107899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603504" y="1408176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Store-within-a-Store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03504" y="1719072"/>
            <a:ext cx="3895344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Marcas premium com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exclusivo dentro de grandes redes. A marca controla VM, atendimento e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dentro do varejista parceiro. Exemplo: Sephora dentro do Kohl's.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809744" y="1353312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4809744" y="1353312"/>
            <a:ext cx="59436" cy="107899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4956048" y="1408176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Resale Corners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956048" y="1719072"/>
            <a:ext cx="3895344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Cantos de revenda de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segunda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dentro de lojas novas. Sustentabilidade como diferencial de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Patagonia, The RealReal e Renner testam o modelo.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57200" y="2523744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457200" y="2523744"/>
            <a:ext cx="59436" cy="10789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603504" y="2578608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Lojas como Centros Comunitarios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03504" y="2889504"/>
            <a:ext cx="3895344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eventos, aulas, workshops e encontros. A loja como terceiro lugar - alem de casa e trabalho. Leroy Merlin e Decathlon ja operam assim.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809744" y="2523744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4809744" y="2523744"/>
            <a:ext cx="59436" cy="107899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4956048" y="2578608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experiências</a:t>
            </a:r>
            <a:r>
              <a:rPr lang="en-US" sz="12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Imersivas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56048" y="2889504"/>
            <a:ext cx="3895344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Ambientes totalmente cenografados onde o produto e parte da narrativa. Pop-ups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experiênciais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geram filas e conteudo espontaneo em redes sociais.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57200" y="3694176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457200" y="3694176"/>
            <a:ext cx="59436" cy="107899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603504" y="3749040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IA no atendimento em loja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03504" y="4059936"/>
            <a:ext cx="3895344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Assistentes de IA no PDV que identificam o cliente, conhecem seu historico e personalizam a interacao. A maquina conhece o cliente melhor que o vendedor.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809744" y="3694176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4809744" y="3694176"/>
            <a:ext cx="59436" cy="107899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956048" y="3749040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Design regenerativo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956048" y="4059936"/>
            <a:ext cx="3895344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Lojas projetadas com materiais de baixo carbono, reutilizaveis e reciclaveis. Sustentabilidade como estetica -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apenas discurso. Exibido como diferencial de marca.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Atividade Sensorial - Analise de VM e </a:t>
            </a:r>
            <a:r>
              <a:rPr lang="en-US" sz="19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</a:t>
            </a: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 (2 pts da P1)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303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303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Individual  -  Visita ou pesquisa de loja real  -  Entrega: documento 2-3 paginas </a:t>
            </a:r>
            <a:r>
              <a:rPr lang="en-US" sz="1300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ou</a:t>
            </a:r>
            <a:r>
              <a:rPr lang="en-US" sz="13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</a:t>
            </a:r>
            <a:r>
              <a:rPr lang="en-US" sz="1300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apresentação</a:t>
            </a:r>
            <a:r>
              <a:rPr lang="en-US" sz="13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5 min  -  Prazo: antes da P1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389888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389888"/>
            <a:ext cx="566928" cy="15544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347472" y="1389888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24128" y="148132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Escolha a loja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24128" y="1847088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uma loja fisica que voce conhece ou possa visitar. Qualquer formato: supermercado, loja de roupa, farmacia, cafeteria, livraria, loja de cosmeticos. Anote o nome, endereco e horario da visita.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73168" y="1389888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4773168" y="1389888"/>
            <a:ext cx="566928" cy="155448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773168" y="1389888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449824" y="148132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Analise o Visual Merchandising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49824" y="1847088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 e documente: vitrine (tem? converte?), hierarquia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sinalização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(3 niveis), uso de cores (coerente com o posicionamento?),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iluminação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(temperatura e spots), planograma (nivel dos olhos, foco, ritmo).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3054096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347472" y="3054096"/>
            <a:ext cx="566928" cy="155448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347472" y="3054096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1024128" y="3145536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Mapeie os 5 sentidos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024128" y="3511296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cada sentido, identifique: o que a loja esta fazendo deliberadamente? O que esta acontecendo por acidente? O que esta ausente? Use a tabela: Visao / Aroma / Som / Tato / Paladar x Presente / Ausente / Impacto.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73168" y="3054096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4773168" y="3054096"/>
            <a:ext cx="566928" cy="155448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773168" y="3054096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5449824" y="3145536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Avalie a </a:t>
            </a:r>
            <a:r>
              <a:rPr lang="en-US" sz="1250" b="1" dirty="0" err="1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experiência</a:t>
            </a: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geral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449824" y="3511296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e o papel desta loja na escala de Pine &amp; Gilmore? Commodity, Bem, Servico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Qual sentido poderia ser melhor explorado? Proponha UMA acao de marketing sensorial que aumentaria o tempo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permanência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 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1828800" y="640080"/>
            <a:ext cx="6858000" cy="4754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1920240" y="640080"/>
            <a:ext cx="6675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atenção</a:t>
            </a: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: Proxima aula (23/03) e a P1 - Prova Escrita (4 pts)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920240" y="1261872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 desta aula: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920240" y="1645920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BLESSA, R. - Merchandising no ponto de venda. 4a ed. Atlas, 2011 (Cap. 3 a 7)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920240" y="1920240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PINE II, B.J.; GILMORE, J.H. - The Experience Economy. HBR Press, 2019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20240" y="2194560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LINDSTROM, M. - Brand Sense: Build Powerful Brands Through Touch, Taste, Smell... Free Press, 2010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920240" y="2468880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NRF Retail's Big Show 2025 - Resumo executivo. nrf.com/retail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920240" y="2743200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KOTLER &amp; KELLER - Administracao de Marketing, 15a ed. (Cap. 19 - Ambiente de varejo)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920240" y="3072384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920240" y="3182112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</a:t>
            </a: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aula: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920240" y="3511296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Precificação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1920240" y="4114800"/>
            <a:ext cx="6858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 </a:t>
            </a:r>
            <a:r>
              <a:rPr lang="en-US" sz="28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varejo</a:t>
            </a:r>
            <a:endParaRPr lang="en-US" sz="2800" dirty="0"/>
          </a:p>
        </p:txBody>
      </p:sp>
      <p:sp>
        <p:nvSpPr>
          <p:cNvPr id="18" name="Shape 16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320040" y="4832604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-  Administracao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828800" y="822960"/>
            <a:ext cx="6858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Visual Merchandising,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1828800" y="1371600"/>
            <a:ext cx="6858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Layout e Marketing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1828800" y="1920240"/>
            <a:ext cx="6858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Sensorial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1828800" y="2633472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1828800" y="274320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828800" y="3163824"/>
            <a:ext cx="118872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1828800" y="3163824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154680" y="3163824"/>
            <a:ext cx="1371600" cy="40233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3154680" y="3163824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CCGADM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320040" y="483260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14800" y="4832604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Administracao de Varejo - GADM2536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e Visual Merchandising?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80467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457200" y="749808"/>
            <a:ext cx="59436" cy="8046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594360" y="804672"/>
            <a:ext cx="79552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apresentação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produtos que utiliza elementos visuais para atrair, orientar e estimular o consumidor a comprar - transformando o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varejo em ambiente de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persuasão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57200" y="1700784"/>
            <a:ext cx="8229600" cy="34747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57200" y="1700784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VM </a:t>
            </a:r>
            <a:r>
              <a:rPr lang="en-US" sz="13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estratégico</a:t>
            </a: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não</a:t>
            </a: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e </a:t>
            </a:r>
            <a:r>
              <a:rPr lang="en-US" sz="13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decoração</a:t>
            </a: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- e </a:t>
            </a:r>
            <a:r>
              <a:rPr lang="en-US" sz="13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gestão</a:t>
            </a: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visual orientada a resultado de venda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2176272"/>
            <a:ext cx="4114800" cy="259689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457200" y="2176272"/>
            <a:ext cx="4114800" cy="402336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566928" y="2176272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Decoração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03504" y="2651760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Objetivo: embelezamento estetico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03504" y="3054096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Criterio: harmonia visual e gosto do designer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03504" y="3456432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Resultado esperado: ambiente agradavel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03504" y="3858768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Quem decide: arquiteto ou decorador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03504" y="4261104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Quando muda: reforma ou rebranding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809744" y="2176272"/>
            <a:ext cx="4114800" cy="259689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Shape 23"/>
          <p:cNvSpPr/>
          <p:nvPr/>
        </p:nvSpPr>
        <p:spPr>
          <a:xfrm>
            <a:off x="4809744" y="2176272"/>
            <a:ext cx="4114800" cy="402336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4919472" y="2176272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Visual Merchandising </a:t>
            </a:r>
            <a:r>
              <a:rPr lang="en-US" sz="13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estratégico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956048" y="2651760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Objetivo: aumento de venda e </a:t>
            </a:r>
            <a:r>
              <a:rPr lang="en-US" sz="14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conversão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956048" y="3054096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Criterio: dados de comportamento do shopper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956048" y="3456432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Resultado esperado: maior ticket e </a:t>
            </a:r>
            <a:r>
              <a:rPr lang="en-US" sz="14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frequência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956048" y="3858768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Quem decide: category manager + VM + Trade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956048" y="4261104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Quando muda: semanalmente ou por campanha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Os 7 Principios do Visual Merchandising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84048" y="749808"/>
            <a:ext cx="8321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Principios classicos da </a:t>
            </a:r>
            <a:r>
              <a:rPr lang="en-US" sz="14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comunicação</a:t>
            </a:r>
            <a:r>
              <a:rPr lang="en-US" sz="14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visual aplicados ao varejo - cada um orienta </a:t>
            </a:r>
            <a:r>
              <a:rPr lang="en-US" sz="14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</a:t>
            </a:r>
            <a:r>
              <a:rPr lang="en-US" sz="14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4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diferente de </a:t>
            </a:r>
            <a:r>
              <a:rPr lang="en-US" sz="14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apresentação</a:t>
            </a:r>
            <a:r>
              <a:rPr lang="en-US" sz="14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exposição</a:t>
            </a:r>
            <a:r>
              <a:rPr lang="en-US" sz="14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produto.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47472" y="1170432"/>
            <a:ext cx="440740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347472" y="1170432"/>
            <a:ext cx="1170432" cy="80467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402336" y="1170432"/>
            <a:ext cx="106070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Equilibrio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609344" y="1207008"/>
            <a:ext cx="3054096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Distribuicao visual harmonica dos elementos no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Pode ser simetrico (formal, premium) ou assimetrico (dinamico, jovem). Desequilibrio gera desconforto e fuga.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609344" y="1700784"/>
            <a:ext cx="305409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Joalheria: simetria perfeita. Loja de surf: assimetria intencional.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47472" y="2066544"/>
            <a:ext cx="440740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347472" y="2066544"/>
            <a:ext cx="1170432" cy="8046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402336" y="2066544"/>
            <a:ext cx="106070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Proporcao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609344" y="2103120"/>
            <a:ext cx="3054096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Relacao de tamanho entre os elementos. Produto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deve ser exposto em display pequeno. Manequim na vitrine deve ter proporcao com o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disponivel.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609344" y="2596896"/>
            <a:ext cx="305409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IKEA: moveis expostos em ambientes de escala real - o consumidor visualiza em casa.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47472" y="2962656"/>
            <a:ext cx="440740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347472" y="2962656"/>
            <a:ext cx="1170432" cy="804672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02336" y="2962656"/>
            <a:ext cx="106070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Ritmo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609344" y="2999232"/>
            <a:ext cx="3054096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Repeticao de elementos que cria movimento visual e conduz o olhar do shopper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Ritmo alto: muitos estimulos. Ritmo baixo: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respiro (respirar).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609344" y="3638482"/>
            <a:ext cx="305409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21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Farmacia: ritmo alto (muitos produtos). Apple Store: ritmo baixo (poucos itens).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47472" y="3858768"/>
            <a:ext cx="4407408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7" name="Shape 25"/>
          <p:cNvSpPr/>
          <p:nvPr/>
        </p:nvSpPr>
        <p:spPr>
          <a:xfrm>
            <a:off x="347472" y="3858768"/>
            <a:ext cx="1170432" cy="8046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402336" y="3858768"/>
            <a:ext cx="106070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Foco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609344" y="3895344"/>
            <a:ext cx="3054096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elemento deve ser o protagonista da composicao. Se tudo e destaque, nada e destaque. O produto focal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recebe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iluminação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privilegiados.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1609344" y="4389120"/>
            <a:ext cx="305409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Vitrine com um produto principal, contextualizados por acessorios complementares.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983480" y="1170432"/>
            <a:ext cx="3977640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4983480" y="1170432"/>
            <a:ext cx="1170432" cy="8046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5038344" y="1170432"/>
            <a:ext cx="106070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Contraste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245352" y="1207008"/>
            <a:ext cx="271576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Oposicao de cor, textura, forma ou tamanho que cria tensao visual positiva. O contraste atrai o olhar para o produto que o varejista quer destacar.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245352" y="1700784"/>
            <a:ext cx="2459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Produto escuro em fundo claro. Produto colorido em prateleira neutra.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983480" y="2066544"/>
            <a:ext cx="3977640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7" name="Shape 35"/>
          <p:cNvSpPr/>
          <p:nvPr/>
        </p:nvSpPr>
        <p:spPr>
          <a:xfrm>
            <a:off x="4983480" y="2066544"/>
            <a:ext cx="1170432" cy="8046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5038344" y="2066544"/>
            <a:ext cx="106070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Harmonia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6245352" y="2103120"/>
            <a:ext cx="271576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Coerencia entre todos os elementos visuais: cores, fontes, materiais e mensagem. Loja harmonica passa credibilidade e reforca o posicionamento da marca.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245352" y="2596896"/>
            <a:ext cx="2459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Farm: todas as pecas graficas, cores e materiais falam a mesma linguagem.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983480" y="2962656"/>
            <a:ext cx="3977640" cy="80467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4983480" y="2962656"/>
            <a:ext cx="1170432" cy="8046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5038344" y="2962656"/>
            <a:ext cx="106070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Unidade</a:t>
            </a:r>
            <a:endParaRPr lang="en-US" sz="1250" dirty="0"/>
          </a:p>
        </p:txBody>
      </p:sp>
      <p:sp>
        <p:nvSpPr>
          <p:cNvPr id="44" name="Text 42"/>
          <p:cNvSpPr/>
          <p:nvPr/>
        </p:nvSpPr>
        <p:spPr>
          <a:xfrm>
            <a:off x="6245352" y="2999232"/>
            <a:ext cx="271576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conjunto cria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unica e reconhecivel. O consumidor deve sentir que esta em UM lugar especifico, com personalidade propria -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 qualquer loja.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6245352" y="3638482"/>
            <a:ext cx="24597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Melissa: unidade estetica que se repete em todas as lojas do mundo.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Vitrine como Midia - 3 a 8 Segundos para Converter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vitrine e o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anúncio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mais eficiente do varejo de rua. O transeunte decide entrar ou passar em 3-8 segundos.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há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segunda chance de causar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primeira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impressão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44752"/>
            <a:ext cx="4114800" cy="321868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457200" y="1444752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Anatomia de uma vitrine que converte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30352" y="1865376"/>
            <a:ext cx="3968496" cy="402336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530352" y="1865376"/>
            <a:ext cx="1005840" cy="402336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530352" y="1865376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Produto focal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619922" y="1883664"/>
            <a:ext cx="198138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Centro e na altura dos olhos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591056" y="2066544"/>
            <a:ext cx="285292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produto principal. Tudo serve para destacar ele.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30352" y="2322576"/>
            <a:ext cx="3968496" cy="40233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530352" y="2322576"/>
            <a:ext cx="1005840" cy="40233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530352" y="2322576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Storytelling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619922" y="2340864"/>
            <a:ext cx="198138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Contexto que cria desejo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591056" y="2523744"/>
            <a:ext cx="285292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mostre o produto - mostre o estilo de vida.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30352" y="2779776"/>
            <a:ext cx="3968496" cy="402336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530352" y="2779776"/>
            <a:ext cx="100584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530352" y="2779776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iluminação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619922" y="2798064"/>
            <a:ext cx="198138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Spot direcionado ao focal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591056" y="2980944"/>
            <a:ext cx="285292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Luz cria hierarquia. O que é iluminado, vende.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30352" y="3236976"/>
            <a:ext cx="3968496" cy="40233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Shape 29"/>
          <p:cNvSpPr/>
          <p:nvPr/>
        </p:nvSpPr>
        <p:spPr>
          <a:xfrm>
            <a:off x="530352" y="3236976"/>
            <a:ext cx="1005840" cy="4023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530352" y="3236976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Profundidade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619922" y="3255264"/>
            <a:ext cx="198138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Planos: frente, meio, fundo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591056" y="3438144"/>
            <a:ext cx="285292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planos criam tridimensionalidade e riqueza.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30352" y="3694176"/>
            <a:ext cx="3968496" cy="402336"/>
          </a:xfrm>
          <a:prstGeom prst="rect">
            <a:avLst/>
          </a:prstGeom>
          <a:solidFill>
            <a:srgbClr val="09143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Shape 34"/>
          <p:cNvSpPr/>
          <p:nvPr/>
        </p:nvSpPr>
        <p:spPr>
          <a:xfrm>
            <a:off x="530352" y="3694176"/>
            <a:ext cx="1005840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530352" y="3694176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Mensagem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619922" y="3712464"/>
            <a:ext cx="198138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Curta, legivel a 3m de distancia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591056" y="3895344"/>
            <a:ext cx="285292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7 palavras. Fonte grande. Contraste alto.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530352" y="4151376"/>
            <a:ext cx="3968496" cy="40233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530352" y="4151376"/>
            <a:ext cx="1005840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530352" y="4151376"/>
            <a:ext cx="1005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Sazonalidade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1619922" y="4169664"/>
            <a:ext cx="1981384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Atualizada a cada 2-4 semanas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591056" y="4352544"/>
            <a:ext cx="285292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Vitrine parada comunica loja parada.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754880" y="1444752"/>
            <a:ext cx="3931920" cy="85953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4754880" y="1444752"/>
            <a:ext cx="3931920" cy="27432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Text 45"/>
          <p:cNvSpPr/>
          <p:nvPr/>
        </p:nvSpPr>
        <p:spPr>
          <a:xfrm>
            <a:off x="4828032" y="1444752"/>
            <a:ext cx="37856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Vitrine Aberta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4828032" y="1755648"/>
            <a:ext cx="378561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fundo - o interior da loja e visivel. Convida o transeunte a 'entrar com os olhos'. Gera curiosidade e aumenta tempo de parada.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828032" y="2103120"/>
            <a:ext cx="37856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Farmácias, livrarias, cafes.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754880" y="2377440"/>
            <a:ext cx="3931920" cy="85953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Shape 49"/>
          <p:cNvSpPr/>
          <p:nvPr/>
        </p:nvSpPr>
        <p:spPr>
          <a:xfrm>
            <a:off x="4754880" y="2377440"/>
            <a:ext cx="3931920" cy="27432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Text 50"/>
          <p:cNvSpPr/>
          <p:nvPr/>
        </p:nvSpPr>
        <p:spPr>
          <a:xfrm>
            <a:off x="4828032" y="2377440"/>
            <a:ext cx="37856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Vitrine Fechada</a:t>
            </a:r>
            <a:endParaRPr lang="en-US" sz="1150" dirty="0"/>
          </a:p>
        </p:txBody>
      </p:sp>
      <p:sp>
        <p:nvSpPr>
          <p:cNvPr id="53" name="Text 51"/>
          <p:cNvSpPr/>
          <p:nvPr/>
        </p:nvSpPr>
        <p:spPr>
          <a:xfrm>
            <a:off x="4828032" y="2688336"/>
            <a:ext cx="378561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fundo opaco. Permite controle total da composicao. Ideal para storytelling visual completo e colecoes premium.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4828032" y="3035808"/>
            <a:ext cx="37856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Joalheria, alta-costura, perfumaria.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754880" y="3310128"/>
            <a:ext cx="3931920" cy="85953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6" name="Shape 54"/>
          <p:cNvSpPr/>
          <p:nvPr/>
        </p:nvSpPr>
        <p:spPr>
          <a:xfrm>
            <a:off x="4754880" y="3310128"/>
            <a:ext cx="3931920" cy="2743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7" name="Text 55"/>
          <p:cNvSpPr/>
          <p:nvPr/>
        </p:nvSpPr>
        <p:spPr>
          <a:xfrm>
            <a:off x="4828032" y="3310128"/>
            <a:ext cx="37856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Vitrine Temática</a:t>
            </a:r>
            <a:endParaRPr lang="en-US" sz="1150" dirty="0"/>
          </a:p>
        </p:txBody>
      </p:sp>
      <p:sp>
        <p:nvSpPr>
          <p:cNvPr id="58" name="Text 56"/>
          <p:cNvSpPr/>
          <p:nvPr/>
        </p:nvSpPr>
        <p:spPr>
          <a:xfrm>
            <a:off x="4828032" y="3621024"/>
            <a:ext cx="378561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Organizada em torno de um tema, data comemorativa ou colecao. Cria senso de urgência e relevância sazonal.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4828032" y="3968496"/>
            <a:ext cx="37856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Natal, Dia das Maes, Pascoa.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4754880" y="4242816"/>
            <a:ext cx="3931920" cy="85953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1" name="Shape 59"/>
          <p:cNvSpPr/>
          <p:nvPr/>
        </p:nvSpPr>
        <p:spPr>
          <a:xfrm>
            <a:off x="4754880" y="4242816"/>
            <a:ext cx="3931920" cy="27432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2" name="Text 60"/>
          <p:cNvSpPr/>
          <p:nvPr/>
        </p:nvSpPr>
        <p:spPr>
          <a:xfrm>
            <a:off x="4828032" y="4242816"/>
            <a:ext cx="37856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Vitrine Interativa</a:t>
            </a:r>
            <a:endParaRPr lang="en-US" sz="1150" dirty="0"/>
          </a:p>
        </p:txBody>
      </p:sp>
      <p:sp>
        <p:nvSpPr>
          <p:cNvPr id="63" name="Text 61"/>
          <p:cNvSpPr/>
          <p:nvPr/>
        </p:nvSpPr>
        <p:spPr>
          <a:xfrm>
            <a:off x="4828032" y="4553712"/>
            <a:ext cx="378561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transeunte pode interagir fisicamente ou via tela. Gera parada prolongada e compartilhamento em redes sociais.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4828032" y="4901184"/>
            <a:ext cx="37856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21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Nike, Adidas, lojas de fast fashion.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Psicologia das Cores no Varejo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9377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4937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 é 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primeira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informação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o cerebro processa - antes do produto, do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do texto. Pesquisas mostram que 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influencia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ate 85% da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compra por impulso.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47472" y="1353312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353312"/>
            <a:ext cx="1993392" cy="40233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02336" y="1353312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VERMELHO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38912" y="1810512"/>
            <a:ext cx="181051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Urgencia,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promoção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liquidação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Aumenta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frequência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cardiaca e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sensação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escassez.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38912" y="2340864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Americanas, Casas Bahia, Carrefour (oferta)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38912" y="2615184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Excesso gera agressividade. Usar para chamar </a:t>
            </a: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como cor dominante.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542032" y="1353312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2542032" y="1353312"/>
            <a:ext cx="1993392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2596896" y="1353312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AZUL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633472" y="1810512"/>
            <a:ext cx="181051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Confiança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segurança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tranquilidade. Mais usada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serviços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financeiros e farmacias.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2633472" y="2340864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Walmart, Samsung, Raia Drogasil, bancos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633472" y="2615184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Pode reduzir apetite em ambientes alimentares. Evitar em padarias e restaurantes.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36592" y="1353312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4736592" y="1353312"/>
            <a:ext cx="1993392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4791456" y="1353312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AMARELO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828032" y="1810512"/>
            <a:ext cx="181051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Otimismo, clareza, energia. Chama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sem gerar ansiedade. Ideal para destacar oferta.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828032" y="2340864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Mc Donald's (complementa o vermelho), Mercado Livre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28032" y="2615184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Alta intensidade cansa o olho rapidamente. Usar em doses estrategicas.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6931152" y="1353312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6931152" y="1353312"/>
            <a:ext cx="1993392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6986016" y="1353312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VERDE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022592" y="1810512"/>
            <a:ext cx="181051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Saude, natureza, sustentabilidade, frescor. Ideal para categorias organicas, hortifruti e farmacias.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7022592" y="2340864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Whole Foods, Natura, Pao de Acucar (organicos)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022592" y="2615184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Verde escuro passa seriedade; verde claro passa frescor. Escolher o tom certo.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145536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347472" y="3145536"/>
            <a:ext cx="1993392" cy="40233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37"/>
          <p:cNvSpPr/>
          <p:nvPr/>
        </p:nvSpPr>
        <p:spPr>
          <a:xfrm>
            <a:off x="402336" y="3145536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LARANJA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358437" y="3542448"/>
            <a:ext cx="1991563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Entusiasmo, calor, acessibilidade. Energia sem a agressividade do vermelho. Estimula compra por impulso.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38912" y="4133088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Shopee, Amazon (logo), Renner (acento)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38912" y="4407408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Associado a baixo custo. Pode conflitar com posicionamento premium.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2542032" y="3145536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2542032" y="3145536"/>
            <a:ext cx="1993392" cy="402336"/>
          </a:xfrm>
          <a:prstGeom prst="rect">
            <a:avLst/>
          </a:prstGeom>
          <a:solidFill>
            <a:srgbClr val="212121"/>
          </a:solidFill>
          <a:ln w="12700">
            <a:solidFill>
              <a:srgbClr val="21212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Text 43"/>
          <p:cNvSpPr/>
          <p:nvPr/>
        </p:nvSpPr>
        <p:spPr>
          <a:xfrm>
            <a:off x="2596896" y="3145536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PRETO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2542032" y="3602736"/>
            <a:ext cx="1975104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Luxo, sofisticacao, exclusividade. Cria contraste maximo com qualquer produto exposto sobre ele.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2633472" y="4133088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1212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Apple (display), Chanel, Havaianas linha premium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2633472" y="4407408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Torna o </a:t>
            </a: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menor. </a:t>
            </a: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Requer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iluminação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especializada para </a:t>
            </a: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sufocar.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736592" y="3145536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4736592" y="3145536"/>
            <a:ext cx="1993392" cy="402336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Text 49"/>
          <p:cNvSpPr/>
          <p:nvPr/>
        </p:nvSpPr>
        <p:spPr>
          <a:xfrm>
            <a:off x="4791456" y="3145536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BRANCO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4828032" y="3602736"/>
            <a:ext cx="181051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Pureza, limpeza,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leveza. Amplifica o </a:t>
            </a:r>
            <a:r>
              <a:rPr lang="en-US" sz="9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visual e destaca qualquer produto exposto.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28032" y="4133088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88888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Apple Store, farmaceuticos, produtos infantis premium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4828032" y="4407408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Pode parecer vazio sem produto suficiente. Requer VM denso para </a:t>
            </a: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ficar frio.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6931152" y="3145536"/>
            <a:ext cx="1993392" cy="166420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6" name="Shape 54"/>
          <p:cNvSpPr/>
          <p:nvPr/>
        </p:nvSpPr>
        <p:spPr>
          <a:xfrm>
            <a:off x="6931152" y="3145536"/>
            <a:ext cx="1993392" cy="40233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7" name="Text 55"/>
          <p:cNvSpPr/>
          <p:nvPr/>
        </p:nvSpPr>
        <p:spPr>
          <a:xfrm>
            <a:off x="6986016" y="3145536"/>
            <a:ext cx="188366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ROXO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6932067" y="3532400"/>
            <a:ext cx="1991563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Criatividade, espiritualidade, misterio. Historicamente associado a realeza e exclusividade.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7022592" y="4133088"/>
            <a:ext cx="181051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Ex.: Cadbury (chocolate), Hallmark, Boticario (linhas especiais)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7022592" y="4407408"/>
            <a:ext cx="1810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atenção</a:t>
            </a: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Pouco usado em varejo de massa. Forte identidade para nichos especificos.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iluminação</a:t>
            </a: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Estrategica - Luz como Ferramenta de Venda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54864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iluminação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apenas visibilidade - é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hierarquia e narrativa. O produto iluminado do jeito certo vende mais. O ambiente iluminado certo faz o cliente ficar mais tempo.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26464"/>
            <a:ext cx="8229600" cy="329184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457200" y="1426464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Temperatura de Cor: 2700K (quente/amarela)  ----  3500K (neutra)  ----  6500K (fria/azul)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57200" y="1865376"/>
            <a:ext cx="8229600" cy="87782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457200" y="1865376"/>
            <a:ext cx="59436" cy="87782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457200" y="1865376"/>
            <a:ext cx="2011680" cy="877824"/>
          </a:xfrm>
          <a:prstGeom prst="rect">
            <a:avLst/>
          </a:prstGeom>
          <a:solidFill>
            <a:srgbClr val="D4610A">
              <a:alpha val="12000"/>
            </a:srgbClr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530352" y="1920240"/>
            <a:ext cx="186537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Luz Quente (2700-3000K)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523744" y="1920240"/>
            <a:ext cx="389534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 aconchego, intimidade e </a:t>
            </a:r>
            <a:r>
              <a:rPr lang="en-US" sz="14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sensação</a:t>
            </a: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calor. Aumenta o tempo de </a:t>
            </a:r>
            <a:r>
              <a:rPr lang="en-US" sz="14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permanência</a:t>
            </a: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estimula compra de itens de vestuario e </a:t>
            </a:r>
            <a:r>
              <a:rPr lang="en-US" sz="14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decoração</a:t>
            </a: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73952" y="1920240"/>
            <a:ext cx="2139696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Vestuario, joalheria, vinho, chocolateria, casa &amp; </a:t>
            </a:r>
            <a:r>
              <a:rPr lang="en-US" sz="1100" i="1" dirty="0" err="1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decoração</a:t>
            </a:r>
            <a:r>
              <a:rPr lang="en-US" sz="11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2834640"/>
            <a:ext cx="8229600" cy="87782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457200" y="2834640"/>
            <a:ext cx="59436" cy="87782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Shape 21"/>
          <p:cNvSpPr/>
          <p:nvPr/>
        </p:nvSpPr>
        <p:spPr>
          <a:xfrm>
            <a:off x="457200" y="2834640"/>
            <a:ext cx="2011680" cy="877824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530352" y="2889504"/>
            <a:ext cx="186537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Luz Neutra (3500-4000K)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2523744" y="2889504"/>
            <a:ext cx="389534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Equilibrio entre aconchego e clareza. Versatil para uso geral. </a:t>
            </a:r>
            <a:r>
              <a:rPr lang="en-US" sz="14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distorce cores e e adequada para a maioria das categorias.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473952" y="2889504"/>
            <a:ext cx="2139696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Supermercado, farmacia, papelaria, cosmeticos.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3803904"/>
            <a:ext cx="8229600" cy="87782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457200" y="3803904"/>
            <a:ext cx="59436" cy="87782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457200" y="3803904"/>
            <a:ext cx="2011680" cy="877824"/>
          </a:xfrm>
          <a:prstGeom prst="rect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530352" y="3858768"/>
            <a:ext cx="186537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Luz Fria (5000-6500K)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2523744" y="3858768"/>
            <a:ext cx="3895344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Precisão</a:t>
            </a: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limpeza e modernidade. Aumenta o estado de alerta e a percepcao de higiene. Comum em ambientes tecnologicos e medicos.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473952" y="3858768"/>
            <a:ext cx="2139696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Uso: Eletronicos, produtos de limpeza, clinicas, laboratorios.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5720" y="4608576"/>
            <a:ext cx="9052560" cy="2743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187868" y="4608576"/>
            <a:ext cx="88513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Dica: spotlight (foco direcional) aumenta 30-50% o destaque de um produto na gondola. Sempre direcionar para o produto focal da vitrine ou categoria.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Sinalização</a:t>
            </a: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e Hierarquia Visual na Loja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211365"/>
            <a:ext cx="6858000" cy="1703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9377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4937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shopper percorre a loja em camadas de leitura visual. Cada nivel de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sinalização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tem funcao, altura, tamanho e mensagem especificos - violar essa hierarquia gera confusao e perda de venda.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47472" y="1335024"/>
            <a:ext cx="8430768" cy="104241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335024"/>
            <a:ext cx="45719" cy="104241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347472" y="1335024"/>
            <a:ext cx="2286000" cy="1042416"/>
          </a:xfrm>
          <a:prstGeom prst="rect">
            <a:avLst/>
          </a:prstGeom>
          <a:solidFill>
            <a:srgbClr val="0D2461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38912" y="1389888"/>
            <a:ext cx="2121408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1 - </a:t>
            </a:r>
            <a:r>
              <a:rPr lang="en-US" sz="12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Sinalização</a:t>
            </a:r>
            <a:r>
              <a:rPr lang="en-US" sz="12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Ambiente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38912" y="1810512"/>
            <a:ext cx="21214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Acima de 2,0m - visivel de longe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706624" y="1389888"/>
            <a:ext cx="2852928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Orientação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macrogeografica dentro da loja. </a:t>
            </a: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Onde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estão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as </a:t>
            </a: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seções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596128" y="1389888"/>
            <a:ext cx="36576" cy="1133856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5687568" y="1389888"/>
            <a:ext cx="3017520" cy="11338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palavra ou icone. Ex.: 'Padaria', 'Higiene', 'Bebidas'.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47472" y="2439721"/>
            <a:ext cx="8430768" cy="812737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sz="2400"/>
          </a:p>
        </p:txBody>
      </p:sp>
      <p:sp>
        <p:nvSpPr>
          <p:cNvPr id="22" name="Shape 20"/>
          <p:cNvSpPr/>
          <p:nvPr/>
        </p:nvSpPr>
        <p:spPr>
          <a:xfrm>
            <a:off x="347472" y="2439721"/>
            <a:ext cx="45719" cy="823281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23" name="Shape 21"/>
          <p:cNvSpPr/>
          <p:nvPr/>
        </p:nvSpPr>
        <p:spPr>
          <a:xfrm>
            <a:off x="347472" y="2439721"/>
            <a:ext cx="2286000" cy="812737"/>
          </a:xfrm>
          <a:prstGeom prst="rect">
            <a:avLst/>
          </a:prstGeom>
          <a:solidFill>
            <a:srgbClr val="1454C4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24" name="Text 22"/>
          <p:cNvSpPr/>
          <p:nvPr/>
        </p:nvSpPr>
        <p:spPr>
          <a:xfrm>
            <a:off x="438912" y="2418410"/>
            <a:ext cx="2121408" cy="3173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2 - </a:t>
            </a:r>
            <a:r>
              <a:rPr lang="en-US" sz="1200" b="1" dirty="0" err="1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sinalização</a:t>
            </a:r>
            <a:r>
              <a:rPr lang="en-US" sz="12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Categoria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38912" y="2928405"/>
            <a:ext cx="2121408" cy="2115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1,60m a 2,0m - altura dos olhos em movimento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2706624" y="2583957"/>
            <a:ext cx="2852928" cy="6685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 a categoria especifica dentro da secao. Orienta a busca.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596127" y="2483476"/>
            <a:ext cx="45719" cy="768983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28" name="Text 26"/>
          <p:cNvSpPr/>
          <p:nvPr/>
        </p:nvSpPr>
        <p:spPr>
          <a:xfrm>
            <a:off x="5687568" y="2501364"/>
            <a:ext cx="3017520" cy="640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Nome da categoria + icone. Ex.: 'Cervejas importadas', 'Organicos'.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47472" y="3295261"/>
            <a:ext cx="8430768" cy="878975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sz="2400"/>
          </a:p>
        </p:txBody>
      </p:sp>
      <p:sp>
        <p:nvSpPr>
          <p:cNvPr id="30" name="Shape 28"/>
          <p:cNvSpPr/>
          <p:nvPr/>
        </p:nvSpPr>
        <p:spPr>
          <a:xfrm>
            <a:off x="347472" y="3295266"/>
            <a:ext cx="59436" cy="878975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31" name="Shape 29"/>
          <p:cNvSpPr/>
          <p:nvPr/>
        </p:nvSpPr>
        <p:spPr>
          <a:xfrm>
            <a:off x="347472" y="3295261"/>
            <a:ext cx="2286000" cy="878975"/>
          </a:xfrm>
          <a:prstGeom prst="rect">
            <a:avLst/>
          </a:prstGeom>
          <a:solidFill>
            <a:srgbClr val="0891B2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32" name="Text 30"/>
          <p:cNvSpPr/>
          <p:nvPr/>
        </p:nvSpPr>
        <p:spPr>
          <a:xfrm>
            <a:off x="438912" y="3350127"/>
            <a:ext cx="2121408" cy="2675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3 - </a:t>
            </a:r>
            <a:r>
              <a:rPr lang="en-US" sz="1200" b="1" dirty="0" err="1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sinalização</a:t>
            </a:r>
            <a:r>
              <a:rPr lang="en-US" sz="12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Produto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38912" y="3770751"/>
            <a:ext cx="2121408" cy="1783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0,80m a 1,60m - altura das maos e olhos parado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2706624" y="3350127"/>
            <a:ext cx="2852928" cy="7898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 beneficio, </a:t>
            </a: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promoção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 diferencial no momento da </a:t>
            </a: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5596127" y="3309931"/>
            <a:ext cx="45719" cy="864305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36" name="Text 34"/>
          <p:cNvSpPr/>
          <p:nvPr/>
        </p:nvSpPr>
        <p:spPr>
          <a:xfrm>
            <a:off x="5687568" y="3350127"/>
            <a:ext cx="3017520" cy="7898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 err="1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2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beneficio ou CTA. Ex.: 'Leve 3 pague 2', 'Novidade', 'Mais vendido'.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347472" y="4151210"/>
            <a:ext cx="8430768" cy="647259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sz="2400"/>
          </a:p>
        </p:txBody>
      </p:sp>
      <p:sp>
        <p:nvSpPr>
          <p:cNvPr id="38" name="Shape 36"/>
          <p:cNvSpPr/>
          <p:nvPr/>
        </p:nvSpPr>
        <p:spPr>
          <a:xfrm>
            <a:off x="347472" y="4151210"/>
            <a:ext cx="59436" cy="647259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39" name="Shape 37"/>
          <p:cNvSpPr/>
          <p:nvPr/>
        </p:nvSpPr>
        <p:spPr>
          <a:xfrm>
            <a:off x="347472" y="4151210"/>
            <a:ext cx="2286000" cy="647259"/>
          </a:xfrm>
          <a:prstGeom prst="rect">
            <a:avLst/>
          </a:prstGeom>
          <a:solidFill>
            <a:srgbClr val="C2185B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40" name="Text 38"/>
          <p:cNvSpPr/>
          <p:nvPr/>
        </p:nvSpPr>
        <p:spPr>
          <a:xfrm>
            <a:off x="438912" y="4081287"/>
            <a:ext cx="2121408" cy="2384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4 - </a:t>
            </a:r>
            <a:r>
              <a:rPr lang="en-US" sz="1200" b="1" dirty="0" err="1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comunicação</a:t>
            </a:r>
            <a:r>
              <a:rPr lang="en-US" sz="12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Impulso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438912" y="4477648"/>
            <a:ext cx="2121408" cy="1589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0m a 0,80m + checkout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2706624" y="4181810"/>
            <a:ext cx="2852928" cy="5677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Estimula compra </a:t>
            </a: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adicional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planejada no ultimo metro antes do caixa.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5596128" y="4181810"/>
            <a:ext cx="36576" cy="567771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44" name="Text 42"/>
          <p:cNvSpPr/>
          <p:nvPr/>
        </p:nvSpPr>
        <p:spPr>
          <a:xfrm>
            <a:off x="5687568" y="4181810"/>
            <a:ext cx="3017520" cy="5677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21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 direta, urgencia ou complemento. Ex.: 'Voce vai esquecer?', 'R$ 2,99'.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4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VM Digital - </a:t>
            </a:r>
            <a:r>
              <a:rPr lang="en-US" sz="26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Phygital</a:t>
            </a: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Tecnologia serve ao VM -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substitui. O objetivo continua o mesmo: guiar o comportamento do shopper. A tela digital e mais um elemento do kit de VM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estratégico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389888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" y="1389888"/>
            <a:ext cx="4114800" cy="29260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566928" y="1389888"/>
            <a:ext cx="38953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Espelho Inteligente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66928" y="1667117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Tela espelhada que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exibe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informações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sobre o produto que o cliente experimenta. Sugere complementos, mostra avaliacao de outros clientes e alternativas de cor ou tamanho.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66928" y="2194560"/>
            <a:ext cx="38953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21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Case: Sephora: espelho que analisa tom de pele e recomenda base e batom personalizados.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809744" y="1389888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4809744" y="1389888"/>
            <a:ext cx="4114800" cy="29260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919472" y="1389888"/>
            <a:ext cx="38953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Totem Interativo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919472" y="1667117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 touchscreen autonomo que permite explorar o catalogo completo, incluindo itens fora de estoque na loja fisica. Conecta o fisico ao e-commerce.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919472" y="2194560"/>
            <a:ext cx="38953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Case: Arezzo: totem nas lojas permite pedir para entrega em casa produtos sem estoque no PDV.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57200" y="2560320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457200" y="2560320"/>
            <a:ext cx="4114800" cy="29260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566928" y="2560320"/>
            <a:ext cx="38953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Digital Signage Dinamico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66928" y="2837549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Telas que mudam conteudo automaticamente conforme horario, clima, estoque ou perfil do cliente detectado por camera. Conteudo hiper-relevante no momento certo.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66928" y="3364992"/>
            <a:ext cx="38953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Case: Farm: telas com looks e campanha que mudam conforme a colecao da semana e horario do dia.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809744" y="2560320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4809744" y="2560320"/>
            <a:ext cx="4114800" cy="29260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919472" y="2560320"/>
            <a:ext cx="38953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Realidade Aumentada (AR)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919472" y="2837549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que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sobrepoem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informação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digital ao produto fisico. O cliente aponta o celular e ve como o produto fica em casa, no proprio corpo ou com outros itens.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919472" y="3364992"/>
            <a:ext cx="38953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Case: Leroy Merlin: AR para ver mobiliario no </a:t>
            </a:r>
            <a:r>
              <a:rPr lang="en-US" sz="900" i="1" dirty="0" err="1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real da casa antes de comprar.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57200" y="3730752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457200" y="3730752"/>
            <a:ext cx="4114800" cy="29260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566928" y="3730752"/>
            <a:ext cx="38953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Projecao Mapeada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66928" y="4007981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Videomapping projeta imagens sobre superficies irregulares.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experiências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imersivas e vitrines interativas sem custo de estrutura fisica permanente.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66928" y="4535424"/>
            <a:ext cx="38953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Case: Nike e Adidas usam projecao mapeada em lancamentos de tenis para criar vitrines 'vivas'.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809744" y="3730752"/>
            <a:ext cx="4114800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4809744" y="3730752"/>
            <a:ext cx="4114800" cy="29260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4919472" y="3730752"/>
            <a:ext cx="38953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QR Code de Conteudo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4919472" y="4007981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codigo na prateleira leva o shopper a video de produto, receita, depoimento de cliente, comparativo nutricional ou pagina de compra online.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919472" y="4535424"/>
            <a:ext cx="38953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Case: Pao de Acucar: QR em organicos mostra rastreabilidade da fazenda ao ponto de venda.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4334</Words>
  <Application>Microsoft Office PowerPoint</Application>
  <PresentationFormat>Apresentação na tela (16:9)</PresentationFormat>
  <Paragraphs>407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Calibri Bold</vt:lpstr>
      <vt:lpstr>Calibri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Administracao de Varejo - Aula 5 (2025)</dc:title>
  <dc:subject>PptxGenJS Presentation</dc:subject>
  <dc:creator>Prof. Paulo Henrique Pinho de Oliveira - CEFET/RJ</dc:creator>
  <cp:lastModifiedBy>PAULO HENRIQUE PINHO DE OLIVEIRA</cp:lastModifiedBy>
  <cp:revision>10</cp:revision>
  <dcterms:created xsi:type="dcterms:W3CDTF">2026-04-12T10:59:38Z</dcterms:created>
  <dcterms:modified xsi:type="dcterms:W3CDTF">2026-07-23T19:06:35Z</dcterms:modified>
</cp:coreProperties>
</file>