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79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10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2B2EAB-3DB9-2E46-900F-FF67CF6D9EF6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E80E72-C024-2340-B475-7E564D162F9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4594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704EF6-CFDF-44A9-B5B1-2C8E1F1FE3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DECBA6-DBF3-4324-B51A-ED041AD44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916E5E2-355A-4C48-ACA4-01C7A44E9D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A77417-9F64-4B18-9AF8-9CF271BE1D9B}" type="slidenum">
              <a:rPr lang="es-ES" altLang="pt-BR"/>
              <a:pPr>
                <a:defRPr/>
              </a:pPr>
              <a:t>‹nº›</a:t>
            </a:fld>
            <a:endParaRPr lang="es-ES" altLang="pt-BR" dirty="0"/>
          </a:p>
        </p:txBody>
      </p:sp>
    </p:spTree>
    <p:extLst>
      <p:ext uri="{BB962C8B-B14F-4D97-AF65-F5344CB8AC3E}">
        <p14:creationId xmlns:p14="http://schemas.microsoft.com/office/powerpoint/2010/main" val="3960173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2" descr="Uma imagem com texto, Cara humana, logótipo, captura de ecrã&#10;&#10;Descrição gerada automaticamente">
            <a:extLst>
              <a:ext uri="{FF2B5EF4-FFF2-40B4-BE49-F238E27FC236}">
                <a16:creationId xmlns:a16="http://schemas.microsoft.com/office/drawing/2014/main" id="{BB94BFF6-0906-458A-8CC6-0CA826528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170">
            <a:extLst>
              <a:ext uri="{FF2B5EF4-FFF2-40B4-BE49-F238E27FC236}">
                <a16:creationId xmlns:a16="http://schemas.microsoft.com/office/drawing/2014/main" id="{EF56234C-9BD7-42CB-B13F-05640E7B5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0468" y="3233738"/>
            <a:ext cx="1057275" cy="255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pt-BR" sz="1500" b="1" dirty="0">
                <a:solidFill>
                  <a:schemeClr val="bg1"/>
                </a:solidFill>
              </a:rPr>
              <a:t>Aula 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Por que o Varejista Investe em Marca Propria?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47548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7472" y="768096"/>
            <a:ext cx="59436" cy="47548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8229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Marca propria nao e estrategia defensiva de custo - e arma ofensiva de diferenciacao, margem e lealdade. O varejista que domina marca propria tem vantagem estrutural sobre quem nao tem.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47472" y="1316736"/>
            <a:ext cx="4133088" cy="10789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7472" y="1316736"/>
            <a:ext cx="749808" cy="107899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47472" y="1316736"/>
            <a:ext cx="749808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30%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207008" y="137160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Margem maior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207008" y="1682496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Marca propria tipicamente tem margem 15-30% superior ao produto de fabricante equivalente. Sem pagar royalty de marca para a industria.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773168" y="1316736"/>
            <a:ext cx="4133088" cy="10789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773168" y="1316736"/>
            <a:ext cx="749808" cy="107899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73168" y="1316736"/>
            <a:ext cx="749808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100%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632704" y="137160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Exclusividade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632704" y="1682496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 disponivel so no varejista. Consumidor que quer aquela linha precisa ir ate essa loja. Nenhum comparador de preco consegue tirar o cliente.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47472" y="2487168"/>
            <a:ext cx="4133088" cy="10789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47472" y="2487168"/>
            <a:ext cx="749808" cy="107899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47472" y="2487168"/>
            <a:ext cx="749808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Total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207008" y="2542032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Controle de preco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1207008" y="2852928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varejista define o preco sem negociacao externa. Pode ajustar margem, promover e reposicionar sem depender da industria.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773168" y="2487168"/>
            <a:ext cx="4133088" cy="10789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773168" y="2487168"/>
            <a:ext cx="749808" cy="107899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773168" y="2487168"/>
            <a:ext cx="749808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100%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5632704" y="2542032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Dados proprios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5632704" y="2852928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venda de marca propria gera dados de consumo que o varejista nao precisa compartilhar com a industria. Ativo de inteligencia exclusivo.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347472" y="3657600"/>
            <a:ext cx="4133088" cy="10789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347472" y="3657600"/>
            <a:ext cx="749808" cy="1078992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47472" y="3657600"/>
            <a:ext cx="749808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Unico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1207008" y="3712464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Diferenciacao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1207008" y="4023360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Sortimento unico que o concorrente nao pode copiar imediatamente. Uma linha propria bem posicionada demora 12-18 meses para ser replicada.</a:t>
            </a:r>
            <a:endParaRPr lang="en-US" sz="1050" dirty="0"/>
          </a:p>
        </p:txBody>
      </p:sp>
      <p:sp>
        <p:nvSpPr>
          <p:cNvPr id="38" name="Shape 36"/>
          <p:cNvSpPr/>
          <p:nvPr/>
        </p:nvSpPr>
        <p:spPr>
          <a:xfrm>
            <a:off x="4773168" y="3657600"/>
            <a:ext cx="4133088" cy="10789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4773168" y="3657600"/>
            <a:ext cx="749808" cy="1078992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773168" y="3657600"/>
            <a:ext cx="749808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Lock-in</a:t>
            </a:r>
            <a:endParaRPr lang="en-US" sz="1500" dirty="0"/>
          </a:p>
        </p:txBody>
      </p:sp>
      <p:sp>
        <p:nvSpPr>
          <p:cNvPr id="41" name="Text 39"/>
          <p:cNvSpPr/>
          <p:nvPr/>
        </p:nvSpPr>
        <p:spPr>
          <a:xfrm>
            <a:off x="5632704" y="3712464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Lealdade ao canal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5632704" y="4023360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Consumidor fiel a uma marca propria so consegue compra-la naquele varejista. Cria switching cost real e comportamental.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 Tipos de Estrategia de Marca Propria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804672"/>
            <a:ext cx="4133088" cy="195681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7200" y="804672"/>
            <a:ext cx="4133088" cy="34747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804672"/>
            <a:ext cx="39502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Generica (Marca do Varejista)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48640" y="1207008"/>
            <a:ext cx="3950208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produto usa o nome ou logo do proprio varejista como marca. O consumidor sabe imediatamente que e marca propria.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548640" y="1719072"/>
            <a:ext cx="39502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Quando: Linhas de produto de baixo risco e alta rotatividade onde o consumidor ja confia no varejista.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548640" y="2084832"/>
            <a:ext cx="39502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Carrefour (arroz Carrefour), Extra (sabao Extra), St Marché (linha St Marché de organicos), Kirkland (Costco).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548640" y="2432304"/>
            <a:ext cx="39502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Risco: Defeito no produto impacta a marca principal do varejista.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809744" y="804672"/>
            <a:ext cx="4133088" cy="195681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809744" y="804672"/>
            <a:ext cx="4133088" cy="34747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901184" y="804672"/>
            <a:ext cx="39502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Submarca (Linha Especial)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4901184" y="1207008"/>
            <a:ext cx="3950208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varejista cria um nome de linha que comunica o segmento (premium, organico, basico) mas ainda esta associado a marca mae.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901184" y="1719072"/>
            <a:ext cx="39502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Quando: Quando o varejista quer segmentar sem criar marca independente. Comunicacao do portfolio facilitada.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4901184" y="2084832"/>
            <a:ext cx="39502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Carrefour Seleção (premium), Carrefour Bio (organico), GPA Qualitá (premium GPA).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4901184" y="2432304"/>
            <a:ext cx="39502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Risco: Consumidor pode confundir linhas e diluir o posicionamento.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57200" y="2871216"/>
            <a:ext cx="4133088" cy="195681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57200" y="2871216"/>
            <a:ext cx="4133088" cy="34747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2871216"/>
            <a:ext cx="39502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Marca Independente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548640" y="3273552"/>
            <a:ext cx="3950208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varejista cria uma marca sem vinculo visivel com sua propria identidade. O consumidor nao sabe que e do varejista.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48640" y="3785616"/>
            <a:ext cx="39502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Quando: Quando o varejista quer competir diretamente com a industria sem o estigma de 'marca propria barata'.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548640" y="4151376"/>
            <a:ext cx="39502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Amazon Basics (produto da Amazon sem mencionar Amazon). Life by Franprix (rede francesa).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548640" y="4498848"/>
            <a:ext cx="39502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Risco: Maior investimento em construcao de marca independente.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4809744" y="2871216"/>
            <a:ext cx="4133088" cy="195681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809744" y="2871216"/>
            <a:ext cx="4133088" cy="3474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901184" y="2871216"/>
            <a:ext cx="39502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Copycat (Inspiracao no Lider)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4901184" y="3273552"/>
            <a:ext cx="3950208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 que imita deliberadamente embalagem, nome ou design do lider de mercado. Estrategia agressiva e eticamente controversa.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4901184" y="3785616"/>
            <a:ext cx="39502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Quando: Quando o objetivo e capturar o consumidor que nao encontrou o lider ou quer a economia imediata.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4901184" y="4151376"/>
            <a:ext cx="39502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'Actimel' do lider vs. 'Actiplus' da marca propria. Embalagem similar, preco 30% menor.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901184" y="4498848"/>
            <a:ext cx="39502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Risco: Acao judicial por concorrencia desleal. Dano de reputacao se o produto for inferior.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Cases Brasileiros de Marca Propria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4133088" cy="193852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47472" y="768096"/>
            <a:ext cx="4133088" cy="40233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768096"/>
            <a:ext cx="2743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Qualita (GPA)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236976" y="822960"/>
            <a:ext cx="1170432" cy="25603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36976" y="822960"/>
            <a:ext cx="11704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alimentar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457200" y="1225296"/>
            <a:ext cx="3913632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Principal marca propria do Brasil em produtos alimentares. Linha premium com mais de 400 SKUs que compete diretamente com marcas lideres em qualidade e preco.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57200" y="2029968"/>
            <a:ext cx="391363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2084832"/>
            <a:ext cx="39136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&gt;&gt; Qualita Gourmet e a sub-linha premium. Pos-venda incluido - produto com garantia de satisfacao.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773168" y="768096"/>
            <a:ext cx="4133088" cy="193852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773168" y="768096"/>
            <a:ext cx="4133088" cy="40233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82896" y="768096"/>
            <a:ext cx="2743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Carrefour Seleção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7662672" y="822960"/>
            <a:ext cx="1170432" cy="25603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662672" y="822960"/>
            <a:ext cx="11704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Gourmet e premium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4882896" y="1225296"/>
            <a:ext cx="3913632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Linha de produtos gourmet com curadoria de especialistas. Visa o consumidor A/B que busca diferencial no hipermercado sem pagar preco de loja especializada.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882896" y="2029968"/>
            <a:ext cx="391363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882896" y="2084832"/>
            <a:ext cx="39136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&gt;&gt; Vinhos, queijos importados e pratos prontos premium. A marca que comprou tambem GPA para ampliar o portfolio.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47472" y="2798064"/>
            <a:ext cx="4133088" cy="193852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347472" y="2798064"/>
            <a:ext cx="4133088" cy="40233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57200" y="2798064"/>
            <a:ext cx="2743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Hortifrutti Premium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3236976" y="2852928"/>
            <a:ext cx="1170432" cy="25603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236976" y="2852928"/>
            <a:ext cx="11704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D46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FLV + organicos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457200" y="3255264"/>
            <a:ext cx="3913632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 de hortifruti que transformou marca propria em diferencial de posicionamento. Produtos com rastreabilidade de origem e certificacao organica sob a propria marca.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457200" y="4059936"/>
            <a:ext cx="391363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57200" y="4114800"/>
            <a:ext cx="39136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&gt;&gt; Pioneira em comunicar 'de onde vem o alimento' como parte da marca propria.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773168" y="2798064"/>
            <a:ext cx="4133088" cy="193852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773168" y="2798064"/>
            <a:ext cx="4133088" cy="40233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882896" y="2798064"/>
            <a:ext cx="2743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St Marche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7662672" y="2852928"/>
            <a:ext cx="1170432" cy="25603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662672" y="2852928"/>
            <a:ext cx="11704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Conveniencia premium</a:t>
            </a:r>
            <a:endParaRPr lang="en-US" sz="850" dirty="0"/>
          </a:p>
        </p:txBody>
      </p:sp>
      <p:sp>
        <p:nvSpPr>
          <p:cNvPr id="39" name="Text 37"/>
          <p:cNvSpPr/>
          <p:nvPr/>
        </p:nvSpPr>
        <p:spPr>
          <a:xfrm>
            <a:off x="4882896" y="3255264"/>
            <a:ext cx="3913632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 de supermercados de vizinhanca que usa marca propria para reforcar posicionamento premium. Produtos prontos, sanduiches e bebidas com identidade visual forte.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4882896" y="4059936"/>
            <a:ext cx="391363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882896" y="4114800"/>
            <a:ext cx="39136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&gt;&gt; A marca propria do St Marche comunica 'artesanal e local' - exatamente o posicionamento da rede.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Marca Propria no E-commerce e Desafios do Private Label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749808"/>
            <a:ext cx="4133088" cy="404164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7200" y="749808"/>
            <a:ext cx="4133088" cy="34747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749808"/>
            <a:ext cx="39502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Marca Propria no E-commerce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30352" y="1152144"/>
            <a:ext cx="3968496" cy="822960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530352" y="1152144"/>
            <a:ext cx="59436" cy="82296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76656" y="1243584"/>
            <a:ext cx="37673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Amazon Basics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76656" y="1536192"/>
            <a:ext cx="3749040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Amazon usa dados de busca para identificar categorias sem lider forte e lanca marca propria com vantagem de posicionamento no proprio algoritmo.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30352" y="2066544"/>
            <a:ext cx="3968496" cy="822960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530352" y="2066544"/>
            <a:ext cx="59436" cy="82296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76656" y="2157984"/>
            <a:ext cx="37673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Magalu Casa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76656" y="2450592"/>
            <a:ext cx="3749040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Magazine Luiza lanca linha propria de utilidades domesticas aproveitando os dados de busca de 38 mi de usuarios mensais para saber exatamente o que criar.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30352" y="2980944"/>
            <a:ext cx="3968496" cy="822960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530352" y="2980944"/>
            <a:ext cx="59436" cy="82296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76656" y="3072384"/>
            <a:ext cx="37673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Vantagem dos dados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76656" y="3364992"/>
            <a:ext cx="3749040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Plataformas digitais sao as maiores beneficiarias: sabem o que o consumidor procura mas nao encontra - e criam exatamente esse produto.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530352" y="3895344"/>
            <a:ext cx="3968496" cy="822960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530352" y="3895344"/>
            <a:ext cx="59436" cy="82296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76656" y="3986784"/>
            <a:ext cx="37673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Risco regulatorio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76656" y="4279392"/>
            <a:ext cx="3749040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UE e EUA investigam se plataformas usam dados de sellers para criar produtos proprios concorrentes. Antitruste digital em debate global.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4809744" y="749808"/>
            <a:ext cx="3877056" cy="404164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809744" y="749808"/>
            <a:ext cx="3877056" cy="3474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901184" y="749808"/>
            <a:ext cx="369417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Desafios e Riscos</a:t>
            </a:r>
            <a:endParaRPr lang="en-US" sz="1250" dirty="0"/>
          </a:p>
        </p:txBody>
      </p:sp>
      <p:sp>
        <p:nvSpPr>
          <p:cNvPr id="33" name="Shape 31"/>
          <p:cNvSpPr/>
          <p:nvPr/>
        </p:nvSpPr>
        <p:spPr>
          <a:xfrm>
            <a:off x="4882896" y="1152144"/>
            <a:ext cx="3730752" cy="822960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4882896" y="1152144"/>
            <a:ext cx="59436" cy="8229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029200" y="1243584"/>
            <a:ext cx="352958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Canibalizacao de fornecedor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5029200" y="1536192"/>
            <a:ext cx="3511296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Lançar marca propria na mesma categoria do fornecedor mais importante pode deteriorar o relacionamento e as condicoes comerciais.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4882896" y="2066544"/>
            <a:ext cx="3730752" cy="822960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4882896" y="2066544"/>
            <a:ext cx="59436" cy="8229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029200" y="2157984"/>
            <a:ext cx="352958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Custo de desenvolvimento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5029200" y="2450592"/>
            <a:ext cx="3511296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P&amp;D, embalagem, certificacoes e primeiro lote exigem investimento. Erro de conceito com baixo giro destroi a margem prometida.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4882896" y="2980944"/>
            <a:ext cx="3730752" cy="822960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4882896" y="2980944"/>
            <a:ext cx="59436" cy="8229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029200" y="3072384"/>
            <a:ext cx="352958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Risco de reputacao cruzada</a:t>
            </a:r>
            <a:endParaRPr lang="en-US" sz="1150" dirty="0"/>
          </a:p>
        </p:txBody>
      </p:sp>
      <p:sp>
        <p:nvSpPr>
          <p:cNvPr id="44" name="Text 42"/>
          <p:cNvSpPr/>
          <p:nvPr/>
        </p:nvSpPr>
        <p:spPr>
          <a:xfrm>
            <a:off x="5029200" y="3364992"/>
            <a:ext cx="3511296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 com defeito ou escandalo na marca propria afeta diretamente a marca mae do varejista. O dano e duplo.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4882896" y="3895344"/>
            <a:ext cx="3730752" cy="822960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46" name="Shape 44"/>
          <p:cNvSpPr/>
          <p:nvPr/>
        </p:nvSpPr>
        <p:spPr>
          <a:xfrm>
            <a:off x="4882896" y="3895344"/>
            <a:ext cx="59436" cy="8229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029200" y="3986784"/>
            <a:ext cx="352958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Gestao de qualidade</a:t>
            </a:r>
            <a:endParaRPr lang="en-US" sz="1150" dirty="0"/>
          </a:p>
        </p:txBody>
      </p:sp>
      <p:sp>
        <p:nvSpPr>
          <p:cNvPr id="48" name="Text 46"/>
          <p:cNvSpPr/>
          <p:nvPr/>
        </p:nvSpPr>
        <p:spPr>
          <a:xfrm>
            <a:off x="5029200" y="4279392"/>
            <a:ext cx="3511296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varejista nao fabrica - depende de terceiros. Garantir consistencia de qualidade entre lotes e fornecedores e o maior desafio operacional.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Tendencias Globais e Copycat Strategy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4133088" cy="329184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84048" y="768096"/>
            <a:ext cx="40965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Private Label em 2025 - Dados Globais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347472" y="1152144"/>
            <a:ext cx="4133088" cy="80467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47472" y="1152144"/>
            <a:ext cx="1024128" cy="80467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7472" y="1152144"/>
            <a:ext cx="1024128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+23%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426464" y="1152144"/>
            <a:ext cx="2980944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crescimento de PL na Europa em 2023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47472" y="2029968"/>
            <a:ext cx="4133088" cy="80467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47472" y="2029968"/>
            <a:ext cx="1024128" cy="80467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47472" y="2029968"/>
            <a:ext cx="1024128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36%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1426464" y="2029968"/>
            <a:ext cx="2980944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medio de PL no varejo europeu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47472" y="2907792"/>
            <a:ext cx="4133088" cy="80467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47472" y="2907792"/>
            <a:ext cx="1024128" cy="80467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47472" y="2907792"/>
            <a:ext cx="1024128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+2-3x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1426464" y="2907792"/>
            <a:ext cx="2980944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crescimento acima das marcas de fabricante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47472" y="3785616"/>
            <a:ext cx="4133088" cy="80467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47472" y="3785616"/>
            <a:ext cx="1024128" cy="80467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47472" y="3785616"/>
            <a:ext cx="1024128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65%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1426464" y="3785616"/>
            <a:ext cx="2980944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 consumidores ja experimentou PL premium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347472" y="4681728"/>
            <a:ext cx="41330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PLMA - Private Label Manufacturers Association, 2024.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773168" y="768096"/>
            <a:ext cx="4005072" cy="32918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09744" y="768096"/>
            <a:ext cx="396849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Copycat Strategy - Onde esta o Limite?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4773168" y="1152144"/>
            <a:ext cx="4005072" cy="53035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773168" y="1152144"/>
            <a:ext cx="59436" cy="5303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919472" y="1188720"/>
            <a:ext cx="378561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Copycat: produto que imita deliberadamente embalagem, cor, nome ou design do lider para induzir confusao no momento da compra e capturar o consumidor que 'quer o lider mas paga menos'.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73168" y="1737360"/>
            <a:ext cx="4005072" cy="676656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4773168" y="1737360"/>
            <a:ext cx="59436" cy="67665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919472" y="1773936"/>
            <a:ext cx="378561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Argumento a favor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919472" y="2029968"/>
            <a:ext cx="3785616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da estrategia legitima de precificacao comparativa. O consumidor sabe o que esta comprando. A concorrencia beneficia o consumidor com precos menores.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4773168" y="2487168"/>
            <a:ext cx="4005072" cy="676656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4773168" y="2487168"/>
            <a:ext cx="59436" cy="67665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919472" y="2523744"/>
            <a:ext cx="378561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Argumento contra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4919472" y="2779776"/>
            <a:ext cx="3785616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Aproveitamento indevido de brand equity alheio. Pode enganar o consumidor e configura concorrencia desleal ou violacao de trade dress (INPI).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4773168" y="3236976"/>
            <a:ext cx="4005072" cy="676656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4773168" y="3236976"/>
            <a:ext cx="59436" cy="67665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919472" y="3273552"/>
            <a:ext cx="378561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Jurisprudencia BR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4919472" y="3529584"/>
            <a:ext cx="3785616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INPI e tribunais brasileiros analisam trade dress. Caso emblematico: Nestle vs. marcas proprias que imitavam embalagem de Nescau. Resultado: restricao de embalagem.</a:t>
            </a:r>
            <a:endParaRPr lang="en-US" sz="950" dirty="0"/>
          </a:p>
        </p:txBody>
      </p:sp>
      <p:sp>
        <p:nvSpPr>
          <p:cNvPr id="46" name="Shape 44"/>
          <p:cNvSpPr/>
          <p:nvPr/>
        </p:nvSpPr>
        <p:spPr>
          <a:xfrm>
            <a:off x="4773168" y="3986784"/>
            <a:ext cx="4005072" cy="676656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4773168" y="3986784"/>
            <a:ext cx="59436" cy="67665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919472" y="4023360"/>
            <a:ext cx="378561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Posicao da industria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4919472" y="4279392"/>
            <a:ext cx="3785616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ABRAS (supermercados) e ABIA (industria alimentar) em conflito permanente. Industria ameaca com reducao de verba cooperada para varejistas que fazem copycat agressivo.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Avaliacao - Branding no Varejo  (3 pts da P2)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512064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7472" y="768096"/>
            <a:ext cx="59436" cy="51206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822960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Individual  -  Entrega em documento (2-3 pag.) ou apresentacao oral de 5 min  -  Prazo: antes da P2 (08/06)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47472" y="1371600"/>
            <a:ext cx="4133088" cy="155448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7472" y="1371600"/>
            <a:ext cx="566928" cy="1554480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47472" y="1371600"/>
            <a:ext cx="566928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1024128" y="1463040"/>
            <a:ext cx="3328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Escolha o varejista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1024128" y="1828800"/>
            <a:ext cx="3328416" cy="10424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Selecione um varejista real com loja fisica e presenca digital. Pode ser uma rede nacional, regional ou ate uma loja independente relevante na sua cidade. Justifique a escolha em uma frase.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773168" y="1371600"/>
            <a:ext cx="4133088" cy="155448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773168" y="1371600"/>
            <a:ext cx="566928" cy="155448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73168" y="1371600"/>
            <a:ext cx="566928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5449824" y="1463040"/>
            <a:ext cx="3328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Analise a identidade de marca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5449824" y="1828800"/>
            <a:ext cx="3328416" cy="10424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Documente: nome e logo (tipo e eficacia), paleta de cores (coerente com posicionamento?), tom de voz (como a marca fala nas redes sociais, no site e na loja?), arquitetura da loja como veiculo de marca.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47472" y="3035808"/>
            <a:ext cx="4133088" cy="155448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47472" y="3035808"/>
            <a:ext cx="566928" cy="15544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47472" y="3035808"/>
            <a:ext cx="566928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</a:t>
            </a:r>
            <a:endParaRPr lang="en-US" sz="2800" dirty="0"/>
          </a:p>
        </p:txBody>
      </p:sp>
      <p:sp>
        <p:nvSpPr>
          <p:cNvPr id="26" name="Text 24"/>
          <p:cNvSpPr/>
          <p:nvPr/>
        </p:nvSpPr>
        <p:spPr>
          <a:xfrm>
            <a:off x="1024128" y="3127248"/>
            <a:ext cx="3328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Identifique o posicionamento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024128" y="3493008"/>
            <a:ext cx="3328416" cy="10424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 e o posicionamento pretendido? Qual e o percebido (baseado em avaliacao de clientes, redes sociais ou visita)? Ha lacuna entre os dois? Qual e a Value Discipline (Treacy &amp; Wiersema) dominante?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773168" y="3035808"/>
            <a:ext cx="4133088" cy="155448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773168" y="3035808"/>
            <a:ext cx="566928" cy="155448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773168" y="3035808"/>
            <a:ext cx="566928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</a:t>
            </a:r>
            <a:endParaRPr lang="en-US" sz="2800" dirty="0"/>
          </a:p>
        </p:txBody>
      </p:sp>
      <p:sp>
        <p:nvSpPr>
          <p:cNvPr id="31" name="Text 29"/>
          <p:cNvSpPr/>
          <p:nvPr/>
        </p:nvSpPr>
        <p:spPr>
          <a:xfrm>
            <a:off x="5449824" y="3127248"/>
            <a:ext cx="3328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Proponha uma linha de marca propria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5449824" y="3493008"/>
            <a:ext cx="3328416" cy="10424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Crie o conceito de uma linha de marca propria para este varejista: nome da linha, posicionamento (Good/Better/Best), categoria de produto, embalagem conceitual (descreva), preco sugerido e justificativa estrategica.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Criando uma Marca do Zero - Visao Geral do Processo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749808"/>
            <a:ext cx="8229600" cy="512064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804672"/>
            <a:ext cx="7955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Criar uma marca nao e um ato criativo espontaneo - e um processo estruturado que começa no posicionamento estrategico e termina no monitoramento continuo. Design e o penultimo passo, nao o primeiro.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7200" y="1408176"/>
            <a:ext cx="8229600" cy="420624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57200" y="1408176"/>
            <a:ext cx="329184" cy="42062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" y="1408176"/>
            <a:ext cx="32918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841248" y="1408176"/>
            <a:ext cx="12801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Briefing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2176272" y="1444752"/>
            <a:ext cx="513892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Definir: publico, proposta de valor, posicionamento, concorrentes e restricoes. Sem briefing solido, tudo que vem depois pode estar errado.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7370064" y="1463040"/>
            <a:ext cx="1243584" cy="292608"/>
          </a:xfrm>
          <a:prstGeom prst="rect">
            <a:avLst/>
          </a:prstGeom>
          <a:solidFill>
            <a:srgbClr val="1454C4">
              <a:alpha val="25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70064" y="1463040"/>
            <a:ext cx="124358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1-2 sem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57200" y="1883664"/>
            <a:ext cx="8229600" cy="420624"/>
          </a:xfrm>
          <a:prstGeom prst="rect">
            <a:avLst/>
          </a:prstGeom>
          <a:solidFill>
            <a:srgbClr val="09143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57200" y="1883664"/>
            <a:ext cx="329184" cy="42062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1883664"/>
            <a:ext cx="32918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41248" y="1883664"/>
            <a:ext cx="12801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Pesquisa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2176272" y="1920240"/>
            <a:ext cx="513892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Analise de mercado, benchmarking de marcas concorrentes, entrevistas com consumidores. Onde esta o espaco livre na mente do publico?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7370064" y="1938528"/>
            <a:ext cx="1243584" cy="292608"/>
          </a:xfrm>
          <a:prstGeom prst="rect">
            <a:avLst/>
          </a:prstGeom>
          <a:solidFill>
            <a:srgbClr val="0891B2">
              <a:alpha val="25000"/>
            </a:srgbClr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370064" y="1938528"/>
            <a:ext cx="124358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2-4 sem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57200" y="2359152"/>
            <a:ext cx="8229600" cy="420624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57200" y="2359152"/>
            <a:ext cx="329184" cy="42062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7200" y="2359152"/>
            <a:ext cx="32918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41248" y="2359152"/>
            <a:ext cx="12801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Naming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2176272" y="2395728"/>
            <a:ext cx="513892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Criacao e triagem de nomes. Teste de pronuncia, memorabilidade, disponibilidade de dominio e registro no INPI. Processo mais critico.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7370064" y="2414016"/>
            <a:ext cx="1243584" cy="292608"/>
          </a:xfrm>
          <a:prstGeom prst="rect">
            <a:avLst/>
          </a:prstGeom>
          <a:solidFill>
            <a:srgbClr val="1F7A5C">
              <a:alpha val="25000"/>
            </a:srgbClr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370064" y="2414016"/>
            <a:ext cx="124358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3-6 sem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57200" y="2834640"/>
            <a:ext cx="8229600" cy="420624"/>
          </a:xfrm>
          <a:prstGeom prst="rect">
            <a:avLst/>
          </a:prstGeom>
          <a:solidFill>
            <a:srgbClr val="09143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457200" y="2834640"/>
            <a:ext cx="329184" cy="42062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57200" y="2834640"/>
            <a:ext cx="32918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841248" y="2834640"/>
            <a:ext cx="12801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Identidade Visual</a:t>
            </a:r>
            <a:endParaRPr lang="en-US" sz="1150" dirty="0"/>
          </a:p>
        </p:txBody>
      </p:sp>
      <p:sp>
        <p:nvSpPr>
          <p:cNvPr id="38" name="Text 36"/>
          <p:cNvSpPr/>
          <p:nvPr/>
        </p:nvSpPr>
        <p:spPr>
          <a:xfrm>
            <a:off x="2176272" y="2871216"/>
            <a:ext cx="513892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Logo, cores, tipografia, iconografia e padroes graficos. Criacao e refinamento de alternativas. Aprovacao e ajuste fino.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7370064" y="2889504"/>
            <a:ext cx="1243584" cy="292608"/>
          </a:xfrm>
          <a:prstGeom prst="rect">
            <a:avLst/>
          </a:prstGeom>
          <a:solidFill>
            <a:srgbClr val="7B2FBE">
              <a:alpha val="25000"/>
            </a:srgbClr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370064" y="2889504"/>
            <a:ext cx="124358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4-8 sem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457200" y="3310128"/>
            <a:ext cx="8229600" cy="420624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457200" y="3310128"/>
            <a:ext cx="329184" cy="42062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57200" y="3310128"/>
            <a:ext cx="32918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5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841248" y="3310128"/>
            <a:ext cx="12801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Tom e Voz</a:t>
            </a:r>
            <a:endParaRPr lang="en-US" sz="1150" dirty="0"/>
          </a:p>
        </p:txBody>
      </p:sp>
      <p:sp>
        <p:nvSpPr>
          <p:cNvPr id="45" name="Text 43"/>
          <p:cNvSpPr/>
          <p:nvPr/>
        </p:nvSpPr>
        <p:spPr>
          <a:xfrm>
            <a:off x="2176272" y="3346704"/>
            <a:ext cx="513892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Definicao da personalidade verbal da marca: como ela fala, que palavras usa, que tom em cada canal. Documentacao no brandbook.</a:t>
            </a:r>
            <a:endParaRPr lang="en-US" sz="1050" dirty="0"/>
          </a:p>
        </p:txBody>
      </p:sp>
      <p:sp>
        <p:nvSpPr>
          <p:cNvPr id="46" name="Shape 44"/>
          <p:cNvSpPr/>
          <p:nvPr/>
        </p:nvSpPr>
        <p:spPr>
          <a:xfrm>
            <a:off x="7370064" y="3364992"/>
            <a:ext cx="1243584" cy="292608"/>
          </a:xfrm>
          <a:prstGeom prst="rect">
            <a:avLst/>
          </a:prstGeom>
          <a:solidFill>
            <a:srgbClr val="D4610A">
              <a:alpha val="25000"/>
            </a:srgbClr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370064" y="3364992"/>
            <a:ext cx="124358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2-3 sem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457200" y="3785616"/>
            <a:ext cx="8229600" cy="420624"/>
          </a:xfrm>
          <a:prstGeom prst="rect">
            <a:avLst/>
          </a:prstGeom>
          <a:solidFill>
            <a:srgbClr val="09143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457200" y="3785616"/>
            <a:ext cx="329184" cy="420624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57200" y="3785616"/>
            <a:ext cx="32918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6</a:t>
            </a:r>
            <a:endParaRPr lang="en-US" sz="1200" dirty="0"/>
          </a:p>
        </p:txBody>
      </p:sp>
      <p:sp>
        <p:nvSpPr>
          <p:cNvPr id="51" name="Text 49"/>
          <p:cNvSpPr/>
          <p:nvPr/>
        </p:nvSpPr>
        <p:spPr>
          <a:xfrm>
            <a:off x="841248" y="3785616"/>
            <a:ext cx="12801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Brandbook</a:t>
            </a:r>
            <a:endParaRPr lang="en-US" sz="1150" dirty="0"/>
          </a:p>
        </p:txBody>
      </p:sp>
      <p:sp>
        <p:nvSpPr>
          <p:cNvPr id="52" name="Text 50"/>
          <p:cNvSpPr/>
          <p:nvPr/>
        </p:nvSpPr>
        <p:spPr>
          <a:xfrm>
            <a:off x="2176272" y="3822192"/>
            <a:ext cx="513892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Documentacao de todas as regras de uso da marca: versoes do logo, paleta, tipografia, espacamentos, exemplos de aplicacao certa e errada.</a:t>
            </a:r>
            <a:endParaRPr lang="en-US" sz="1050" dirty="0"/>
          </a:p>
        </p:txBody>
      </p:sp>
      <p:sp>
        <p:nvSpPr>
          <p:cNvPr id="53" name="Shape 51"/>
          <p:cNvSpPr/>
          <p:nvPr/>
        </p:nvSpPr>
        <p:spPr>
          <a:xfrm>
            <a:off x="7370064" y="3840480"/>
            <a:ext cx="1243584" cy="292608"/>
          </a:xfrm>
          <a:prstGeom prst="rect">
            <a:avLst/>
          </a:prstGeom>
          <a:solidFill>
            <a:srgbClr val="C2185B">
              <a:alpha val="25000"/>
            </a:srgbClr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370064" y="3840480"/>
            <a:ext cx="124358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2-4 sem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457200" y="4261104"/>
            <a:ext cx="8229600" cy="420624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457200" y="4261104"/>
            <a:ext cx="329184" cy="42062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57200" y="4261104"/>
            <a:ext cx="32918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7</a:t>
            </a:r>
            <a:endParaRPr lang="en-US" sz="1200" dirty="0"/>
          </a:p>
        </p:txBody>
      </p:sp>
      <p:sp>
        <p:nvSpPr>
          <p:cNvPr id="58" name="Text 56"/>
          <p:cNvSpPr/>
          <p:nvPr/>
        </p:nvSpPr>
        <p:spPr>
          <a:xfrm>
            <a:off x="841248" y="4261104"/>
            <a:ext cx="12801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Lancamento</a:t>
            </a:r>
            <a:endParaRPr lang="en-US" sz="1150" dirty="0"/>
          </a:p>
        </p:txBody>
      </p:sp>
      <p:sp>
        <p:nvSpPr>
          <p:cNvPr id="59" name="Text 57"/>
          <p:cNvSpPr/>
          <p:nvPr/>
        </p:nvSpPr>
        <p:spPr>
          <a:xfrm>
            <a:off x="2176272" y="4297680"/>
            <a:ext cx="513892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Plano de comunicacao de introducao da marca. Estrategia de awareness inicial, KPIs de reconhecimento e plano de monitoramento continuo.</a:t>
            </a:r>
            <a:endParaRPr lang="en-US" sz="1050" dirty="0"/>
          </a:p>
        </p:txBody>
      </p:sp>
      <p:sp>
        <p:nvSpPr>
          <p:cNvPr id="60" name="Shape 58"/>
          <p:cNvSpPr/>
          <p:nvPr/>
        </p:nvSpPr>
        <p:spPr>
          <a:xfrm>
            <a:off x="7370064" y="4315968"/>
            <a:ext cx="1243584" cy="292608"/>
          </a:xfrm>
          <a:prstGeom prst="rect">
            <a:avLst/>
          </a:prstGeom>
          <a:solidFill>
            <a:srgbClr val="F5A200">
              <a:alpha val="25000"/>
            </a:srgbClr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7370064" y="4315968"/>
            <a:ext cx="124358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4-8 sem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457200" y="4663440"/>
            <a:ext cx="8229600" cy="23774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548640" y="4663440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Custo total: agencia de branding especializada cobra R$ 30-300 mil para o processo completo. Startups fazem em 3-6 meses; grandes marcas levam 12-18 meses.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Naming - Criando o Nome da Marca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47548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7472" y="768096"/>
            <a:ext cx="59436" cy="47548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8229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nome e o ativo mais permanente da marca - mais dificil de mudar que logo, cores ou slogan. Um bom nome facilita todo o trabalho de branding que vem depois.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47472" y="1316736"/>
            <a:ext cx="4133088" cy="1060704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7472" y="1316736"/>
            <a:ext cx="59436" cy="106070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93776" y="1371600"/>
            <a:ext cx="914400" cy="23774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93776" y="1371600"/>
            <a:ext cx="914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Descritivo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481328" y="1371600"/>
            <a:ext cx="2926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Ex.: Magazine Luiza, Farmácias Pague Menos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93776" y="1664208"/>
            <a:ext cx="391363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Diz o que a empresa faz. Facil de entender, dificil de proteger legalmente e expandir para novos negocios.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773168" y="1316736"/>
            <a:ext cx="4133088" cy="1060704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73168" y="1316736"/>
            <a:ext cx="59436" cy="106070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919472" y="1371600"/>
            <a:ext cx="914400" cy="23774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919472" y="1371600"/>
            <a:ext cx="914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Evocativo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907024" y="1371600"/>
            <a:ext cx="2926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Ex.: Amazon, Nubank, Natura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919472" y="1664208"/>
            <a:ext cx="391363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Evoca uma qualidade ou sensacao sem descreve-la diretamente. Alta carga simbolica e facilidade de registro.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347472" y="2468880"/>
            <a:ext cx="4133088" cy="1060704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47472" y="2468880"/>
            <a:ext cx="59436" cy="106070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93776" y="2523744"/>
            <a:ext cx="914400" cy="23774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93776" y="2523744"/>
            <a:ext cx="914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Inventado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481328" y="2523744"/>
            <a:ext cx="2926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Ex.: Kodak, Xerox, Google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93776" y="2816352"/>
            <a:ext cx="391363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Palavra criada sem significado previo. Maximo de protecao legal. Requer mais investimento em construcao de significado.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73168" y="2468880"/>
            <a:ext cx="4133088" cy="1060704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4773168" y="2468880"/>
            <a:ext cx="59436" cy="106070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919472" y="2523744"/>
            <a:ext cx="914400" cy="23774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919472" y="2523744"/>
            <a:ext cx="914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Acronimo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5907024" y="2523744"/>
            <a:ext cx="2926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Ex.: GPA, FNAC, HSBC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919472" y="2816352"/>
            <a:ext cx="391363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Iniciais de um nome completo. Neutro e funcional, mas dificulta construcao de personalidade de marca.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347472" y="3621024"/>
            <a:ext cx="4133088" cy="1060704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347472" y="3621024"/>
            <a:ext cx="59436" cy="106070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493776" y="3675888"/>
            <a:ext cx="914400" cy="23774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93776" y="3675888"/>
            <a:ext cx="914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Fundador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1481328" y="3675888"/>
            <a:ext cx="2926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Ex.: Boticario (O Boticario), Casas Bahia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493776" y="3968496"/>
            <a:ext cx="391363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Nome do fundador ou origem geografica. Autentico e com historia, mas dependente da figura do fundador.</a:t>
            </a:r>
            <a:endParaRPr lang="en-US" sz="1050" dirty="0"/>
          </a:p>
        </p:txBody>
      </p:sp>
      <p:sp>
        <p:nvSpPr>
          <p:cNvPr id="43" name="Shape 41"/>
          <p:cNvSpPr/>
          <p:nvPr/>
        </p:nvSpPr>
        <p:spPr>
          <a:xfrm>
            <a:off x="4773168" y="3621024"/>
            <a:ext cx="4133088" cy="1060704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44" name="Shape 42"/>
          <p:cNvSpPr/>
          <p:nvPr/>
        </p:nvSpPr>
        <p:spPr>
          <a:xfrm>
            <a:off x="4773168" y="3621024"/>
            <a:ext cx="59436" cy="1060704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4919472" y="3675888"/>
            <a:ext cx="914400" cy="237744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919472" y="3675888"/>
            <a:ext cx="914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Hibridismo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5907024" y="3675888"/>
            <a:ext cx="2926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Ex.: Instagram (instant+telegram), Pinterest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4919472" y="3968496"/>
            <a:ext cx="391363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Combinacao de duas palavras ou referencias. Alta memorabilidade quando bem executado. Risco de complexidade.</a:t>
            </a:r>
            <a:endParaRPr lang="en-US" sz="1050" dirty="0"/>
          </a:p>
        </p:txBody>
      </p:sp>
      <p:sp>
        <p:nvSpPr>
          <p:cNvPr id="49" name="Shape 47"/>
          <p:cNvSpPr/>
          <p:nvPr/>
        </p:nvSpPr>
        <p:spPr>
          <a:xfrm>
            <a:off x="347472" y="4681728"/>
            <a:ext cx="8430768" cy="20116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02336" y="4681728"/>
            <a:ext cx="835761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Criterios obrigatorios: pronunciavel em 1 tentativa  -  memorizavel em 3 exposicoes  -  disponivel como dominio .com/.com.br  -  registravel no INPI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Logotipo - A Face Visual da Marca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749808"/>
            <a:ext cx="8229600" cy="512064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804672"/>
            <a:ext cx="7955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 nao e apenas estetica - e comunicacao comprimida. Em fracao de segundo, o logo deve transmitir personalidade, setor e diferencial da marca.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7200" y="1426464"/>
            <a:ext cx="8229600" cy="585216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57200" y="1426464"/>
            <a:ext cx="59436" cy="58521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30352" y="1517904"/>
            <a:ext cx="1280160" cy="23774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30352" y="1517904"/>
            <a:ext cx="12801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Wordmark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883664" y="1499616"/>
            <a:ext cx="2743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Ex.: Google, FedEx, Coca-Cola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4681728" y="1481328"/>
            <a:ext cx="39319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o nome tipografado. Exige tipografia proprietaria ou altamente customizada. Funciona quando o nome e simples e memoravel.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57200" y="2084832"/>
            <a:ext cx="8229600" cy="585216"/>
          </a:xfrm>
          <a:prstGeom prst="rect">
            <a:avLst/>
          </a:prstGeom>
          <a:solidFill>
            <a:srgbClr val="09143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57200" y="2084832"/>
            <a:ext cx="59436" cy="58521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30352" y="2176272"/>
            <a:ext cx="1280160" cy="23774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30352" y="2176272"/>
            <a:ext cx="12801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Lettermark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883664" y="2157984"/>
            <a:ext cx="2743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Ex.: IBM, HP, GPA, CNN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4681728" y="2139696"/>
            <a:ext cx="39319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Iniciais em tipografia propria. Util quando o nome e longo. Requer investimento em marca para as iniciais ganharem significado.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57200" y="2743200"/>
            <a:ext cx="8229600" cy="585216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57200" y="2743200"/>
            <a:ext cx="59436" cy="58521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30352" y="2834640"/>
            <a:ext cx="1280160" cy="23774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30352" y="2834640"/>
            <a:ext cx="12801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Simbolo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1883664" y="2816352"/>
            <a:ext cx="2743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Ex.: Apple (maca), Nike (swoosh)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4681728" y="2798064"/>
            <a:ext cx="39319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Icone sem texto. O mais poderoso quando estabelecido - o mais arriscado para marcas novas sem reconhecimento.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57200" y="3401568"/>
            <a:ext cx="8229600" cy="585216"/>
          </a:xfrm>
          <a:prstGeom prst="rect">
            <a:avLst/>
          </a:prstGeom>
          <a:solidFill>
            <a:srgbClr val="09143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57200" y="3401568"/>
            <a:ext cx="59436" cy="58521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530352" y="3493008"/>
            <a:ext cx="1280160" cy="23774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30352" y="3493008"/>
            <a:ext cx="12801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Combinado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1883664" y="3474720"/>
            <a:ext cx="2743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Ex.: Natura, Havaianas, McDonald's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4681728" y="3456432"/>
            <a:ext cx="39319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Simbolo + texto. O mais comum e o mais seguro. Permite usar cada elemento separadamente em contextos diferentes.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457200" y="4059936"/>
            <a:ext cx="8229600" cy="585216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57200" y="4059936"/>
            <a:ext cx="59436" cy="58521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530352" y="4151376"/>
            <a:ext cx="1280160" cy="23774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30352" y="4151376"/>
            <a:ext cx="12801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Emblema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1883664" y="4133088"/>
            <a:ext cx="2743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Ex.: Starbucks, Harley-Davidson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4681728" y="4114800"/>
            <a:ext cx="39319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Texto integrado ao simbolo. Tradicional e com autoridade. Dificil de escalar em tamanhos pequenos (apps, favicons).</a:t>
            </a:r>
            <a:endParaRPr lang="en-US" sz="1050" dirty="0"/>
          </a:p>
        </p:txBody>
      </p:sp>
      <p:sp>
        <p:nvSpPr>
          <p:cNvPr id="43" name="Shape 41"/>
          <p:cNvSpPr/>
          <p:nvPr/>
        </p:nvSpPr>
        <p:spPr>
          <a:xfrm>
            <a:off x="457200" y="4754880"/>
            <a:ext cx="8229600" cy="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57200" y="4773168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principios inegociaveis: Escalabilidade (funciona de 16px a outdoor)  -  Versatilidade (positivo e negativo, cor e preto)  -  Atemporalidade (evitar tendencias do momento)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Cores e Tipografia - A Linguagem Visual da Marca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47548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7472" y="768096"/>
            <a:ext cx="59436" cy="47548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8229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Cores e tipografia comunicam posicionamento antes de qualquer texto ser lido. A escolha errada cria ruido cognitivo - o consumidor sente que algo 'nao bate' sem saber explicar por que.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47472" y="1316736"/>
            <a:ext cx="8430768" cy="34747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84048" y="1316736"/>
            <a:ext cx="839419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Estrategia de Paleta de Cores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47472" y="1719072"/>
            <a:ext cx="8430768" cy="585216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47472" y="1719072"/>
            <a:ext cx="59436" cy="58521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47472" y="1719072"/>
            <a:ext cx="1773936" cy="585216"/>
          </a:xfrm>
          <a:prstGeom prst="rect">
            <a:avLst/>
          </a:prstGeom>
          <a:solidFill>
            <a:srgbClr val="7B2FBE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20624" y="1719072"/>
            <a:ext cx="1627632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Cor primaria (60-70%)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176272" y="1755648"/>
            <a:ext cx="35478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Domina a identidade visual. Deve ser proprietaria na categoria - o consumidor nao pode confundir sua marca com a do concorrente.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5760720" y="1755648"/>
            <a:ext cx="294436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Nubank: roxo. Natura: verde. Boticario: roxo especifico. Magalu: azul+amarelo.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347472" y="2377440"/>
            <a:ext cx="8430768" cy="585216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47472" y="2377440"/>
            <a:ext cx="59436" cy="58521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47472" y="2377440"/>
            <a:ext cx="1773936" cy="585216"/>
          </a:xfrm>
          <a:prstGeom prst="rect">
            <a:avLst/>
          </a:prstGeom>
          <a:solidFill>
            <a:srgbClr val="0891B2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20624" y="2377440"/>
            <a:ext cx="1627632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Cor secundaria (20-30%)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2176272" y="2414016"/>
            <a:ext cx="35478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Suporte e contraste. Cria hierarquia visual em layouts. Pode ser aplicada em fundos, botoes e elementos graficos secundarios.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5760720" y="2414016"/>
            <a:ext cx="294436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O amarelo do Magalu aparece em destaques. O branco da Natura em backgrounds.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347472" y="3035808"/>
            <a:ext cx="8430768" cy="585216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47472" y="3035808"/>
            <a:ext cx="59436" cy="58521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47472" y="3035808"/>
            <a:ext cx="1773936" cy="585216"/>
          </a:xfrm>
          <a:prstGeom prst="rect">
            <a:avLst/>
          </a:prstGeom>
          <a:solidFill>
            <a:srgbClr val="F5A200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20624" y="3035808"/>
            <a:ext cx="1627632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Cor de acento (&lt;10%)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2176272" y="3072384"/>
            <a:ext cx="35478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Chamada de atencao. Botoes de CTA, alertas, destaques. Deve ser usado com parcimonia para manter o impacto.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5760720" y="3072384"/>
            <a:ext cx="294436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Vermelho em botoes de 'comprar agora' funciona mesmo em marcas de paleta fria.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347472" y="2816352"/>
            <a:ext cx="8430768" cy="34747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84048" y="2816352"/>
            <a:ext cx="839419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Estrategia Tipografica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347472" y="3182112"/>
            <a:ext cx="2724912" cy="159105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347472" y="3182112"/>
            <a:ext cx="2724912" cy="34747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38912" y="3182112"/>
            <a:ext cx="25420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Serifada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438912" y="3566160"/>
            <a:ext cx="25420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Exs: Georgia, Garamond, Times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438912" y="3840480"/>
            <a:ext cx="25420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Tradicao, autoridade, sofisticacao, historia. Ideal para marcas premium e institucionais.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438912" y="4334256"/>
            <a:ext cx="25420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Uso: Joalheria, hoteis, vinhos, financeiro.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3200400" y="3182112"/>
            <a:ext cx="2724912" cy="159105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3200400" y="3182112"/>
            <a:ext cx="2724912" cy="34747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291840" y="3182112"/>
            <a:ext cx="25420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Sem Serifa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3291840" y="3566160"/>
            <a:ext cx="25420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Exs: Helvetica, Calibri, Futura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3291840" y="3840480"/>
            <a:ext cx="25420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Modernidade, clareza, acessibilidade, tecnologia. A tipografia do seculo XXI.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3291840" y="4334256"/>
            <a:ext cx="25420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Uso: Tecnologia, startups, varejo de massa.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6053328" y="3182112"/>
            <a:ext cx="2724912" cy="159105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48" name="Shape 46"/>
          <p:cNvSpPr/>
          <p:nvPr/>
        </p:nvSpPr>
        <p:spPr>
          <a:xfrm>
            <a:off x="6053328" y="3182112"/>
            <a:ext cx="2724912" cy="347472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6144768" y="3182112"/>
            <a:ext cx="25420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Manuscrita</a:t>
            </a:r>
            <a:endParaRPr lang="en-US" sz="1300" dirty="0"/>
          </a:p>
        </p:txBody>
      </p:sp>
      <p:sp>
        <p:nvSpPr>
          <p:cNvPr id="50" name="Text 48"/>
          <p:cNvSpPr/>
          <p:nvPr/>
        </p:nvSpPr>
        <p:spPr>
          <a:xfrm>
            <a:off x="6144768" y="3566160"/>
            <a:ext cx="25420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Exs: Brush Script, Pacifico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6144768" y="3840480"/>
            <a:ext cx="25420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Autenticidade, artesanal, afeto, personalidade. Alto impacto, baixa legibilidade em texto.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6144768" y="4334256"/>
            <a:ext cx="25420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D46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Uso: Marcas artesanais, foodservice, boutiques.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217920" y="201168"/>
            <a:ext cx="2743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9BBCF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CEFET/RJ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6217920" y="585216"/>
            <a:ext cx="2743200" cy="27432"/>
          </a:xfrm>
          <a:prstGeom prst="rect">
            <a:avLst/>
          </a:prstGeom>
          <a:solidFill>
            <a:srgbClr val="9BBCF0"/>
          </a:solidFill>
          <a:ln w="12700">
            <a:solidFill>
              <a:srgbClr val="9BBC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828800" y="822960"/>
            <a:ext cx="6858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Branding no Varejo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1828800" y="1408176"/>
            <a:ext cx="6858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 Marcas Proprias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1828800" y="1993392"/>
            <a:ext cx="68580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 Criando uma Marca do Zero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1828800" y="2615184"/>
            <a:ext cx="4572000" cy="457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828800" y="2724912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Paulo Henrique Pinho de Oliveira  |  CEFET/RJ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1828800" y="3145536"/>
            <a:ext cx="1188720" cy="40233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828800" y="3145536"/>
            <a:ext cx="1188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154680" y="3145536"/>
            <a:ext cx="1371600" cy="402336"/>
          </a:xfrm>
          <a:prstGeom prst="rect">
            <a:avLst/>
          </a:prstGeom>
          <a:solidFill>
            <a:srgbClr val="2B6BE8"/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154680" y="3145536"/>
            <a:ext cx="1371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CCGADM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" y="4832604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alunosdoph.com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114800" y="4832604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Administracao de Varejo - GADM2536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Slogan - O Posicionamento em Uma Frase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749808"/>
            <a:ext cx="8229600" cy="54864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804672"/>
            <a:ext cx="7955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Slogan e a sintese verbal do posicionamento da marca. Uma boa frase que o consumidor memoriza e repete e o equivalente de anos de publicidade comprimidos em palavras.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7200" y="1444752"/>
            <a:ext cx="8229600" cy="676656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57200" y="1444752"/>
            <a:ext cx="59436" cy="67665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30352" y="1554480"/>
            <a:ext cx="1188720" cy="25603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30352" y="1554480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Descritivo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792224" y="1517904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'Fazendo o bem, fazendo-se bene' (Cacau Show)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340096" y="1517904"/>
            <a:ext cx="32735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Explica o que a empresa faz ou entrega. Mais facil de criar, mais dificil de diferenciar.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57200" y="2212848"/>
            <a:ext cx="8229600" cy="676656"/>
          </a:xfrm>
          <a:prstGeom prst="rect">
            <a:avLst/>
          </a:prstGeom>
          <a:solidFill>
            <a:srgbClr val="09143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57200" y="2212848"/>
            <a:ext cx="59436" cy="67665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30352" y="2322576"/>
            <a:ext cx="1188720" cy="25603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30352" y="2322576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Emocional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792224" y="2286000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'Voce merece ser feliz' (O Boticario)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340096" y="2286000"/>
            <a:ext cx="32735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Conecta a marca a um estado emocional desejado. Maior poder de identificacao e memorabilidade.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57200" y="2980944"/>
            <a:ext cx="8229600" cy="676656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57200" y="2980944"/>
            <a:ext cx="59436" cy="67665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30352" y="3090672"/>
            <a:ext cx="1188720" cy="25603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30352" y="3090672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Imperativo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1792224" y="3054096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'Just do it' (Nike) / 'Abra o Sorriso' (Cacau Show)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340096" y="3054096"/>
            <a:ext cx="32735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Chamada a acao que convida o consumidor a agir ou se identificar. Alta energia.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57200" y="3749040"/>
            <a:ext cx="8229600" cy="676656"/>
          </a:xfrm>
          <a:prstGeom prst="rect">
            <a:avLst/>
          </a:prstGeom>
          <a:solidFill>
            <a:srgbClr val="091430"/>
          </a:solidFill>
          <a:ln w="6350">
            <a:solidFill>
              <a:srgbClr val="1A367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57200" y="3749040"/>
            <a:ext cx="59436" cy="67665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530352" y="3858768"/>
            <a:ext cx="1188720" cy="256032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30352" y="3858768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Provocativo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1792224" y="3822192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'Para os curiosos' (Google) / 'Think different' (Apple)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5340096" y="3822192"/>
            <a:ext cx="32735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Desafia a convencao e atrai publico que se identifica com a provocacao. Risco de polarizar.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457200" y="4553712"/>
            <a:ext cx="8229600" cy="32918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48640" y="4553712"/>
            <a:ext cx="80467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5 criterios de um bom slogan: Curto (max 7 palavras)  -  Crivel (a marca realmente entrega)  -  Diferenciado (concorrente nao poderia usar)  -  Memoravel  -  Atemporal</a:t>
            </a:r>
            <a:endParaRPr lang="en-US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Tom e Voz da Marca - Como a Marca Fala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56692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7472" y="768096"/>
            <a:ext cx="59436" cy="56692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8229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Voz da marca: a PERSONALIDADE constante - quem a marca e, independente do canal ou situacao.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Tom da marca: a VARIACAO situacional - como a marca adapta a intensidade sem mudar quem ela 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47472" y="1426464"/>
            <a:ext cx="4133088" cy="164592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7472" y="1426464"/>
            <a:ext cx="4133088" cy="34747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" y="1426464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Voz (constante)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1810512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Personalidade da marca em todas as comunicacoes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57200" y="2121408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Nao muda entre Instagram, e-mail, atendimento ou embalagem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457200" y="2432304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Definida por 3-5 adjetivos centrais: 'acessivel, direto, humano'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57200" y="2743200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Exemplo: Nubank sempre e irreverente e claro - em qualquer canal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773168" y="1426464"/>
            <a:ext cx="4133088" cy="164592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773168" y="1426464"/>
            <a:ext cx="4133088" cy="34747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82896" y="1426464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Tom (variavel)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882896" y="1810512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Adaptacao de intensidade conforme o contexto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4882896" y="2121408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Tom de humor em redes sociais + tom empático em SAC de crise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882896" y="2432304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A marca nao muda de personalidade - muda de 'volume'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882896" y="2743200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Exemplo: Natura e humana no Instagram e tecnica no site medico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347472" y="3163824"/>
            <a:ext cx="8430768" cy="493776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47472" y="3163824"/>
            <a:ext cx="59436" cy="49377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47472" y="3163824"/>
            <a:ext cx="1152144" cy="493776"/>
          </a:xfrm>
          <a:prstGeom prst="rect">
            <a:avLst/>
          </a:prstGeom>
          <a:solidFill>
            <a:srgbClr val="7B2FBE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20624" y="3163824"/>
            <a:ext cx="100584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Nubank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1554480" y="3163824"/>
            <a:ext cx="2633472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Irreverente, direto, claro, anti-burocracia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4261104" y="3163824"/>
            <a:ext cx="4443984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"Instagram: 'Oi, tudo bem? Seu limite subiu porque voce e incrivel'"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347472" y="3712464"/>
            <a:ext cx="8430768" cy="493776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347472" y="3712464"/>
            <a:ext cx="59436" cy="49377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47472" y="3712464"/>
            <a:ext cx="1152144" cy="493776"/>
          </a:xfrm>
          <a:prstGeom prst="rect">
            <a:avLst/>
          </a:prstGeom>
          <a:solidFill>
            <a:srgbClr val="1F7A5C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20624" y="3712464"/>
            <a:ext cx="100584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Natura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1554480" y="3712464"/>
            <a:ext cx="2633472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Humana, propositiva, cientifica, cuidadosa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261104" y="3712464"/>
            <a:ext cx="4443984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"Instagram: 'Sua pele conta sua historia. A gente cuida de cada capitulo.'"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347472" y="4261104"/>
            <a:ext cx="8430768" cy="493776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347472" y="4261104"/>
            <a:ext cx="59436" cy="49377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347472" y="4261104"/>
            <a:ext cx="1152144" cy="493776"/>
          </a:xfrm>
          <a:prstGeom prst="rect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20624" y="4261104"/>
            <a:ext cx="100584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Magalu</a:t>
            </a:r>
            <a:endParaRPr lang="en-US" sz="1150" dirty="0"/>
          </a:p>
        </p:txBody>
      </p:sp>
      <p:sp>
        <p:nvSpPr>
          <p:cNvPr id="43" name="Text 41"/>
          <p:cNvSpPr/>
          <p:nvPr/>
        </p:nvSpPr>
        <p:spPr>
          <a:xfrm>
            <a:off x="1554480" y="4261104"/>
            <a:ext cx="2633472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Acessivel, empatica, energetica, proxima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4261104" y="4261104"/>
            <a:ext cx="4443984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"Instagram (Lu): 'Gente, olha que oferta INSANA pra voce hoje!!'"</a:t>
            </a:r>
            <a:endParaRPr lang="en-US" sz="9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Brand Persona e Arquetipos de Jung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749808"/>
            <a:ext cx="8229600" cy="56692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804672"/>
            <a:ext cx="7955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Persona: se a marca fosse uma pessoa, quem seria ela? Idade, personalidade, jeito de falar, valores, estilo de vida. O exercicio humaniza a marca e alinha toda a equipe criativa.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7200" y="1444752"/>
            <a:ext cx="8229600" cy="29260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1444752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Os 12 Arquetipos de Carl Jung aplicados ao branding (Carol Pearson): padroes universais de personalidade que ressoam emocionalmente.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1847088"/>
            <a:ext cx="1298448" cy="133502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93776" y="1883664"/>
            <a:ext cx="12252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Heroi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93776" y="2212848"/>
            <a:ext cx="12252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Supera obstaculos. Inspira.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493776" y="2633472"/>
            <a:ext cx="1225296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Nike, Gillette, Adidas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1828800" y="1847088"/>
            <a:ext cx="1298448" cy="133502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865376" y="1883664"/>
            <a:ext cx="12252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Explorador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865376" y="2212848"/>
            <a:ext cx="12252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Busca liberdade e descoberta.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1865376" y="2633472"/>
            <a:ext cx="1225296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Jeep, Patagonia, The North Face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3200400" y="1847088"/>
            <a:ext cx="1298448" cy="133502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236976" y="1883664"/>
            <a:ext cx="12252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Sabio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236976" y="2212848"/>
            <a:ext cx="12252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Busca conhecimento e verdade.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3236976" y="2633472"/>
            <a:ext cx="1225296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Google, Harvard, BBC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4572000" y="1847088"/>
            <a:ext cx="1298448" cy="133502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608576" y="1883664"/>
            <a:ext cx="12252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Inocente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608576" y="2212848"/>
            <a:ext cx="12252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Otimismo, simplicidade, pureza.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4608576" y="2633472"/>
            <a:ext cx="1225296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Coca-Cola, Dove, McDonald's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5943600" y="1847088"/>
            <a:ext cx="1298448" cy="133502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980176" y="1883664"/>
            <a:ext cx="12252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Cuidador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980176" y="2212848"/>
            <a:ext cx="12252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Protege, nutre, serve.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5980176" y="2633472"/>
            <a:ext cx="1225296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Johnson &amp; Johnson, Natura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7315200" y="1847088"/>
            <a:ext cx="1298448" cy="133502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351776" y="1883664"/>
            <a:ext cx="12252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Criador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7351776" y="2212848"/>
            <a:ext cx="12252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Inovacao e expressao unica.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7351776" y="2633472"/>
            <a:ext cx="1225296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Apple, Lego, Adobe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457200" y="3273552"/>
            <a:ext cx="1298448" cy="1335024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93776" y="3310128"/>
            <a:ext cx="12252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Governante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493776" y="3639312"/>
            <a:ext cx="12252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Controle, poder, responsabilidade.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493776" y="4059936"/>
            <a:ext cx="1225296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Mercedes, Rolex, Microsoft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1828800" y="3273552"/>
            <a:ext cx="1298448" cy="1335024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1865376" y="3310128"/>
            <a:ext cx="12252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Mago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1865376" y="3639312"/>
            <a:ext cx="12252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 realidade e inspira.</a:t>
            </a:r>
            <a:endParaRPr lang="en-US" sz="850" dirty="0"/>
          </a:p>
        </p:txBody>
      </p:sp>
      <p:sp>
        <p:nvSpPr>
          <p:cNvPr id="46" name="Text 44"/>
          <p:cNvSpPr/>
          <p:nvPr/>
        </p:nvSpPr>
        <p:spPr>
          <a:xfrm>
            <a:off x="1865376" y="4059936"/>
            <a:ext cx="1225296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Disney, Red Bull, Steve Jobs</a:t>
            </a:r>
            <a:endParaRPr lang="en-US" sz="800" dirty="0"/>
          </a:p>
        </p:txBody>
      </p:sp>
      <p:sp>
        <p:nvSpPr>
          <p:cNvPr id="47" name="Shape 45"/>
          <p:cNvSpPr/>
          <p:nvPr/>
        </p:nvSpPr>
        <p:spPr>
          <a:xfrm>
            <a:off x="3200400" y="3273552"/>
            <a:ext cx="1298448" cy="133502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236976" y="3310128"/>
            <a:ext cx="12252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Rebelde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3236976" y="3639312"/>
            <a:ext cx="12252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Quebra regras, provoca.</a:t>
            </a:r>
            <a:endParaRPr lang="en-US" sz="850" dirty="0"/>
          </a:p>
        </p:txBody>
      </p:sp>
      <p:sp>
        <p:nvSpPr>
          <p:cNvPr id="50" name="Text 48"/>
          <p:cNvSpPr/>
          <p:nvPr/>
        </p:nvSpPr>
        <p:spPr>
          <a:xfrm>
            <a:off x="3236976" y="4059936"/>
            <a:ext cx="1225296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Harley-Davidson, Diesel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4572000" y="3273552"/>
            <a:ext cx="1298448" cy="1335024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608576" y="3310128"/>
            <a:ext cx="12252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Amante</a:t>
            </a:r>
            <a:endParaRPr lang="en-US" sz="1100" dirty="0"/>
          </a:p>
        </p:txBody>
      </p:sp>
      <p:sp>
        <p:nvSpPr>
          <p:cNvPr id="53" name="Text 51"/>
          <p:cNvSpPr/>
          <p:nvPr/>
        </p:nvSpPr>
        <p:spPr>
          <a:xfrm>
            <a:off x="4608576" y="3639312"/>
            <a:ext cx="12252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Intimidade, paixao, sensualidade.</a:t>
            </a:r>
            <a:endParaRPr lang="en-US" sz="850" dirty="0"/>
          </a:p>
        </p:txBody>
      </p:sp>
      <p:sp>
        <p:nvSpPr>
          <p:cNvPr id="54" name="Text 52"/>
          <p:cNvSpPr/>
          <p:nvPr/>
        </p:nvSpPr>
        <p:spPr>
          <a:xfrm>
            <a:off x="4608576" y="4059936"/>
            <a:ext cx="1225296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Victoria's Secret, Haagen-Dazs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5943600" y="3273552"/>
            <a:ext cx="1298448" cy="133502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5980176" y="3310128"/>
            <a:ext cx="12252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Bufao</a:t>
            </a:r>
            <a:endParaRPr lang="en-US" sz="1100" dirty="0"/>
          </a:p>
        </p:txBody>
      </p:sp>
      <p:sp>
        <p:nvSpPr>
          <p:cNvPr id="57" name="Text 55"/>
          <p:cNvSpPr/>
          <p:nvPr/>
        </p:nvSpPr>
        <p:spPr>
          <a:xfrm>
            <a:off x="5980176" y="3639312"/>
            <a:ext cx="12252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Alegria, humor, irreverencia.</a:t>
            </a:r>
            <a:endParaRPr lang="en-US" sz="850" dirty="0"/>
          </a:p>
        </p:txBody>
      </p:sp>
      <p:sp>
        <p:nvSpPr>
          <p:cNvPr id="58" name="Text 56"/>
          <p:cNvSpPr/>
          <p:nvPr/>
        </p:nvSpPr>
        <p:spPr>
          <a:xfrm>
            <a:off x="5980176" y="4059936"/>
            <a:ext cx="1225296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 &amp; Jerry's, Old Spice</a:t>
            </a:r>
            <a:endParaRPr lang="en-US" sz="800" dirty="0"/>
          </a:p>
        </p:txBody>
      </p:sp>
      <p:sp>
        <p:nvSpPr>
          <p:cNvPr id="59" name="Shape 57"/>
          <p:cNvSpPr/>
          <p:nvPr/>
        </p:nvSpPr>
        <p:spPr>
          <a:xfrm>
            <a:off x="7315200" y="3273552"/>
            <a:ext cx="1298448" cy="1335024"/>
          </a:xfrm>
          <a:prstGeom prst="rect">
            <a:avLst/>
          </a:prstGeom>
          <a:solidFill>
            <a:srgbClr val="4A5A80"/>
          </a:solidFill>
          <a:ln w="12700">
            <a:solidFill>
              <a:srgbClr val="4A5A8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7351776" y="3310128"/>
            <a:ext cx="122529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Cara Comum</a:t>
            </a:r>
            <a:endParaRPr lang="en-US" sz="1100" dirty="0"/>
          </a:p>
        </p:txBody>
      </p:sp>
      <p:sp>
        <p:nvSpPr>
          <p:cNvPr id="61" name="Text 59"/>
          <p:cNvSpPr/>
          <p:nvPr/>
        </p:nvSpPr>
        <p:spPr>
          <a:xfrm>
            <a:off x="7351776" y="3639312"/>
            <a:ext cx="12252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Proximidade, pertencimento, praticidade.</a:t>
            </a:r>
            <a:endParaRPr lang="en-US" sz="850" dirty="0"/>
          </a:p>
        </p:txBody>
      </p:sp>
      <p:sp>
        <p:nvSpPr>
          <p:cNvPr id="62" name="Text 60"/>
          <p:cNvSpPr/>
          <p:nvPr/>
        </p:nvSpPr>
        <p:spPr>
          <a:xfrm>
            <a:off x="7351776" y="4059936"/>
            <a:ext cx="1225296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IKEA, Target, Havaianas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920240" y="777240"/>
            <a:ext cx="6858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Referencias desta aula: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920240" y="1170432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AAKER, David A. - Marcas: Brand Equity, gerenciando o valor da marca. Elsevier, 1998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920240" y="1444752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KOTLER &amp; KELLER - Administracao de Marketing, 15a ed. (Cap. 10 - Branding e Posicionamento)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920240" y="1719072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WHEELER, Alina - Design de Identidade de Marca. Bookman, 2019 (4a edicao)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920240" y="1993392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PEARSON, Carol - The Hero Within: Six Archetypes We Live By. HarperCollins, 1991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920240" y="2267712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PLMA - Private Label Manufacturers Association Annual Report 2024. plmainternational.com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1920240" y="2633472"/>
            <a:ext cx="6858000" cy="457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2743200"/>
            <a:ext cx="6858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Proxima Aula  (20/04):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920240" y="3072384"/>
            <a:ext cx="6858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Canais de Venda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1920240" y="3694176"/>
            <a:ext cx="6858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 Omnichannel</a:t>
            </a:r>
            <a:endParaRPr lang="en-US" sz="2600" dirty="0"/>
          </a:p>
        </p:txBody>
      </p:sp>
      <p:sp>
        <p:nvSpPr>
          <p:cNvPr id="16" name="Shape 1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0040" y="4832604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CEFET/RJ  -  Administracao de Varejo  |  Prof. Paulo Pinho  |  paulo.pinho@cefet-rj.br  |  @alunosdoph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e Branding no Varejo?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749808"/>
            <a:ext cx="8229600" cy="65836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7200" y="749808"/>
            <a:ext cx="59436" cy="65836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4360" y="804672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Branding no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varejo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é a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gestão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deliberada de como o varejista quer ser percebido na mente do consumidor - antes mesmo de qualquer produto ser visto. O consumidor escolhe o canal antes de escolher o produto.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457200" y="1572768"/>
            <a:ext cx="4133088" cy="100584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66928" y="1627632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Marca do varejista vs. marca do produto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66928" y="1956816"/>
            <a:ext cx="3913632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consumidor faz duas escolhas: qual varejista visitar e qual produto comprar. A marca do varejista governa a primeira decisao - e ela determina ate quais produtos ele vai ver.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809744" y="1572768"/>
            <a:ext cx="4133088" cy="100584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919472" y="1627632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Branding e tudo que comunica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919472" y="1956816"/>
            <a:ext cx="3913632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Logotipo, nome, cores, arquitetura da loja, atendimento, preco, sortimento, comunicacao e cheiro. Cada detalhe constroe ou destroi a percepcao da marca.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57200" y="2670048"/>
            <a:ext cx="4133088" cy="100584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66928" y="2724912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Marca forte = menos sensibilidade a preco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66928" y="3054096"/>
            <a:ext cx="3913632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Consumidor que ama a marca do varejista aceita pagar mais pelo mesmo produto. O brand equity do varejista protege a margem melhor que qualquer negociacao com fornecedor.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4809744" y="2670048"/>
            <a:ext cx="4133088" cy="1005840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19472" y="2724912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Marca fraca = competicao so por preco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919472" y="3054096"/>
            <a:ext cx="3913632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Varejista sem identidade de marca clara compete apenas por preco e localizacao. Vulneravel a qualquer entrante mais barato ou mais conveniente.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457200" y="3767328"/>
            <a:ext cx="4133088" cy="100584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66928" y="3822192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</a:t>
            </a:r>
            <a:r>
              <a:rPr lang="en-US" sz="12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varejo</a:t>
            </a: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é a marca mais visivel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66928" y="4151376"/>
            <a:ext cx="3913632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loja fisica tem centenas de pontos de contato com o consumidor por visita - muito mais que qualquer campanha de midia. A loja e o principal veiculo de construcao de marca.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4809744" y="3767328"/>
            <a:ext cx="4133088" cy="1005840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919472" y="3822192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Varejo como produtor de conteudo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4919472" y="4151376"/>
            <a:ext cx="3913632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Magazine Luiza (Lu do Magalu), Americanas e Boticario constroem marca por conteudo digital. O varejista e criador de midia alem de canal de venda.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Brand Equity no Varejo - O Valor da Marca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512064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7472" y="768096"/>
            <a:ext cx="59436" cy="51206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822960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equity é o valor adicional que a marca do varejista confere ao seu negocio - acima e alem dos ativos fisicos. É a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razão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pela qual o consumidor paga mais, visita mais e indica mais.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47472" y="1371600"/>
            <a:ext cx="4133088" cy="159105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7472" y="1371600"/>
            <a:ext cx="493776" cy="159105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47472" y="1371600"/>
            <a:ext cx="493776" cy="1591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950976" y="1444752"/>
            <a:ext cx="34564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Awareness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950976" y="1792224"/>
            <a:ext cx="34564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consumidor conhece a marca?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950976" y="2048256"/>
            <a:ext cx="3456432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Lembranca espontanea vs. auxiliada. O primeiro varejista que vem a mente em cada categoria. Ex.: 'Preciso de eletrodomestico' → Magazine Luiza.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773168" y="1371600"/>
            <a:ext cx="4133088" cy="159105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73168" y="1371600"/>
            <a:ext cx="493776" cy="159105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73168" y="1371600"/>
            <a:ext cx="493776" cy="1591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5376672" y="1444752"/>
            <a:ext cx="34564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Associacoes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376672" y="1792224"/>
            <a:ext cx="34564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o consumidor associa a marca?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376672" y="2048256"/>
            <a:ext cx="3456432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Qualidade, preco, variedade, atendimento, conveniencia. As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associações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formam o posicionamento percebido - diferente do pretendido.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347472" y="3072384"/>
            <a:ext cx="4133088" cy="159105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47472" y="3072384"/>
            <a:ext cx="493776" cy="159105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47472" y="3072384"/>
            <a:ext cx="493776" cy="1591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950976" y="3145536"/>
            <a:ext cx="34564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Qualidade Percebida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950976" y="3493008"/>
            <a:ext cx="34564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consumidor acredita que a marca entrega bem?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950976" y="3749040"/>
            <a:ext cx="3456432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Nao é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qualidade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objetiva - é percepcao. Pao de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Acucar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é percebido como mais qualificado que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Atacadão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mesmo vendendo produtos identicos.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73168" y="3072384"/>
            <a:ext cx="4133088" cy="159105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4773168" y="3072384"/>
            <a:ext cx="493776" cy="159105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773168" y="3072384"/>
            <a:ext cx="493776" cy="1591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</a:t>
            </a:r>
            <a:endParaRPr lang="en-US" sz="2200" dirty="0"/>
          </a:p>
        </p:txBody>
      </p:sp>
      <p:sp>
        <p:nvSpPr>
          <p:cNvPr id="34" name="Text 32"/>
          <p:cNvSpPr/>
          <p:nvPr/>
        </p:nvSpPr>
        <p:spPr>
          <a:xfrm>
            <a:off x="5376672" y="3145536"/>
            <a:ext cx="34564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Lealdade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5376672" y="3493008"/>
            <a:ext cx="34564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consumidor volta sem precisar de promocao?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376672" y="3749040"/>
            <a:ext cx="3456432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Lealdade comportamental (frequencia de visita) vs. lealdade atitudinal (defesa da marca). So a segunda e genuina e resistente a concorrencia.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Identidade de Marca do Varejista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749808"/>
            <a:ext cx="8229600" cy="530352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804672"/>
            <a:ext cx="79552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Identidade de marca e o conjunto de elementos que o varejista usa deliberadamente para se apresentar ao mundo. Nao confundir com imagem de marca - que e como o consumidor PERCEBE esses elementos.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7200" y="1444752"/>
            <a:ext cx="4133088" cy="104241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57200" y="1444752"/>
            <a:ext cx="59436" cy="104241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03504" y="1499616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Nome e Logo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03504" y="1792224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primeiro elemento de contato. Nome memoravel e logo reconhecivel constroem recall rapido. Consistencia em todos os canais.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603504" y="2231136"/>
            <a:ext cx="39136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'Magazine Luiza' virou 'Magalu' para reposicionamento digital.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809744" y="1444752"/>
            <a:ext cx="4133088" cy="104241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809744" y="1444752"/>
            <a:ext cx="59436" cy="104241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956048" y="1499616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Paleta de Cores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956048" y="1792224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Cores criam reconhecimento imediato. Amarelo+azul=IKEA, verde=Natura, roxo=Boticario. A cor do varejista deve ser proprietaria na categoria.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956048" y="2231136"/>
            <a:ext cx="39136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Carrefour azul+vermelho vs. Walmart azul: ambos disputam o mesmo territorio visual.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457200" y="2578608"/>
            <a:ext cx="4133088" cy="104241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57200" y="2578608"/>
            <a:ext cx="59436" cy="104241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03504" y="2633472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Tipografia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03504" y="2926080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 serifada comunica tradicao e confiabilidade. Sem serifa comunica modernidade e acessibilidade. A tipografia e a 'voz escrita' da marca.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603504" y="3364992"/>
            <a:ext cx="39136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Farmácias usam fontes claras e sem serifa para transmitir precisao e clareza.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809744" y="2578608"/>
            <a:ext cx="4133088" cy="104241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809744" y="2578608"/>
            <a:ext cx="59436" cy="104241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956048" y="2633472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Tom de Voz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4956048" y="2926080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a marca fala: formal, descontraido, tecnico, poetico. O tom deve ser consistente em todos os canais e todos os atendentes.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4956048" y="3364992"/>
            <a:ext cx="39136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Nubank: irreverente e direto. Hermes Pardini: tecnico e cuidadoso. Ambos consistentes.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457200" y="3712464"/>
            <a:ext cx="4133088" cy="104241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57200" y="3712464"/>
            <a:ext cx="59436" cy="104241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03504" y="3767328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Arquitetura da Loja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603504" y="4059936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Layout, iluminacao, materiais, cheiro e musica. A loja fisica e o maior veiculo de construcao de marca do varejista.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603504" y="4498848"/>
            <a:ext cx="39136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D46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Apple Store: madeira clara, silencio, produto no nivel das maos - cada detalhe e intencional.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4809744" y="3712464"/>
            <a:ext cx="4133088" cy="104241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4809744" y="3712464"/>
            <a:ext cx="59436" cy="104241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956048" y="3767328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Sortimento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4956048" y="4059936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o varejista escolhe vender comunica seu posicionamento mais que qualquer campanha. Carregar a Havaianas Premium comunica algo diferente de carregar so a Tradicional.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4956048" y="4498848"/>
            <a:ext cx="39136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Pao de Acucar: organicos, importados e gourmet comunicam premium sem precisar dizer.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Posicionamento de Marca no Varejo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512064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7472" y="768096"/>
            <a:ext cx="59436" cy="51206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822960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Posicionamento e a posicao que a marca ocupa na mente do consumidor em relacao aos concorrentes. O erro fatal: confundir o posicionamento PRETENDIDO com o PERCEBIDO.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47472" y="1371600"/>
            <a:ext cx="4133088" cy="332841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7472" y="1371600"/>
            <a:ext cx="4133088" cy="40233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" y="1371600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Posicionamento Pretendido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457200" y="1847088"/>
            <a:ext cx="3913632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o varejista acredita que comunica. Escrito no plano estrategico, no brandbook e nos materiais de treinamento. Controlavel pela empresa.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57200" y="2468880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o consumidor diz: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57200" y="2743200"/>
            <a:ext cx="3913632" cy="493776"/>
          </a:xfrm>
          <a:prstGeom prst="rect">
            <a:avLst/>
          </a:prstGeom>
          <a:solidFill>
            <a:srgbClr val="1454C4">
              <a:alpha val="10000"/>
            </a:srgbClr>
          </a:solidFill>
          <a:ln w="6350">
            <a:solidFill>
              <a:srgbClr val="1454C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30352" y="2779776"/>
            <a:ext cx="376732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"'Somos o supermercado premium do bairro'"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57200" y="3310128"/>
            <a:ext cx="3913632" cy="493776"/>
          </a:xfrm>
          <a:prstGeom prst="rect">
            <a:avLst/>
          </a:prstGeom>
          <a:solidFill>
            <a:srgbClr val="1454C4">
              <a:alpha val="10000"/>
            </a:srgbClr>
          </a:solidFill>
          <a:ln w="6350">
            <a:solidFill>
              <a:srgbClr val="1454C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30352" y="3346704"/>
            <a:ext cx="376732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"'Nossa loja e para consumidores A e B que valorizam qualidade'"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57200" y="3877056"/>
            <a:ext cx="3913632" cy="493776"/>
          </a:xfrm>
          <a:prstGeom prst="rect">
            <a:avLst/>
          </a:prstGeom>
          <a:solidFill>
            <a:srgbClr val="1454C4">
              <a:alpha val="10000"/>
            </a:srgbClr>
          </a:solidFill>
          <a:ln w="6350">
            <a:solidFill>
              <a:srgbClr val="1454C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30352" y="3913632"/>
            <a:ext cx="376732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"'Nosso diferencial e o atendimento pessoalizado'"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773168" y="1371600"/>
            <a:ext cx="4133088" cy="332841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773168" y="1371600"/>
            <a:ext cx="4133088" cy="40233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82896" y="1371600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Posicionamento Percebido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4882896" y="1847088"/>
            <a:ext cx="3913632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o consumidor realmente pensa. Formado por todas as experiencias, comunicacoes e comparacoes com concorrentes. A unica verdade que importa.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882896" y="2468880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o consumidor diz: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4882896" y="2743200"/>
            <a:ext cx="3913632" cy="493776"/>
          </a:xfrm>
          <a:prstGeom prst="rect">
            <a:avLst/>
          </a:prstGeom>
          <a:solidFill>
            <a:srgbClr val="1F7A5C">
              <a:alpha val="10000"/>
            </a:srgbClr>
          </a:solidFill>
          <a:ln w="6350">
            <a:solidFill>
              <a:srgbClr val="1F7A5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956048" y="2779776"/>
            <a:ext cx="376732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"'E caro demais para o que oferece'"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882896" y="3310128"/>
            <a:ext cx="3913632" cy="493776"/>
          </a:xfrm>
          <a:prstGeom prst="rect">
            <a:avLst/>
          </a:prstGeom>
          <a:solidFill>
            <a:srgbClr val="1F7A5C">
              <a:alpha val="10000"/>
            </a:srgbClr>
          </a:solidFill>
          <a:ln w="6350">
            <a:solidFill>
              <a:srgbClr val="1F7A5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956048" y="3346704"/>
            <a:ext cx="376732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"'O atendimento e bom mas o estacionamento e pessimo'"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4882896" y="3877056"/>
            <a:ext cx="3913632" cy="493776"/>
          </a:xfrm>
          <a:prstGeom prst="rect">
            <a:avLst/>
          </a:prstGeom>
          <a:solidFill>
            <a:srgbClr val="1F7A5C">
              <a:alpha val="10000"/>
            </a:srgbClr>
          </a:solidFill>
          <a:ln w="6350">
            <a:solidFill>
              <a:srgbClr val="1F7A5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956048" y="3913632"/>
            <a:ext cx="376732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"'Vou la so quando tem promos - no dia a dia compro no concorrente'"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347472" y="4681728"/>
            <a:ext cx="8430768" cy="21945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02336" y="4681728"/>
            <a:ext cx="835761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 lacuna entre pretendido e percebido e o problema mais comum - e mais custoso - no branding de varejo. Pesquisa de cliente nao e opcional.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Branding Emocional no Varejo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749808"/>
            <a:ext cx="8229600" cy="56692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804672"/>
            <a:ext cx="7955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Consumidores tomam decisoes emocionalmente e as justificam racionalmente. Marcas que criam vinculo emocional tem maior lealdade, menor sensibilidade a preco e mais indicacoes espontaneas.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7200" y="1463040"/>
            <a:ext cx="4133088" cy="1554480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57200" y="1463040"/>
            <a:ext cx="4133088" cy="384048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66928" y="1463040"/>
            <a:ext cx="2377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Farm Rio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3200400" y="1517904"/>
            <a:ext cx="1298448" cy="25603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00400" y="1517904"/>
            <a:ext cx="129844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PERTENCIMENTO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566928" y="1901952"/>
            <a:ext cx="3913632" cy="676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 nao vende roupa - vende identidade de mulher carioca, colorida e livre. A cliente nao compra uma camiseta; ela afirma quem ela e. A marca e o grupo social ao qual ela pertence.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66928" y="2615184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21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Como: Comunidade digital ativa, colaboracoes com artistas, eventos exclusivos, equipe como embaixadora da marca.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809744" y="1463040"/>
            <a:ext cx="4133088" cy="1554480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809744" y="1463040"/>
            <a:ext cx="4133088" cy="38404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919472" y="1463040"/>
            <a:ext cx="2377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Boticario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7552944" y="1517904"/>
            <a:ext cx="1298448" cy="25603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552944" y="1517904"/>
            <a:ext cx="129844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CUIDADO E PROPOSITO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4919472" y="1901952"/>
            <a:ext cx="3913632" cy="676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marca construiu um vinculo afetivo em torno de presentes e rituais de cuidado. O Boticario nao e perfumaria - e o lugar onde voce escolhe um presente com carinho.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919472" y="2615184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Como: Campanhas de Dia dos Namorados e Dia das Maes memoraveis. Fundacao O Boticario de sustentabilidade como pilar de proposito autêntico.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57200" y="3127248"/>
            <a:ext cx="4133088" cy="1554480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57200" y="3127248"/>
            <a:ext cx="4133088" cy="384048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66928" y="3127248"/>
            <a:ext cx="2377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Cacau Show</a:t>
            </a:r>
            <a:endParaRPr lang="en-US" sz="1350" dirty="0"/>
          </a:p>
        </p:txBody>
      </p:sp>
      <p:sp>
        <p:nvSpPr>
          <p:cNvPr id="30" name="Shape 28"/>
          <p:cNvSpPr/>
          <p:nvPr/>
        </p:nvSpPr>
        <p:spPr>
          <a:xfrm>
            <a:off x="3200400" y="3182112"/>
            <a:ext cx="1298448" cy="25603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200400" y="3182112"/>
            <a:ext cx="129844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ALEGRIA E INDULGENCIA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566928" y="3566160"/>
            <a:ext cx="3913632" cy="676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Chocolate como presente democratico. A Cacau Show tornou o presente premium acessivel e criou o ritual da caixinha de bombons para qualquer ocasiao.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66928" y="4279392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D46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Como: Degustacao na entrada como primer emocional. Embalagem presenteavel. Sazonalidade como urgencia (Pascoa, Natal). Expansao por franquias que replicam a experiencia.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809744" y="3127248"/>
            <a:ext cx="4133088" cy="1554480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4809744" y="3127248"/>
            <a:ext cx="4133088" cy="38404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919472" y="3127248"/>
            <a:ext cx="2377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Havaianas</a:t>
            </a:r>
            <a:endParaRPr lang="en-US" sz="1350" dirty="0"/>
          </a:p>
        </p:txBody>
      </p:sp>
      <p:sp>
        <p:nvSpPr>
          <p:cNvPr id="37" name="Shape 35"/>
          <p:cNvSpPr/>
          <p:nvPr/>
        </p:nvSpPr>
        <p:spPr>
          <a:xfrm>
            <a:off x="7552944" y="3182112"/>
            <a:ext cx="1298448" cy="25603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552944" y="3182112"/>
            <a:ext cx="129844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ORGULHO E AUTENTICIDADE</a:t>
            </a:r>
            <a:endParaRPr lang="en-US" sz="850" dirty="0"/>
          </a:p>
        </p:txBody>
      </p:sp>
      <p:sp>
        <p:nvSpPr>
          <p:cNvPr id="39" name="Text 37"/>
          <p:cNvSpPr/>
          <p:nvPr/>
        </p:nvSpPr>
        <p:spPr>
          <a:xfrm>
            <a:off x="4919472" y="3566160"/>
            <a:ext cx="3913632" cy="676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chinelo de pobre a objeto de desejo global. A Havaianas reposicionou um produto barato como simbolo de autenticidade brasileira - sem abrir mao do original mas adicionando o premium.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4919472" y="4279392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Como: Colecoes limitadas com designers, colaboracoes com marcas de luxo, comunicacao que celebra 'o jeito brasileiro'. E do Brasil.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Retail Brand Architecture - Portfolio de Marcas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512064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7472" y="768096"/>
            <a:ext cx="59436" cy="51206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822960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Retail Brand Architecture e a estrategia de como um grupo varejista organiza e relaciona suas marcas para capturar diferentes segmentos sem canibalizacao e sem diluir cada marca.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47472" y="1371600"/>
            <a:ext cx="4133088" cy="32918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38912" y="1371600"/>
            <a:ext cx="39502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Grupo GPA (Pao de Acucar)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47472" y="1737360"/>
            <a:ext cx="4133088" cy="512064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47472" y="1737360"/>
            <a:ext cx="59436" cy="51206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93776" y="1737360"/>
            <a:ext cx="23774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Pao de Acucar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2944368" y="1773936"/>
            <a:ext cx="1463040" cy="256032"/>
          </a:xfrm>
          <a:prstGeom prst="rect">
            <a:avLst/>
          </a:prstGeom>
          <a:solidFill>
            <a:srgbClr val="1F7A5C">
              <a:alpha val="12000"/>
            </a:srgbClr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962656" y="1773936"/>
            <a:ext cx="142646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A/B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47472" y="2304288"/>
            <a:ext cx="4133088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47472" y="2304288"/>
            <a:ext cx="59436" cy="51206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93776" y="2304288"/>
            <a:ext cx="23774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Mercado Extra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2944368" y="2340864"/>
            <a:ext cx="1463040" cy="256032"/>
          </a:xfrm>
          <a:prstGeom prst="rect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962656" y="2340864"/>
            <a:ext cx="142646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Medio B/C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47472" y="2871216"/>
            <a:ext cx="4133088" cy="512064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347472" y="2871216"/>
            <a:ext cx="59436" cy="51206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93776" y="2871216"/>
            <a:ext cx="23774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Compre Bem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2944368" y="2907792"/>
            <a:ext cx="1463040" cy="256032"/>
          </a:xfrm>
          <a:prstGeom prst="rect">
            <a:avLst/>
          </a:prstGeom>
          <a:solidFill>
            <a:srgbClr val="0891B2">
              <a:alpha val="12000"/>
            </a:srgbClr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962656" y="2907792"/>
            <a:ext cx="142646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Popular C/D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347472" y="3438144"/>
            <a:ext cx="4133088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47472" y="3438144"/>
            <a:ext cx="59436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93776" y="3438144"/>
            <a:ext cx="23774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Atacadao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2944368" y="3474720"/>
            <a:ext cx="1463040" cy="256032"/>
          </a:xfrm>
          <a:prstGeom prst="rect">
            <a:avLst/>
          </a:prstGeom>
          <a:solidFill>
            <a:srgbClr val="C0392B">
              <a:alpha val="12000"/>
            </a:srgbClr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962656" y="3474720"/>
            <a:ext cx="142646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Atacarejo C/D+B2B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347472" y="4023360"/>
            <a:ext cx="4133088" cy="640080"/>
          </a:xfrm>
          <a:prstGeom prst="rect">
            <a:avLst/>
          </a:prstGeom>
          <a:solidFill>
            <a:srgbClr val="1F7A5C">
              <a:alpha val="8000"/>
            </a:srgbClr>
          </a:solidFill>
          <a:ln w="10160">
            <a:solidFill>
              <a:srgbClr val="1F7A5C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47472" y="4023360"/>
            <a:ext cx="59436" cy="64008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93776" y="4059936"/>
            <a:ext cx="391363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Logica: Cada marca serve um segmento de renda diferente. Sem comunicacao entre marcas - o cliente do Pao de Acucar nao precisa saber que o Atacadao e do mesmo grupo.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4773168" y="1371600"/>
            <a:ext cx="4133088" cy="329184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864608" y="1371600"/>
            <a:ext cx="39502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Grupo Soma (Moda)</a:t>
            </a:r>
            <a:endParaRPr lang="en-US" sz="1250" dirty="0"/>
          </a:p>
        </p:txBody>
      </p:sp>
      <p:sp>
        <p:nvSpPr>
          <p:cNvPr id="40" name="Shape 38"/>
          <p:cNvSpPr/>
          <p:nvPr/>
        </p:nvSpPr>
        <p:spPr>
          <a:xfrm>
            <a:off x="4773168" y="1737360"/>
            <a:ext cx="4133088" cy="512064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773168" y="1737360"/>
            <a:ext cx="59436" cy="512064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919472" y="1737360"/>
            <a:ext cx="23774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Farm Rio</a:t>
            </a:r>
            <a:endParaRPr lang="en-US" sz="1150" dirty="0"/>
          </a:p>
        </p:txBody>
      </p:sp>
      <p:sp>
        <p:nvSpPr>
          <p:cNvPr id="43" name="Shape 41"/>
          <p:cNvSpPr/>
          <p:nvPr/>
        </p:nvSpPr>
        <p:spPr>
          <a:xfrm>
            <a:off x="7370064" y="1773936"/>
            <a:ext cx="1463040" cy="256032"/>
          </a:xfrm>
          <a:prstGeom prst="rect">
            <a:avLst/>
          </a:prstGeom>
          <a:solidFill>
            <a:srgbClr val="C2185B">
              <a:alpha val="12000"/>
            </a:srgbClr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388352" y="1773936"/>
            <a:ext cx="142646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21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Identidade carioca A/B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4773168" y="2304288"/>
            <a:ext cx="4133088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773168" y="2304288"/>
            <a:ext cx="59436" cy="51206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919472" y="2304288"/>
            <a:ext cx="23774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Animale</a:t>
            </a:r>
            <a:endParaRPr lang="en-US" sz="1150" dirty="0"/>
          </a:p>
        </p:txBody>
      </p:sp>
      <p:sp>
        <p:nvSpPr>
          <p:cNvPr id="48" name="Shape 46"/>
          <p:cNvSpPr/>
          <p:nvPr/>
        </p:nvSpPr>
        <p:spPr>
          <a:xfrm>
            <a:off x="7370064" y="2340864"/>
            <a:ext cx="1463040" cy="256032"/>
          </a:xfrm>
          <a:prstGeom prst="rect">
            <a:avLst/>
          </a:prstGeom>
          <a:solidFill>
            <a:srgbClr val="7B2FBE">
              <a:alpha val="12000"/>
            </a:srgbClr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7388352" y="2340864"/>
            <a:ext cx="142646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sofisticado A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4773168" y="2871216"/>
            <a:ext cx="4133088" cy="512064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4773168" y="2871216"/>
            <a:ext cx="59436" cy="51206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919472" y="2871216"/>
            <a:ext cx="23774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NV</a:t>
            </a:r>
            <a:endParaRPr lang="en-US" sz="1150" dirty="0"/>
          </a:p>
        </p:txBody>
      </p:sp>
      <p:sp>
        <p:nvSpPr>
          <p:cNvPr id="53" name="Shape 51"/>
          <p:cNvSpPr/>
          <p:nvPr/>
        </p:nvSpPr>
        <p:spPr>
          <a:xfrm>
            <a:off x="7370064" y="2907792"/>
            <a:ext cx="1463040" cy="256032"/>
          </a:xfrm>
          <a:prstGeom prst="rect">
            <a:avLst/>
          </a:prstGeom>
          <a:solidFill>
            <a:srgbClr val="D4610A">
              <a:alpha val="12000"/>
            </a:srgbClr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388352" y="2907792"/>
            <a:ext cx="142646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46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Jovem acessivel B/C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4773168" y="3438144"/>
            <a:ext cx="4133088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4773168" y="3438144"/>
            <a:ext cx="59436" cy="51206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919472" y="3438144"/>
            <a:ext cx="23774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Cris Barros</a:t>
            </a:r>
            <a:endParaRPr lang="en-US" sz="1150" dirty="0"/>
          </a:p>
        </p:txBody>
      </p:sp>
      <p:sp>
        <p:nvSpPr>
          <p:cNvPr id="58" name="Shape 56"/>
          <p:cNvSpPr/>
          <p:nvPr/>
        </p:nvSpPr>
        <p:spPr>
          <a:xfrm>
            <a:off x="7370064" y="3474720"/>
            <a:ext cx="1463040" cy="256032"/>
          </a:xfrm>
          <a:prstGeom prst="rect">
            <a:avLst/>
          </a:prstGeom>
          <a:solidFill>
            <a:srgbClr val="F5A200">
              <a:alpha val="12000"/>
            </a:srgbClr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7388352" y="3474720"/>
            <a:ext cx="142646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Luxo A+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4773168" y="4023360"/>
            <a:ext cx="4133088" cy="640080"/>
          </a:xfrm>
          <a:prstGeom prst="rect">
            <a:avLst/>
          </a:prstGeom>
          <a:solidFill>
            <a:srgbClr val="C2185B">
              <a:alpha val="8000"/>
            </a:srgbClr>
          </a:solidFill>
          <a:ln w="10160">
            <a:solidFill>
              <a:srgbClr val="C2185B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4773168" y="4023360"/>
            <a:ext cx="59436" cy="640080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4919472" y="4059936"/>
            <a:ext cx="391363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Logica: Cada marca tem DNA e publico proprios. A unificacao e operacional (logistica, dados) mas invisivel ao consumidor final. Portfolio de tribos, nao de precos.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6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e Marca Propria? (Private Label)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749808"/>
            <a:ext cx="8229600" cy="65836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7200" y="749808"/>
            <a:ext cx="59436" cy="65836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4360" y="804672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Marca propria e o produto desenvolvido, comercializado e de propriedade intelectual do varejista - fabricado por terceiros, mas com marca, embalagem e posicionamento controlados pelo varejista. O varejista e o 'dono' da marca, nao do fabrico.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457200" y="1536192"/>
            <a:ext cx="8229600" cy="31089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" y="1536192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Evolucao historica - de 'produto generico' a 'marca de escolha'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57200" y="1883664"/>
            <a:ext cx="1920240" cy="2798064"/>
          </a:xfrm>
          <a:prstGeom prst="rect">
            <a:avLst/>
          </a:prstGeom>
          <a:solidFill>
            <a:srgbClr val="4A5A80"/>
          </a:solidFill>
          <a:ln w="12700">
            <a:solidFill>
              <a:srgbClr val="4A5A8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30352" y="1938528"/>
            <a:ext cx="640080" cy="25603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30352" y="1938528"/>
            <a:ext cx="640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A5A8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1970-80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48640" y="2249424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1a Geracao - Generico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48640" y="2724912"/>
            <a:ext cx="1737360" cy="36576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2798064"/>
            <a:ext cx="173736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Embalagem branca, zero investimento em design. Posicionamento: mais barato que o lider. Consumidor comprava por necessidade, nao por escolha.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2523744" y="1883664"/>
            <a:ext cx="1920240" cy="279806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596896" y="1938528"/>
            <a:ext cx="640080" cy="25603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596896" y="1938528"/>
            <a:ext cx="640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1990-00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2615184" y="2249424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2a Geracao - Equivalente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2615184" y="2724912"/>
            <a:ext cx="1737360" cy="36576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615184" y="2798064"/>
            <a:ext cx="173736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Qualidade equiparada ao lider, embalagem melhorada. Posicionamento: igual por menos. Varejista reduz dependencia das grandes markas.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590288" y="1883664"/>
            <a:ext cx="1920240" cy="279806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663440" y="1938528"/>
            <a:ext cx="640080" cy="25603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663440" y="1938528"/>
            <a:ext cx="640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2010-20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4681728" y="2249424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3a Geracao - Premium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4681728" y="2724912"/>
            <a:ext cx="1737360" cy="36576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681728" y="2798064"/>
            <a:ext cx="173736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 inovador com identidade visual forte. Posicionamento: melhor que o lider em nichos especificos. Consumidor escolhe por desejo, nao por preco.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656832" y="1883664"/>
            <a:ext cx="1920240" cy="279806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729984" y="1938528"/>
            <a:ext cx="640080" cy="25603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729984" y="1938528"/>
            <a:ext cx="640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2020+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6748272" y="2249424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4a Geracao - Proposito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6748272" y="2724912"/>
            <a:ext cx="1737360" cy="36576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748272" y="2798064"/>
            <a:ext cx="173736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Organico, sustentavel, local, inclusivo. Posicionamento: valores alinhados ao consumidor consciente. A marca propria como declaracao de principios.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5005</Words>
  <Application>Microsoft Office PowerPoint</Application>
  <PresentationFormat>Apresentação na tela (16:9)</PresentationFormat>
  <Paragraphs>487</Paragraphs>
  <Slides>23</Slides>
  <Notes>22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9" baseType="lpstr">
      <vt:lpstr>Aptos</vt:lpstr>
      <vt:lpstr>Arial</vt:lpstr>
      <vt:lpstr>Calibri</vt:lpstr>
      <vt:lpstr>Calibri Bold</vt:lpstr>
      <vt:lpstr>Calibri Light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Administracao de Varejo - Aula 7 (2025)</dc:title>
  <dc:subject>PptxGenJS Presentation</dc:subject>
  <dc:creator>Prof. Paulo Henrique Pinho de Oliveira - CEFET/RJ</dc:creator>
  <cp:lastModifiedBy>PAULO HENRIQUE PINHO DE OLIVEIRA</cp:lastModifiedBy>
  <cp:revision>3</cp:revision>
  <dcterms:created xsi:type="dcterms:W3CDTF">2026-04-16T01:11:33Z</dcterms:created>
  <dcterms:modified xsi:type="dcterms:W3CDTF">2026-07-23T19:26:16Z</dcterms:modified>
</cp:coreProperties>
</file>