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9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4" d="100"/>
          <a:sy n="144" d="100"/>
        </p:scale>
        <p:origin x="119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171AB-D93F-5B47-8C1F-9177F575A3C0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0FC57-32C2-4343-9770-36D17A975F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137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704EF6-CFDF-44A9-B5B1-2C8E1F1FE3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DECBA6-DBF3-4324-B51A-ED041AD44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916E5E2-355A-4C48-ACA4-01C7A44E9D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A77417-9F64-4B18-9AF8-9CF271BE1D9B}" type="slidenum">
              <a:rPr lang="es-ES" altLang="pt-BR"/>
              <a:pPr>
                <a:defRPr/>
              </a:pPr>
              <a:t>‹nº›</a:t>
            </a:fld>
            <a:endParaRPr lang="es-ES" altLang="pt-BR"/>
          </a:p>
        </p:txBody>
      </p:sp>
    </p:spTree>
    <p:extLst>
      <p:ext uri="{BB962C8B-B14F-4D97-AF65-F5344CB8AC3E}">
        <p14:creationId xmlns:p14="http://schemas.microsoft.com/office/powerpoint/2010/main" val="1295100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Imagem 2" descr="Uma imagem com texto, Cara humana, logótipo, captura de ecrã&#10;&#10;Descrição gerada automaticamente">
            <a:extLst>
              <a:ext uri="{FF2B5EF4-FFF2-40B4-BE49-F238E27FC236}">
                <a16:creationId xmlns:a16="http://schemas.microsoft.com/office/drawing/2014/main" id="{BB94BFF6-0906-458A-8CC6-0CA826528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170">
            <a:extLst>
              <a:ext uri="{FF2B5EF4-FFF2-40B4-BE49-F238E27FC236}">
                <a16:creationId xmlns:a16="http://schemas.microsoft.com/office/drawing/2014/main" id="{EF56234C-9BD7-42CB-B13F-05640E7B5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0468" y="3233738"/>
            <a:ext cx="1057275" cy="255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pt-BR" sz="1500" b="1" dirty="0">
                <a:solidFill>
                  <a:schemeClr val="bg1"/>
                </a:solidFill>
              </a:rPr>
              <a:t>Aula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Estoque Unificado, OMS e Devolucao Cross-Canal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754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maior desafio tecnico do omnichannel: saber em tempo real onde esta cada unidade de cada produto em cada loja, CD e seller - e usar esse dado para prometer entrega corretamente.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316736"/>
            <a:ext cx="4133088" cy="31089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84048" y="1316736"/>
            <a:ext cx="409651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OMS - Order Management System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47472" y="1664208"/>
            <a:ext cx="4133088" cy="62179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Shape 14"/>
          <p:cNvSpPr/>
          <p:nvPr/>
        </p:nvSpPr>
        <p:spPr>
          <a:xfrm>
            <a:off x="347472" y="1664208"/>
            <a:ext cx="59436" cy="6217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493776" y="1664208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faz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377440" y="1664208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Orquestra cada pedido: decide de onde sair (CD, loja, seller), otimiza frete, coordena status em tempo real.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47472" y="2340864"/>
            <a:ext cx="4133088" cy="62179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Shape 18"/>
          <p:cNvSpPr/>
          <p:nvPr/>
        </p:nvSpPr>
        <p:spPr>
          <a:xfrm>
            <a:off x="347472" y="2340864"/>
            <a:ext cx="59436" cy="6217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493776" y="2340864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Por que e critico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377440" y="2340864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OMS, o varejista nao sabe se pode prometer entrega em 2h ou em 5 dias. A promessa errada destroi o NPS.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" y="3017520"/>
            <a:ext cx="4133088" cy="62179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347472" y="3017520"/>
            <a:ext cx="59436" cy="6217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493776" y="3017520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Integracoes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377440" y="3017520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ERP (estoque) + WMS (armazem) + CRM (cliente) + e-commerce + app + PDV fisico. A camada que conecta tudo.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347472" y="3694176"/>
            <a:ext cx="4133088" cy="62179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347472" y="3694176"/>
            <a:ext cx="59436" cy="6217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493776" y="3694176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Players BR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377440" y="3694176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VTEX OMS, Neemu/Linx OMS, Oracle Retail, SAP. VTEX domina o mercado brasileiro de mid-large retail.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663440" y="1316736"/>
            <a:ext cx="4114800" cy="31089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4700016" y="1316736"/>
            <a:ext cx="40782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Devolucao Cross-Canal - O Paradoxo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663440" y="1664208"/>
            <a:ext cx="4114800" cy="87782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4663440" y="1664208"/>
            <a:ext cx="59436" cy="877824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809744" y="1719072"/>
            <a:ext cx="389534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paradoxo da devolucao omnichannel: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809744" y="1993392"/>
            <a:ext cx="3895344" cy="493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Comprou online, devolve na loja. O que parece simples esconde: reembolso do e-commerce, entrada no estoque da loja, conciliacao fiscal e atualizacao do sistema.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663440" y="2596896"/>
            <a:ext cx="4114800" cy="56692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4663440" y="2596896"/>
            <a:ext cx="11887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68%</a:t>
            </a:r>
            <a:endParaRPr lang="en-US" sz="2600" dirty="0"/>
          </a:p>
        </p:txBody>
      </p:sp>
      <p:sp>
        <p:nvSpPr>
          <p:cNvPr id="39" name="Text 37"/>
          <p:cNvSpPr/>
          <p:nvPr/>
        </p:nvSpPr>
        <p:spPr>
          <a:xfrm>
            <a:off x="5907024" y="2651760"/>
            <a:ext cx="27980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consumidores que devolvem na loja fazem nova compra no mesmo dia. A devolucao e uma oportunidade de venda.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4663440" y="3218688"/>
            <a:ext cx="4114800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Shape 39"/>
          <p:cNvSpPr/>
          <p:nvPr/>
        </p:nvSpPr>
        <p:spPr>
          <a:xfrm>
            <a:off x="4663440" y="3218688"/>
            <a:ext cx="59436" cy="47548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Text 40"/>
          <p:cNvSpPr/>
          <p:nvPr/>
        </p:nvSpPr>
        <p:spPr>
          <a:xfrm>
            <a:off x="4809744" y="3218688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Desafio fiscal</a:t>
            </a:r>
            <a:endParaRPr lang="en-US" sz="1100" dirty="0"/>
          </a:p>
        </p:txBody>
      </p:sp>
      <p:sp>
        <p:nvSpPr>
          <p:cNvPr id="43" name="Text 41"/>
          <p:cNvSpPr/>
          <p:nvPr/>
        </p:nvSpPr>
        <p:spPr>
          <a:xfrm>
            <a:off x="6693408" y="3218688"/>
            <a:ext cx="20299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NFe de devolucao, credito de ICMS, conciliacao entre CNPJ do e-commerce e da loja fisica.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4663440" y="3749040"/>
            <a:ext cx="4114800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Shape 43"/>
          <p:cNvSpPr/>
          <p:nvPr/>
        </p:nvSpPr>
        <p:spPr>
          <a:xfrm>
            <a:off x="4663440" y="3749040"/>
            <a:ext cx="59436" cy="47548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4809744" y="3749040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Desafio de estoque</a:t>
            </a:r>
            <a:endParaRPr lang="en-US" sz="1100" dirty="0"/>
          </a:p>
        </p:txBody>
      </p:sp>
      <p:sp>
        <p:nvSpPr>
          <p:cNvPr id="47" name="Text 45"/>
          <p:cNvSpPr/>
          <p:nvPr/>
        </p:nvSpPr>
        <p:spPr>
          <a:xfrm>
            <a:off x="6693408" y="3749040"/>
            <a:ext cx="20299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devolvido: volta ao estoque da loja ou vai para o CD? O sistema precisa decidir automaticamente.</a:t>
            </a:r>
            <a:endParaRPr lang="en-US" sz="1050" dirty="0"/>
          </a:p>
        </p:txBody>
      </p:sp>
      <p:sp>
        <p:nvSpPr>
          <p:cNvPr id="48" name="Shape 46"/>
          <p:cNvSpPr/>
          <p:nvPr/>
        </p:nvSpPr>
        <p:spPr>
          <a:xfrm>
            <a:off x="4663440" y="4279392"/>
            <a:ext cx="4114800" cy="47548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4663440" y="4279392"/>
            <a:ext cx="59436" cy="47548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Text 48"/>
          <p:cNvSpPr/>
          <p:nvPr/>
        </p:nvSpPr>
        <p:spPr>
          <a:xfrm>
            <a:off x="4809744" y="4279392"/>
            <a:ext cx="18288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Desafio de atendimento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6693408" y="4279392"/>
            <a:ext cx="202996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Vendedor de loja precisa processar devolucao de compra que nao foi feita ali. Treinamento critico.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Cases Brasileiros - Omnichannel que Funciona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4133088" cy="210312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457200" y="749808"/>
            <a:ext cx="4133088" cy="38404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566928" y="74980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Magazine Luiza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66928" y="1170432"/>
            <a:ext cx="39136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caso mais completo do Brasil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66928" y="1408176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App com mais de 38 mi de usuarios mensais ativos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66928" y="1664208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Ship-from-store em 1.600+ lojas - entrega em 2h nas principais cidades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66928" y="1920240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BOPIS com prazo de 2h garantido na maioria das lojas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66928" y="2176272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Lu do Magalu: avatar digital que integra redes sociais, app e loja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66928" y="2523744"/>
            <a:ext cx="39136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Market share digital cresceu de 3% (2014) para 20%+ (2024). Referencia global de transformacao omnichannel de varejista tradicional.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4809744" y="749808"/>
            <a:ext cx="4133088" cy="210312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4809744" y="749808"/>
            <a:ext cx="4133088" cy="38404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4919472" y="749808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Renner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919472" y="1170432"/>
            <a:ext cx="39136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 em ship-from-store no varejo de moda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919472" y="1408176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- 100% das lojas habilitadas para ship-from-store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919472" y="1664208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Separacao e envio em ate 3h em SP e RJ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919472" y="1920240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Entrega no mesmo dia em areas de alta densidade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919472" y="2176272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Devolucao gratuita em qualquer loja independente do canal de compra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4919472" y="2523744"/>
            <a:ext cx="39136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70% dos pedidos online enviados diretamente das lojas. Reducao de 40% no prazo medio de entrega vs. modelo CD centralizado.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457200" y="2798064"/>
            <a:ext cx="4133088" cy="210312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457200" y="2798064"/>
            <a:ext cx="4133088" cy="38404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566928" y="2798064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Pao de Acucar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566928" y="3218688"/>
            <a:ext cx="39136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BOPIS premium no segmento alimentar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66928" y="3456432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BOPIS com agendamento de janela de 1h para retirada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66928" y="3712464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Delivery em 1h via app integrado com estoques de loja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66928" y="3968496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Integracao com Stix: pontos acumulados mesmo no BOPIS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566928" y="4224528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Personal shopper digital: vendedor separa com cuidado como encomenda personalizada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566928" y="4572000"/>
            <a:ext cx="39136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NPS do canal BOPIS 15 pontos acima da media do e-commerce. Taxa de adicao de itens na retirada: 62%.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4809744" y="2798064"/>
            <a:ext cx="4133088" cy="210312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Shape 37"/>
          <p:cNvSpPr/>
          <p:nvPr/>
        </p:nvSpPr>
        <p:spPr>
          <a:xfrm>
            <a:off x="4809744" y="2798064"/>
            <a:ext cx="4133088" cy="384048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4919472" y="2798064"/>
            <a:ext cx="2743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Leroy Merlin</a:t>
            </a:r>
            <a:endParaRPr lang="en-US" sz="1350" dirty="0"/>
          </a:p>
        </p:txBody>
      </p:sp>
      <p:sp>
        <p:nvSpPr>
          <p:cNvPr id="41" name="Text 39"/>
          <p:cNvSpPr/>
          <p:nvPr/>
        </p:nvSpPr>
        <p:spPr>
          <a:xfrm>
            <a:off x="4919472" y="3218688"/>
            <a:ext cx="391363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 logistico para itens pesados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919472" y="3456432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BOPIS para materiais de construcao (sem frete de items pesados)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4919472" y="3712464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Agendamento de instalacao junto com a compra</a:t>
            </a:r>
            <a:endParaRPr lang="en-US" sz="900" dirty="0"/>
          </a:p>
        </p:txBody>
      </p:sp>
      <p:sp>
        <p:nvSpPr>
          <p:cNvPr id="44" name="Text 42"/>
          <p:cNvSpPr/>
          <p:nvPr/>
        </p:nvSpPr>
        <p:spPr>
          <a:xfrm>
            <a:off x="4919472" y="3968496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Loja como deposito temporario para obras de longa duracao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4919472" y="4224528"/>
            <a:ext cx="391363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App com realidade aumentada para ver produto instalado antes de comprar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919472" y="4572000"/>
            <a:ext cx="39136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&gt;&gt; 50%+ das vendas online tem alguma interacao fisica (retirada, entrega da loja ou devolucao). CAC digital 35% menor com BOPIS.</a:t>
            </a:r>
            <a:endParaRPr lang="en-US" sz="9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Customer ID Unificado e Stack Tecnologico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754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coracao do omnichannel e reconhecer o MESMO consumidor em TODOS os canais. Sem Customer ID unificado, o varejista tem dados fragmentados e nao consegue personalizar nem medir corretamente.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316736"/>
            <a:ext cx="4133088" cy="31089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84048" y="1316736"/>
            <a:ext cx="409651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CDP - Customer Data Platform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47472" y="1664208"/>
            <a:ext cx="4133088" cy="62179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Shape 14"/>
          <p:cNvSpPr/>
          <p:nvPr/>
        </p:nvSpPr>
        <p:spPr>
          <a:xfrm>
            <a:off x="347472" y="1664208"/>
            <a:ext cx="59436" cy="6217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493776" y="1664208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e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2377440" y="1664208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que unifica dados do cliente de todos os canais: app, loja, site, SAC, programa de fidelidade, marketing.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47472" y="2340864"/>
            <a:ext cx="4133088" cy="62179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Shape 18"/>
          <p:cNvSpPr/>
          <p:nvPr/>
        </p:nvSpPr>
        <p:spPr>
          <a:xfrm>
            <a:off x="347472" y="2340864"/>
            <a:ext cx="59436" cy="6217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Text 19"/>
          <p:cNvSpPr/>
          <p:nvPr/>
        </p:nvSpPr>
        <p:spPr>
          <a:xfrm>
            <a:off x="493776" y="2340864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identifica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377440" y="2340864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CPF, e-mail, telefone, cookie, ID do app. Match de identidade via ML para ligar diferentes identificadores do mesmo cliente.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" y="3017520"/>
            <a:ext cx="4133088" cy="62179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347472" y="3017520"/>
            <a:ext cx="59436" cy="6217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493776" y="3017520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que permite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2377440" y="3017520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Historico completo do cliente em qualquer ponto de atendimento. Personalizacao em tempo real. Segmentacao precisa.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347472" y="3694176"/>
            <a:ext cx="4133088" cy="621792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347472" y="3694176"/>
            <a:ext cx="59436" cy="6217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493776" y="3694176"/>
            <a:ext cx="18288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Exemplos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377440" y="3694176"/>
            <a:ext cx="2048256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Salesforce CDP, Adobe Real-Time CDP, mParticle. No Brasil: Linx Engage, VTEX IO com CDP nativo.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663440" y="1316736"/>
            <a:ext cx="4114800" cy="31089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4700016" y="1316736"/>
            <a:ext cx="40782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Stack Tecnologico Omnichannel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4663440" y="1664208"/>
            <a:ext cx="4114800" cy="457200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4663440" y="1664208"/>
            <a:ext cx="640080" cy="45720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663440" y="166420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CDP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5358384" y="1664208"/>
            <a:ext cx="3346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Unificacao de dados do cliente. Camada de inteligencia.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4663440" y="2176272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Shape 36"/>
          <p:cNvSpPr/>
          <p:nvPr/>
        </p:nvSpPr>
        <p:spPr>
          <a:xfrm>
            <a:off x="4663440" y="2176272"/>
            <a:ext cx="640080" cy="45720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Text 37"/>
          <p:cNvSpPr/>
          <p:nvPr/>
        </p:nvSpPr>
        <p:spPr>
          <a:xfrm>
            <a:off x="4663440" y="2176272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OMS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5358384" y="2176272"/>
            <a:ext cx="3346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Gestao de pedidos cross-canal. Visibilidade de estoque.</a:t>
            </a:r>
            <a:endParaRPr lang="en-US" sz="1050" dirty="0"/>
          </a:p>
        </p:txBody>
      </p:sp>
      <p:sp>
        <p:nvSpPr>
          <p:cNvPr id="41" name="Shape 39"/>
          <p:cNvSpPr/>
          <p:nvPr/>
        </p:nvSpPr>
        <p:spPr>
          <a:xfrm>
            <a:off x="4663440" y="2688336"/>
            <a:ext cx="4114800" cy="457200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4663440" y="2688336"/>
            <a:ext cx="640080" cy="45720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4663440" y="2688336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WMS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5358384" y="2688336"/>
            <a:ext cx="3346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Gestao fisica de armazem e loja. Separacao e embalagem.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4663440" y="3200400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4663440" y="3200400"/>
            <a:ext cx="640080" cy="45720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Text 45"/>
          <p:cNvSpPr/>
          <p:nvPr/>
        </p:nvSpPr>
        <p:spPr>
          <a:xfrm>
            <a:off x="4663440" y="3200400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PIM</a:t>
            </a:r>
            <a:endParaRPr lang="en-US" sz="1200" dirty="0"/>
          </a:p>
        </p:txBody>
      </p:sp>
      <p:sp>
        <p:nvSpPr>
          <p:cNvPr id="48" name="Text 46"/>
          <p:cNvSpPr/>
          <p:nvPr/>
        </p:nvSpPr>
        <p:spPr>
          <a:xfrm>
            <a:off x="5358384" y="3200400"/>
            <a:ext cx="3346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Informacoes de produto consistentes em todos os canais.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4663440" y="3712464"/>
            <a:ext cx="4114800" cy="457200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4663440" y="3712464"/>
            <a:ext cx="640080" cy="457200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Text 49"/>
          <p:cNvSpPr/>
          <p:nvPr/>
        </p:nvSpPr>
        <p:spPr>
          <a:xfrm>
            <a:off x="4663440" y="3712464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CRM</a:t>
            </a:r>
            <a:endParaRPr lang="en-US" sz="1200" dirty="0"/>
          </a:p>
        </p:txBody>
      </p:sp>
      <p:sp>
        <p:nvSpPr>
          <p:cNvPr id="52" name="Text 50"/>
          <p:cNvSpPr/>
          <p:nvPr/>
        </p:nvSpPr>
        <p:spPr>
          <a:xfrm>
            <a:off x="5358384" y="3712464"/>
            <a:ext cx="3346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Relacionamento e comunicacao com o cliente.</a:t>
            </a:r>
            <a:endParaRPr lang="en-US" sz="1050" dirty="0"/>
          </a:p>
        </p:txBody>
      </p:sp>
      <p:sp>
        <p:nvSpPr>
          <p:cNvPr id="53" name="Shape 51"/>
          <p:cNvSpPr/>
          <p:nvPr/>
        </p:nvSpPr>
        <p:spPr>
          <a:xfrm>
            <a:off x="4663440" y="4224528"/>
            <a:ext cx="41148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4" name="Shape 52"/>
          <p:cNvSpPr/>
          <p:nvPr/>
        </p:nvSpPr>
        <p:spPr>
          <a:xfrm>
            <a:off x="4663440" y="4224528"/>
            <a:ext cx="640080" cy="457200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5" name="Text 53"/>
          <p:cNvSpPr/>
          <p:nvPr/>
        </p:nvSpPr>
        <p:spPr>
          <a:xfrm>
            <a:off x="4663440" y="4224528"/>
            <a:ext cx="640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PDV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5358384" y="4224528"/>
            <a:ext cx="334670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Ponto de venda fisico integrado ao ecossistema digital.</a:t>
            </a:r>
            <a:endParaRPr lang="en-US" sz="1050" dirty="0"/>
          </a:p>
        </p:txBody>
      </p:sp>
      <p:sp>
        <p:nvSpPr>
          <p:cNvPr id="57" name="Shape 55"/>
          <p:cNvSpPr/>
          <p:nvPr/>
        </p:nvSpPr>
        <p:spPr>
          <a:xfrm>
            <a:off x="4663440" y="4736592"/>
            <a:ext cx="4114800" cy="201168"/>
          </a:xfrm>
          <a:prstGeom prst="rect">
            <a:avLst/>
          </a:prstGeom>
          <a:solidFill>
            <a:srgbClr val="1454C4">
              <a:alpha val="15000"/>
            </a:srgbClr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8" name="Text 56"/>
          <p:cNvSpPr/>
          <p:nvPr/>
        </p:nvSpPr>
        <p:spPr>
          <a:xfrm>
            <a:off x="4700016" y="4736592"/>
            <a:ext cx="404164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Prioridade de implementacao: OMS &gt; CDP &gt; PIM &gt; WMS &gt; CRM. Comece pela visibilidade de estoque - sem isso nada funciona.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Metricas e Armadilhas do Omnichannel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4133088" cy="34747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493776" y="749808"/>
            <a:ext cx="40965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Metricas de Canal e Integracao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152144"/>
            <a:ext cx="4133088" cy="168249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57200" y="1152144"/>
            <a:ext cx="4133088" cy="274320"/>
          </a:xfrm>
          <a:prstGeom prst="rect">
            <a:avLst/>
          </a:prstGeom>
          <a:solidFill>
            <a:srgbClr val="0891B2">
              <a:alpha val="60000"/>
            </a:srgbClr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548640" y="1152144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Por canal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1207008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Conversao por canal (app vs. site vs. loja)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48640" y="1554480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CAC por canal de aquisicao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548640" y="1901952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Ticket medio por canal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2249424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LTV por canal de primeira compra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57200" y="2980944"/>
            <a:ext cx="4133088" cy="1682496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457200" y="2980944"/>
            <a:ext cx="4133088" cy="274320"/>
          </a:xfrm>
          <a:prstGeom prst="rect">
            <a:avLst/>
          </a:prstGeom>
          <a:solidFill>
            <a:srgbClr val="0891B2">
              <a:alpha val="60000"/>
            </a:srgbClr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548640" y="2980944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Integracao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48640" y="3035808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Taxa de BOPIS sobre total de pedidos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548640" y="3383280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Taxa de devolucao cross-canal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48640" y="3730752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Share of wallet omnichannel vs. monocanal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48640" y="4078224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NPS por jornada (so online vs. hibrida vs. so loja)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4809744" y="749808"/>
            <a:ext cx="3877056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4846320" y="749808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Por que 70% das iniciativas falham?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09744" y="1152144"/>
            <a:ext cx="3877056" cy="658368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Shape 28"/>
          <p:cNvSpPr/>
          <p:nvPr/>
        </p:nvSpPr>
        <p:spPr>
          <a:xfrm>
            <a:off x="4809744" y="1152144"/>
            <a:ext cx="59436" cy="6583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4956048" y="1188720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Canibalizacao de canal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4956048" y="1444752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 fisica reclama que o e-commerce 'rouba' suas vendas. Sem modelo de atribuicao justo, a equipe de loja sabota o online.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4809744" y="1901952"/>
            <a:ext cx="3877056" cy="658368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4809744" y="1901952"/>
            <a:ext cx="59436" cy="6583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956048" y="1938528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Conflito de preco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956048" y="2194560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Preco diferente no site e na loja cria desconfianca. Consumidor mostra o preco do app para o vendedor - e o vendedor nao tem como honrar.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4809744" y="2651760"/>
            <a:ext cx="3877056" cy="658368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Shape 36"/>
          <p:cNvSpPr/>
          <p:nvPr/>
        </p:nvSpPr>
        <p:spPr>
          <a:xfrm>
            <a:off x="4809744" y="2651760"/>
            <a:ext cx="59436" cy="6583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Text 37"/>
          <p:cNvSpPr/>
          <p:nvPr/>
        </p:nvSpPr>
        <p:spPr>
          <a:xfrm>
            <a:off x="4956048" y="2688336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Tecnologia sem adocao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4956048" y="2944368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 caro instalado, mas a equipe de loja continua no Excel. Transformacao cultural e mais dificil que transformacao tecnologica.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4809744" y="3401568"/>
            <a:ext cx="3877056" cy="658368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4809744" y="3401568"/>
            <a:ext cx="59436" cy="6583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Text 41"/>
          <p:cNvSpPr/>
          <p:nvPr/>
        </p:nvSpPr>
        <p:spPr>
          <a:xfrm>
            <a:off x="4956048" y="3438144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Promessa maior que entrega</a:t>
            </a:r>
            <a:endParaRPr lang="en-US" sz="1100" dirty="0"/>
          </a:p>
        </p:txBody>
      </p:sp>
      <p:sp>
        <p:nvSpPr>
          <p:cNvPr id="44" name="Text 42"/>
          <p:cNvSpPr/>
          <p:nvPr/>
        </p:nvSpPr>
        <p:spPr>
          <a:xfrm>
            <a:off x="4956048" y="3694176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Varejista comunica 'entrega em 2h' mas o OMS nao funciona. Uma promessa quebrada custa 5 clientes perdidos.</a:t>
            </a: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4809744" y="4151376"/>
            <a:ext cx="3877056" cy="658368"/>
          </a:xfrm>
          <a:prstGeom prst="rect">
            <a:avLst/>
          </a:prstGeom>
          <a:solidFill>
            <a:srgbClr val="0A1840"/>
          </a:solidFill>
          <a:ln w="635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Shape 44"/>
          <p:cNvSpPr/>
          <p:nvPr/>
        </p:nvSpPr>
        <p:spPr>
          <a:xfrm>
            <a:off x="4809744" y="4151376"/>
            <a:ext cx="59436" cy="6583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7" name="Text 45"/>
          <p:cNvSpPr/>
          <p:nvPr/>
        </p:nvSpPr>
        <p:spPr>
          <a:xfrm>
            <a:off x="4956048" y="4187952"/>
            <a:ext cx="3657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fragmentados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4956048" y="4443984"/>
            <a:ext cx="36576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CDP comprado, mas os silos de dados permanecem. Cada departamento tem seu CRM e nao compartilha com os outros.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Futuro - Unified Commerce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6692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56692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Commerce: a evolucao do omnichannel. Em vez de INTEGRAR sistemas diferentes, ter UMA UNICA plataforma que gerencia todos os canais, estoques, dados de cliente e pedidos em tempo real - sem necessidade de integracao.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426464"/>
            <a:ext cx="4133088" cy="234086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426464"/>
            <a:ext cx="4133088" cy="38404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457200" y="1426464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Omnichannel (hoje)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1865376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Multiplos sistemas integrados via APIs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57200" y="2249424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Latencia entre sistemas (dados nao sao em tempo real)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57200" y="2633472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Custo alto de manutencao das integracoes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57200" y="3017520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Risco de dessincronia entre canais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57200" y="3401568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Requer time de TI dedicado para manter as conexoes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773168" y="1426464"/>
            <a:ext cx="4133088" cy="2340864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4773168" y="1426464"/>
            <a:ext cx="4133088" cy="38404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4882896" y="1426464"/>
            <a:ext cx="3913632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Unified Commerce (futuro)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882896" y="1865376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Uma unica plataforma para todos os canais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882896" y="2249424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Dados em tempo real: o que acontece na loja aparece no app em segundos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82896" y="2633472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Menor custo de operacao e manutencao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882896" y="3017520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Zero risco de dessincronia - e o mesmo sistema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82896" y="3401568"/>
            <a:ext cx="391363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Time de TI focado em features, nao em manutencao de integracoes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47472" y="3858768"/>
            <a:ext cx="8430768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384048" y="3858768"/>
            <a:ext cx="8394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Principais plataformas de Unified Commerce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347472" y="4224528"/>
            <a:ext cx="2724912" cy="65836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2" name="Shape 30"/>
          <p:cNvSpPr/>
          <p:nvPr/>
        </p:nvSpPr>
        <p:spPr>
          <a:xfrm>
            <a:off x="347472" y="4224528"/>
            <a:ext cx="59436" cy="65836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/>
          <p:cNvSpPr/>
          <p:nvPr/>
        </p:nvSpPr>
        <p:spPr>
          <a:xfrm>
            <a:off x="493776" y="4315968"/>
            <a:ext cx="2523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VTEX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493776" y="4608576"/>
            <a:ext cx="2505456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 brasileira, usada por Carrefour, Decathlon e Seara. Unified Commerce nativo desde 2022.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3200400" y="4224528"/>
            <a:ext cx="2724912" cy="65836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36" name="Shape 34"/>
          <p:cNvSpPr/>
          <p:nvPr/>
        </p:nvSpPr>
        <p:spPr>
          <a:xfrm>
            <a:off x="3200400" y="4224528"/>
            <a:ext cx="59436" cy="65836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/>
          <p:cNvSpPr/>
          <p:nvPr/>
        </p:nvSpPr>
        <p:spPr>
          <a:xfrm>
            <a:off x="3346704" y="4315968"/>
            <a:ext cx="2523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Salesforce Commerce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3346704" y="4608576"/>
            <a:ext cx="2505456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unificada para B2C e B2B. Forte em personalizacao com IA (Einstein).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6053328" y="4224528"/>
            <a:ext cx="2724912" cy="658368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0" name="Shape 38"/>
          <p:cNvSpPr/>
          <p:nvPr/>
        </p:nvSpPr>
        <p:spPr>
          <a:xfrm>
            <a:off x="6053328" y="4224528"/>
            <a:ext cx="59436" cy="65836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9"/>
          <p:cNvSpPr/>
          <p:nvPr/>
        </p:nvSpPr>
        <p:spPr>
          <a:xfrm>
            <a:off x="6199632" y="4315968"/>
            <a:ext cx="252374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SAP Commerce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6199632" y="4608576"/>
            <a:ext cx="2505456" cy="182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grandes corporacoes com ERP SAP. Integracao nativa com cadeia de suprimentos.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Atividade - Mapeamento de Jornada Omnichannel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1206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Grupos de 3 pessoas  -  30 minutos  -  Apresentacao de 3 min por grupo  -  Sem entrega posterior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47472" y="1371600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347472" y="1371600"/>
            <a:ext cx="566928" cy="1554480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347472" y="1371600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1024128" y="1463040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Escolha o varejista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1024128" y="1828800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Selecione um varejista com presenca fisica E digital (app ou site). Pode ser um que vocês conhecem bem como consumidores. Escolham alguem do grupo que tenha comprado nele recentemente.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773168" y="1371600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Shape 17"/>
          <p:cNvSpPr/>
          <p:nvPr/>
        </p:nvSpPr>
        <p:spPr>
          <a:xfrm>
            <a:off x="4773168" y="1371600"/>
            <a:ext cx="566928" cy="1554480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773168" y="1371600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5449824" y="1463040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Mapeie a jornada completa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5449824" y="1828800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cada etapa (Descoberta, Pesquisa, Avaliacao, Compra, Pos-compra): qual canal o consumidor usou? O varejista estava presente? A experiencia foi fluida ou havia friccao entre canais?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47472" y="3035808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347472" y="3035808"/>
            <a:ext cx="566928" cy="155448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347472" y="3035808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2800" dirty="0"/>
          </a:p>
        </p:txBody>
      </p:sp>
      <p:sp>
        <p:nvSpPr>
          <p:cNvPr id="26" name="Text 24"/>
          <p:cNvSpPr/>
          <p:nvPr/>
        </p:nvSpPr>
        <p:spPr>
          <a:xfrm>
            <a:off x="1024128" y="312724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Identifique os gaps de integracao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024128" y="3493008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Onde a jornada 'quebra'? Exemplos: preco diferente no site e na loja, historico de compra nao disponivel no SAC, impossibilidade de devolver em canal diferente do de compra.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73168" y="3035808"/>
            <a:ext cx="4133088" cy="1554480"/>
          </a:xfrm>
          <a:prstGeom prst="rect">
            <a:avLst/>
          </a:prstGeom>
          <a:solidFill>
            <a:srgbClr val="F4F7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4773168" y="3035808"/>
            <a:ext cx="566928" cy="1554480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4773168" y="3035808"/>
            <a:ext cx="566928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2800" dirty="0"/>
          </a:p>
        </p:txBody>
      </p:sp>
      <p:sp>
        <p:nvSpPr>
          <p:cNvPr id="31" name="Text 29"/>
          <p:cNvSpPr/>
          <p:nvPr/>
        </p:nvSpPr>
        <p:spPr>
          <a:xfrm>
            <a:off x="5449824" y="3127248"/>
            <a:ext cx="332841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Proponha UMA melhoria prioritaria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5449824" y="3493008"/>
            <a:ext cx="3328416" cy="10424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 o gap mais critico que, se resolvido, teria maior impacto na experiencia e no resultado do varejista? Descreva brevemente o que a melhoria requer em termos de processo e tecnologia.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920240" y="77724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Referencias desta aula: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920240" y="117043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KOTLER &amp; KELLER - Administracao de Marketing, 15a ed. (Cap. 17 - Gestao de Canais)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920240" y="144475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LEVY, M.; WEITZ, B. - Administracao de Varejo. Atlas, 2000 (Cap. 3 - Estrategia de Canais)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920240" y="171907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Think with Google - O Consumidor Omnichannel Brasileiro. 2024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920240" y="199339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VTEX - State of Commerce Report Brasil. 2024. vtex.com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920240" y="2267712"/>
            <a:ext cx="6858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NRF - Unified Commerce Benchmark. 2024. nrf.com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1920240" y="2633472"/>
            <a:ext cx="6858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1920240" y="2743200"/>
            <a:ext cx="68580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 Aula  (27/04):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920240" y="3072384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Novas Arenas -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1920240" y="3694176"/>
            <a:ext cx="68580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IA, Metaverso e Varejo Imersivo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320040" y="4832604"/>
            <a:ext cx="8503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F5A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CEFET/RJ  -  Administracao de Varejo  |  Prof. Paulo Pinho  |  paulo.pinho@cefet-rj.br  |  @alunosdoph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6217920" y="201168"/>
            <a:ext cx="27432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800" b="1" dirty="0">
                <a:solidFill>
                  <a:srgbClr val="9BBCF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CEFET/RJ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217920" y="585216"/>
            <a:ext cx="2743200" cy="27432"/>
          </a:xfrm>
          <a:prstGeom prst="rect">
            <a:avLst/>
          </a:prstGeom>
          <a:solidFill>
            <a:srgbClr val="9BBCF0"/>
          </a:solidFill>
          <a:ln w="12700">
            <a:solidFill>
              <a:srgbClr val="9BBCF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828800" y="868680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Canais de Venda</a:t>
            </a:r>
            <a:endParaRPr lang="en-US" sz="3800" dirty="0"/>
          </a:p>
        </p:txBody>
      </p:sp>
      <p:sp>
        <p:nvSpPr>
          <p:cNvPr id="9" name="Text 7"/>
          <p:cNvSpPr/>
          <p:nvPr/>
        </p:nvSpPr>
        <p:spPr>
          <a:xfrm>
            <a:off x="1828800" y="1481328"/>
            <a:ext cx="68580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 Omnichannel</a:t>
            </a:r>
            <a:endParaRPr lang="en-US" sz="3800" dirty="0"/>
          </a:p>
        </p:txBody>
      </p:sp>
      <p:sp>
        <p:nvSpPr>
          <p:cNvPr id="10" name="Shape 8"/>
          <p:cNvSpPr/>
          <p:nvPr/>
        </p:nvSpPr>
        <p:spPr>
          <a:xfrm>
            <a:off x="1828800" y="2249424"/>
            <a:ext cx="4572000" cy="45720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1828800" y="235915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Paulo Henrique Pinho de Oliveira  |  CEFET/RJ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828800" y="2779776"/>
            <a:ext cx="1188720" cy="40233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1828800" y="2779776"/>
            <a:ext cx="118872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154680" y="2779776"/>
            <a:ext cx="1371600" cy="402336"/>
          </a:xfrm>
          <a:prstGeom prst="rect">
            <a:avLst/>
          </a:prstGeom>
          <a:solidFill>
            <a:srgbClr val="2B6BE8"/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3154680" y="2779776"/>
            <a:ext cx="1371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 Bold" pitchFamily="34" charset="0"/>
                <a:cs typeface="Calibri Bold" pitchFamily="34" charset="-120"/>
              </a:rPr>
              <a:t>CCGADM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320040" y="483260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alunosdoph.com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4114800" y="4832604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7A92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Administracao de Varejo - GADM2536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Monocanal &gt; Multicanal &gt; Omnichannel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56692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erro mais comum: confundir multicanal com omnichannel. Multicanal = canais paralelos que NAO se falam. Omnichannel = canais integrados que compartilham dados, estoque e experiencia do cliente.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481328"/>
            <a:ext cx="2633472" cy="320040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57200" y="1481328"/>
            <a:ext cx="2633472" cy="402336"/>
          </a:xfrm>
          <a:prstGeom prst="rect">
            <a:avLst/>
          </a:prstGeom>
          <a:solidFill>
            <a:srgbClr val="4A5A80"/>
          </a:solidFill>
          <a:ln w="12700">
            <a:solidFill>
              <a:srgbClr val="4A5A8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548640" y="1481328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MONOCANAL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1938528"/>
            <a:ext cx="245059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unica forma de vender. O varejo tradicional: loja fisica ou catalogo.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2487168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Contato com o cliente so no PDV fisico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48640" y="2743200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Sem presenca digital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48640" y="2999232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Decisao de compra influenciada so pela loja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48640" y="3255264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Dados de venda apenas no PDV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48640" y="3529584"/>
            <a:ext cx="24505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4A5A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Sacoleira, feirante, loja local sem site nem delivery. Modelo dominante ate os anos 2000.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48640" y="3986784"/>
            <a:ext cx="24505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Limite: Alcance geografico limitado. Horario restrito. Sem dados de comportamento.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236976" y="1481328"/>
            <a:ext cx="2633472" cy="320040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Shape 22"/>
          <p:cNvSpPr/>
          <p:nvPr/>
        </p:nvSpPr>
        <p:spPr>
          <a:xfrm>
            <a:off x="3236976" y="1481328"/>
            <a:ext cx="2633472" cy="40233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5" name="Text 23"/>
          <p:cNvSpPr/>
          <p:nvPr/>
        </p:nvSpPr>
        <p:spPr>
          <a:xfrm>
            <a:off x="3328416" y="1481328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MULTICANAL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3328416" y="1938528"/>
            <a:ext cx="245059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Multiplos canais de venda que operam em SILOS separados, sem comunicacao entre si.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328416" y="2487168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Site, loja, app e marketplace - cada um com estoque proprio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328416" y="2743200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Cliente nao e reconhecido entre canais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3328416" y="2999232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Preco pode diferir entre canais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3328416" y="3255264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Devolucao so no canal de compra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328416" y="3529584"/>
            <a:ext cx="24505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Varejista que tem loja fisica E site mas o estoque e separado e o cliente recomeça do zero em cada canal.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328416" y="3986784"/>
            <a:ext cx="24505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Limite: Experiencia fragmentada. Oportunidades perdidas. Alto custo de duplicacao.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6016752" y="1481328"/>
            <a:ext cx="2633472" cy="3200400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6016752" y="1481328"/>
            <a:ext cx="2633472" cy="40233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6108192" y="1481328"/>
            <a:ext cx="2450592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OMNICHANNEL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6108192" y="1938528"/>
            <a:ext cx="245059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Canais integrados que compartilham dados, estoque, historico do cliente e experiencia de forma fluida.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108192" y="2487168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Cliente reconhecido em qualquer canal (Customer ID unificado)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6108192" y="2743200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Estoque unico visivel em todos os canais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108192" y="2999232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Preco consistente (com excecoes planejadas)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6108192" y="3255264"/>
            <a:ext cx="245059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Devolucao cruzada entre canais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6108192" y="3529584"/>
            <a:ext cx="24505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Compra no app, retira na loja, troca pelo WhatsApp, recebe oferta personalizada por e-mail. Tudo integrado.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108192" y="3986784"/>
            <a:ext cx="2450592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Limite: Complexidade tecnica e operacional alta. Requer CDP, OMS e mudanca cultural.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 Comportamento do Consumidor Omnichannel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1206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jornada de compra nao e mais linear. E uma teia de pontos de contato onde o consumidor entra e sai de canais diferentes antes de finalizar. O varejista que nao esta em todos esses pontos perde vendas.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371600"/>
            <a:ext cx="1993392" cy="1207008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47472" y="1426464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73%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20624" y="2103120"/>
            <a:ext cx="184708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pesquisam online antes de comprar na loja fisica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523744" y="1371600"/>
            <a:ext cx="1993392" cy="1207008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2523744" y="1426464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3-5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2596896" y="2103120"/>
            <a:ext cx="184708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canais usados em media antes de finalizar uma compra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00016" y="1371600"/>
            <a:ext cx="1993392" cy="1207008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700016" y="1426464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89%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4773168" y="2103120"/>
            <a:ext cx="184708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consumidores omnichannel tem maior LTV que os de canal unico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876288" y="1371600"/>
            <a:ext cx="1993392" cy="1207008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6876288" y="1426464"/>
            <a:ext cx="199339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2,5x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6949440" y="2103120"/>
            <a:ext cx="184708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maior frequencia de visita do consumidor omnichannel vs. monocanal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47472" y="2706624"/>
            <a:ext cx="8430768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384048" y="2706624"/>
            <a:ext cx="839419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Etapas tipicas da jornada omnichannel brasileira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347472" y="3054096"/>
            <a:ext cx="8430768" cy="31089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347472" y="3054096"/>
            <a:ext cx="59436" cy="310896"/>
          </a:xfrm>
          <a:prstGeom prst="rect">
            <a:avLst/>
          </a:prstGeom>
          <a:solidFill>
            <a:srgbClr val="C2185B"/>
          </a:solidFill>
          <a:ln w="12700">
            <a:solidFill>
              <a:srgbClr val="C2185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347472" y="3054096"/>
            <a:ext cx="1261872" cy="310896"/>
          </a:xfrm>
          <a:prstGeom prst="rect">
            <a:avLst/>
          </a:prstGeom>
          <a:solidFill>
            <a:srgbClr val="C2185B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420624" y="3054096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C2185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Descoberta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1664208" y="3054096"/>
            <a:ext cx="70408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Instagram (ad ou influencer), Google search, indicacao de amigo no WhatsApp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347472" y="3401568"/>
            <a:ext cx="8430768" cy="310896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Shape 31"/>
          <p:cNvSpPr/>
          <p:nvPr/>
        </p:nvSpPr>
        <p:spPr>
          <a:xfrm>
            <a:off x="347472" y="3401568"/>
            <a:ext cx="59436" cy="310896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347472" y="3401568"/>
            <a:ext cx="1261872" cy="310896"/>
          </a:xfrm>
          <a:prstGeom prst="rect">
            <a:avLst/>
          </a:prstGeom>
          <a:solidFill>
            <a:srgbClr val="D4610A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420624" y="3401568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Pesquisa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1664208" y="3401568"/>
            <a:ext cx="70408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do varejista, comparador de preco, reviews no Google e Reclame Aqui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347472" y="3749040"/>
            <a:ext cx="8430768" cy="31089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Shape 36"/>
          <p:cNvSpPr/>
          <p:nvPr/>
        </p:nvSpPr>
        <p:spPr>
          <a:xfrm>
            <a:off x="347472" y="3749040"/>
            <a:ext cx="59436" cy="31089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9" name="Shape 37"/>
          <p:cNvSpPr/>
          <p:nvPr/>
        </p:nvSpPr>
        <p:spPr>
          <a:xfrm>
            <a:off x="347472" y="3749040"/>
            <a:ext cx="1261872" cy="310896"/>
          </a:xfrm>
          <a:prstGeom prst="rect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420624" y="3749040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Avaliacao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1664208" y="3749040"/>
            <a:ext cx="70408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no YouTube, pergunta no grupo do WhatsApp, visita a loja para ver o produto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347472" y="4096512"/>
            <a:ext cx="8430768" cy="310896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Shape 41"/>
          <p:cNvSpPr/>
          <p:nvPr/>
        </p:nvSpPr>
        <p:spPr>
          <a:xfrm>
            <a:off x="347472" y="4096512"/>
            <a:ext cx="59436" cy="3108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4" name="Shape 42"/>
          <p:cNvSpPr/>
          <p:nvPr/>
        </p:nvSpPr>
        <p:spPr>
          <a:xfrm>
            <a:off x="347472" y="4096512"/>
            <a:ext cx="1261872" cy="310896"/>
          </a:xfrm>
          <a:prstGeom prst="rect">
            <a:avLst/>
          </a:prstGeom>
          <a:solidFill>
            <a:srgbClr val="0891B2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Text 43"/>
          <p:cNvSpPr/>
          <p:nvPr/>
        </p:nvSpPr>
        <p:spPr>
          <a:xfrm>
            <a:off x="420624" y="4096512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Compra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1664208" y="4096512"/>
            <a:ext cx="70408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do varejista, marketplace ou loja fisica dependendo de preco e prazo</a:t>
            </a:r>
            <a:endParaRPr lang="en-US" sz="1050" dirty="0"/>
          </a:p>
        </p:txBody>
      </p:sp>
      <p:sp>
        <p:nvSpPr>
          <p:cNvPr id="47" name="Shape 45"/>
          <p:cNvSpPr/>
          <p:nvPr/>
        </p:nvSpPr>
        <p:spPr>
          <a:xfrm>
            <a:off x="347472" y="4443984"/>
            <a:ext cx="8430768" cy="310896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8" name="Shape 46"/>
          <p:cNvSpPr/>
          <p:nvPr/>
        </p:nvSpPr>
        <p:spPr>
          <a:xfrm>
            <a:off x="347472" y="4443984"/>
            <a:ext cx="59436" cy="31089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347472" y="4443984"/>
            <a:ext cx="1261872" cy="310896"/>
          </a:xfrm>
          <a:prstGeom prst="rect">
            <a:avLst/>
          </a:prstGeom>
          <a:solidFill>
            <a:srgbClr val="1F7A5C">
              <a:alpha val="12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Text 48"/>
          <p:cNvSpPr/>
          <p:nvPr/>
        </p:nvSpPr>
        <p:spPr>
          <a:xfrm>
            <a:off x="420624" y="4443984"/>
            <a:ext cx="1115568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Pos-compra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1664208" y="4443984"/>
            <a:ext cx="704088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Rastreamento no app, SAC via chat, review postado, indicacao para amigo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Canais Fisicos - Formatos e Papeis Estrategicos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8229600" cy="47548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94360" y="804672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ecossistema omnichannel, cada formato fisico tem uma funcao estrategica diferente. A loja nao e so ponto de venda - e hub logistico, showroom, espaco experiencial e ponto de devolucao.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1353312"/>
            <a:ext cx="4133088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457200" y="1353312"/>
            <a:ext cx="59436" cy="107899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Shape 13"/>
          <p:cNvSpPr/>
          <p:nvPr/>
        </p:nvSpPr>
        <p:spPr>
          <a:xfrm>
            <a:off x="530352" y="1426464"/>
            <a:ext cx="640080" cy="237744"/>
          </a:xfrm>
          <a:prstGeom prst="rect">
            <a:avLst/>
          </a:prstGeom>
          <a:solidFill>
            <a:srgbClr val="1454C4">
              <a:alpha val="30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530352" y="1426464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5.000-20.000 m2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243584" y="1408176"/>
            <a:ext cx="32552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Hipermercado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03504" y="1755648"/>
            <a:ext cx="389534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Destino semanal. Hub de abastecimento familiar. Ancora de shopping.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03504" y="2176272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454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Carrefour, Extra, BIG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809744" y="1353312"/>
            <a:ext cx="4133088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1" name="Shape 19"/>
          <p:cNvSpPr/>
          <p:nvPr/>
        </p:nvSpPr>
        <p:spPr>
          <a:xfrm>
            <a:off x="4809744" y="1353312"/>
            <a:ext cx="59436" cy="107899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4882896" y="1426464"/>
            <a:ext cx="640080" cy="237744"/>
          </a:xfrm>
          <a:prstGeom prst="rect">
            <a:avLst/>
          </a:prstGeom>
          <a:solidFill>
            <a:srgbClr val="0891B2">
              <a:alpha val="30000"/>
            </a:srgbClr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4882896" y="1426464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400-5.000 m2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5596128" y="1408176"/>
            <a:ext cx="32552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Supermercado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956048" y="1755648"/>
            <a:ext cx="389534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de rotina proxima de casa. Equilibrio entre variedade e conveniencia.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956048" y="2176272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Prezunic, Guanabara, Pao de Acucar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57200" y="2523744"/>
            <a:ext cx="4133088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Shape 26"/>
          <p:cNvSpPr/>
          <p:nvPr/>
        </p:nvSpPr>
        <p:spPr>
          <a:xfrm>
            <a:off x="457200" y="2523744"/>
            <a:ext cx="59436" cy="107899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Shape 27"/>
          <p:cNvSpPr/>
          <p:nvPr/>
        </p:nvSpPr>
        <p:spPr>
          <a:xfrm>
            <a:off x="530352" y="2596896"/>
            <a:ext cx="640080" cy="237744"/>
          </a:xfrm>
          <a:prstGeom prst="rect">
            <a:avLst/>
          </a:prstGeom>
          <a:solidFill>
            <a:srgbClr val="1F7A5C">
              <a:alpha val="30000"/>
            </a:srgbClr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530352" y="259689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200-1.000 m2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243584" y="2578608"/>
            <a:ext cx="32552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 de Vizinhanca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03504" y="2926080"/>
            <a:ext cx="389534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de reposicao rapida. Alta frequencia, ticket menor. Proposta de conveniencia.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03504" y="3346704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Mini Carrefour, Dia, Compre Bem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4809744" y="2523744"/>
            <a:ext cx="4133088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Shape 33"/>
          <p:cNvSpPr/>
          <p:nvPr/>
        </p:nvSpPr>
        <p:spPr>
          <a:xfrm>
            <a:off x="4809744" y="2523744"/>
            <a:ext cx="59436" cy="107899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Shape 34"/>
          <p:cNvSpPr/>
          <p:nvPr/>
        </p:nvSpPr>
        <p:spPr>
          <a:xfrm>
            <a:off x="4882896" y="2596896"/>
            <a:ext cx="640080" cy="237744"/>
          </a:xfrm>
          <a:prstGeom prst="rect">
            <a:avLst/>
          </a:prstGeom>
          <a:solidFill>
            <a:srgbClr val="7B2FBE">
              <a:alpha val="30000"/>
            </a:srgbClr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/>
          <p:cNvSpPr/>
          <p:nvPr/>
        </p:nvSpPr>
        <p:spPr>
          <a:xfrm>
            <a:off x="4882896" y="2596896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500-5.000 m2</a:t>
            </a:r>
            <a:endParaRPr lang="en-US" sz="850" dirty="0"/>
          </a:p>
        </p:txBody>
      </p:sp>
      <p:sp>
        <p:nvSpPr>
          <p:cNvPr id="38" name="Text 36"/>
          <p:cNvSpPr/>
          <p:nvPr/>
        </p:nvSpPr>
        <p:spPr>
          <a:xfrm>
            <a:off x="5596128" y="2578608"/>
            <a:ext cx="32552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Loja Flagship</a:t>
            </a:r>
            <a:endParaRPr lang="en-US" sz="1250" dirty="0"/>
          </a:p>
        </p:txBody>
      </p:sp>
      <p:sp>
        <p:nvSpPr>
          <p:cNvPr id="39" name="Text 37"/>
          <p:cNvSpPr/>
          <p:nvPr/>
        </p:nvSpPr>
        <p:spPr>
          <a:xfrm>
            <a:off x="4956048" y="2926080"/>
            <a:ext cx="389534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Experiencia maxima da marca. Showroom. Referencia de posicionamento.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4956048" y="3346704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Apple Store, Farm Rio flagship, Nike House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457200" y="3694176"/>
            <a:ext cx="4133088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Shape 40"/>
          <p:cNvSpPr/>
          <p:nvPr/>
        </p:nvSpPr>
        <p:spPr>
          <a:xfrm>
            <a:off x="457200" y="3694176"/>
            <a:ext cx="59436" cy="107899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3" name="Shape 41"/>
          <p:cNvSpPr/>
          <p:nvPr/>
        </p:nvSpPr>
        <p:spPr>
          <a:xfrm>
            <a:off x="530352" y="3767328"/>
            <a:ext cx="640080" cy="237744"/>
          </a:xfrm>
          <a:prstGeom prst="rect">
            <a:avLst/>
          </a:prstGeom>
          <a:solidFill>
            <a:srgbClr val="D4610A">
              <a:alpha val="30000"/>
            </a:srgbClr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4" name="Text 42"/>
          <p:cNvSpPr/>
          <p:nvPr/>
        </p:nvSpPr>
        <p:spPr>
          <a:xfrm>
            <a:off x="530352" y="3767328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50-500 m2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1243584" y="3749040"/>
            <a:ext cx="32552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Pop-up Store</a:t>
            </a:r>
            <a:endParaRPr lang="en-US" sz="1250" dirty="0"/>
          </a:p>
        </p:txBody>
      </p:sp>
      <p:sp>
        <p:nvSpPr>
          <p:cNvPr id="46" name="Text 44"/>
          <p:cNvSpPr/>
          <p:nvPr/>
        </p:nvSpPr>
        <p:spPr>
          <a:xfrm>
            <a:off x="603504" y="4096512"/>
            <a:ext cx="389534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Lancamento, teste de mercado, sazonalidade. Presenca sem compromisso de longo prazo.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603504" y="4517136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D46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Marcas D2C em shopping para Natal ou Pascoa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809744" y="3694176"/>
            <a:ext cx="4133088" cy="1078992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9" name="Shape 47"/>
          <p:cNvSpPr/>
          <p:nvPr/>
        </p:nvSpPr>
        <p:spPr>
          <a:xfrm>
            <a:off x="4809744" y="3694176"/>
            <a:ext cx="59436" cy="107899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Shape 48"/>
          <p:cNvSpPr/>
          <p:nvPr/>
        </p:nvSpPr>
        <p:spPr>
          <a:xfrm>
            <a:off x="4882896" y="3767328"/>
            <a:ext cx="640080" cy="237744"/>
          </a:xfrm>
          <a:prstGeom prst="rect">
            <a:avLst/>
          </a:prstGeom>
          <a:solidFill>
            <a:srgbClr val="C0392B">
              <a:alpha val="30000"/>
            </a:srgbClr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Text 49"/>
          <p:cNvSpPr/>
          <p:nvPr/>
        </p:nvSpPr>
        <p:spPr>
          <a:xfrm>
            <a:off x="4882896" y="3767328"/>
            <a:ext cx="6400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200-2.000 m2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5596128" y="3749040"/>
            <a:ext cx="3255264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Dark Store</a:t>
            </a:r>
            <a:endParaRPr lang="en-US" sz="1250" dirty="0"/>
          </a:p>
        </p:txBody>
      </p:sp>
      <p:sp>
        <p:nvSpPr>
          <p:cNvPr id="53" name="Text 51"/>
          <p:cNvSpPr/>
          <p:nvPr/>
        </p:nvSpPr>
        <p:spPr>
          <a:xfrm>
            <a:off x="4956048" y="4096512"/>
            <a:ext cx="3895344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atendimento ao publico. Centro de separacao para delivery ultra-rapido.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4956048" y="4517136"/>
            <a:ext cx="38953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Ifood Market, Rappi, Zé Delivery hubs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Canais Digitais - E-commerce, App e Marketplace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475488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475488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dilema central do varejo digital: vender no proprio canal (controle total, alcance menor) ou nos marketplaces dos concorrentes (alcance enorme, margem menor, dados cedidos)?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316736"/>
            <a:ext cx="8430768" cy="34747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84048" y="1316736"/>
            <a:ext cx="19751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DIMENSAO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432304" y="1316736"/>
            <a:ext cx="31089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Site / App Proprio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614416" y="1316736"/>
            <a:ext cx="30906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Marketplace (ML, Shopee, Amazon)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7472" y="1700784"/>
            <a:ext cx="8430768" cy="38404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384048" y="1700784"/>
            <a:ext cx="19385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Alcance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2359152" y="1737360"/>
            <a:ext cx="3182112" cy="310896"/>
          </a:xfrm>
          <a:prstGeom prst="rect">
            <a:avLst/>
          </a:prstGeom>
          <a:solidFill>
            <a:srgbClr val="1F7A5C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2395728" y="1700784"/>
            <a:ext cx="3108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Limitado ao trafego organico e pago proprio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577840" y="1737360"/>
            <a:ext cx="3127248" cy="310896"/>
          </a:xfrm>
          <a:prstGeom prst="rect">
            <a:avLst/>
          </a:prstGeom>
          <a:solidFill>
            <a:srgbClr val="D4610A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5614416" y="1700784"/>
            <a:ext cx="3054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Acesso imediato a milhoes de compradores ativos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47472" y="2121408"/>
            <a:ext cx="8430768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384048" y="2121408"/>
            <a:ext cx="19385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Margem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2359152" y="2157984"/>
            <a:ext cx="3182112" cy="310896"/>
          </a:xfrm>
          <a:prstGeom prst="rect">
            <a:avLst/>
          </a:prstGeom>
          <a:solidFill>
            <a:srgbClr val="1F7A5C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2395728" y="2121408"/>
            <a:ext cx="3108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Alta: sem comissao de marketplace (0%)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5577840" y="2157984"/>
            <a:ext cx="3127248" cy="310896"/>
          </a:xfrm>
          <a:prstGeom prst="rect">
            <a:avLst/>
          </a:prstGeom>
          <a:solidFill>
            <a:srgbClr val="D4610A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5614416" y="2121408"/>
            <a:ext cx="3054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Baixa: comissao de 12-25% + frete + anuncio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47472" y="2542032"/>
            <a:ext cx="8430768" cy="38404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384048" y="2542032"/>
            <a:ext cx="19385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 do cliente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2359152" y="2578608"/>
            <a:ext cx="3182112" cy="310896"/>
          </a:xfrm>
          <a:prstGeom prst="rect">
            <a:avLst/>
          </a:prstGeom>
          <a:solidFill>
            <a:srgbClr val="1F7A5C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2" name="Text 30"/>
          <p:cNvSpPr/>
          <p:nvPr/>
        </p:nvSpPr>
        <p:spPr>
          <a:xfrm>
            <a:off x="2395728" y="2542032"/>
            <a:ext cx="3108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dos dados do cliente: nome, CPF, historico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5577840" y="2578608"/>
            <a:ext cx="3127248" cy="310896"/>
          </a:xfrm>
          <a:prstGeom prst="rect">
            <a:avLst/>
          </a:prstGeom>
          <a:solidFill>
            <a:srgbClr val="D4610A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5614416" y="2542032"/>
            <a:ext cx="3054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Dados ficam com o marketplace. Varejista recebe apenas o pedido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347472" y="2962656"/>
            <a:ext cx="8430768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Text 34"/>
          <p:cNvSpPr/>
          <p:nvPr/>
        </p:nvSpPr>
        <p:spPr>
          <a:xfrm>
            <a:off x="384048" y="2962656"/>
            <a:ext cx="19385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Controle de preco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2359152" y="2999232"/>
            <a:ext cx="3182112" cy="310896"/>
          </a:xfrm>
          <a:prstGeom prst="rect">
            <a:avLst/>
          </a:prstGeom>
          <a:solidFill>
            <a:srgbClr val="1F7A5C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2395728" y="2962656"/>
            <a:ext cx="3108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Total. Varejista decide o preco sem interferencia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5577840" y="2999232"/>
            <a:ext cx="3127248" cy="310896"/>
          </a:xfrm>
          <a:prstGeom prst="rect">
            <a:avLst/>
          </a:prstGeom>
          <a:solidFill>
            <a:srgbClr val="D4610A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0" name="Text 38"/>
          <p:cNvSpPr/>
          <p:nvPr/>
        </p:nvSpPr>
        <p:spPr>
          <a:xfrm>
            <a:off x="5614416" y="2962656"/>
            <a:ext cx="3054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Parcial. Marketplace pode forcar paridade de preco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347472" y="3383280"/>
            <a:ext cx="8430768" cy="38404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Text 40"/>
          <p:cNvSpPr/>
          <p:nvPr/>
        </p:nvSpPr>
        <p:spPr>
          <a:xfrm>
            <a:off x="384048" y="3383280"/>
            <a:ext cx="19385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Custo de aquisicao</a:t>
            </a:r>
            <a:endParaRPr lang="en-US" sz="1050" dirty="0"/>
          </a:p>
        </p:txBody>
      </p:sp>
      <p:sp>
        <p:nvSpPr>
          <p:cNvPr id="43" name="Shape 41"/>
          <p:cNvSpPr/>
          <p:nvPr/>
        </p:nvSpPr>
        <p:spPr>
          <a:xfrm>
            <a:off x="2359152" y="3419856"/>
            <a:ext cx="3182112" cy="310896"/>
          </a:xfrm>
          <a:prstGeom prst="rect">
            <a:avLst/>
          </a:prstGeom>
          <a:solidFill>
            <a:srgbClr val="1F7A5C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4" name="Text 42"/>
          <p:cNvSpPr/>
          <p:nvPr/>
        </p:nvSpPr>
        <p:spPr>
          <a:xfrm>
            <a:off x="2395728" y="3383280"/>
            <a:ext cx="3108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Alto: CAC proprio via Google, Meta, SEO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5577840" y="3419856"/>
            <a:ext cx="3127248" cy="310896"/>
          </a:xfrm>
          <a:prstGeom prst="rect">
            <a:avLst/>
          </a:prstGeom>
          <a:solidFill>
            <a:srgbClr val="D4610A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5614416" y="3383280"/>
            <a:ext cx="3054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Baixo: trafego ja existe no marketplace</a:t>
            </a:r>
            <a:endParaRPr lang="en-US" sz="950" dirty="0"/>
          </a:p>
        </p:txBody>
      </p:sp>
      <p:sp>
        <p:nvSpPr>
          <p:cNvPr id="47" name="Shape 45"/>
          <p:cNvSpPr/>
          <p:nvPr/>
        </p:nvSpPr>
        <p:spPr>
          <a:xfrm>
            <a:off x="347472" y="3803904"/>
            <a:ext cx="8430768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8" name="Text 46"/>
          <p:cNvSpPr/>
          <p:nvPr/>
        </p:nvSpPr>
        <p:spPr>
          <a:xfrm>
            <a:off x="384048" y="3803904"/>
            <a:ext cx="19385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Diferenciacao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2359152" y="3840480"/>
            <a:ext cx="3182112" cy="310896"/>
          </a:xfrm>
          <a:prstGeom prst="rect">
            <a:avLst/>
          </a:prstGeom>
          <a:solidFill>
            <a:srgbClr val="1F7A5C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Text 48"/>
          <p:cNvSpPr/>
          <p:nvPr/>
        </p:nvSpPr>
        <p:spPr>
          <a:xfrm>
            <a:off x="2395728" y="3803904"/>
            <a:ext cx="3108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Alta: experiencia, marca e conteudo proprios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5577840" y="3840480"/>
            <a:ext cx="3127248" cy="310896"/>
          </a:xfrm>
          <a:prstGeom prst="rect">
            <a:avLst/>
          </a:prstGeom>
          <a:solidFill>
            <a:srgbClr val="D4610A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2" name="Text 50"/>
          <p:cNvSpPr/>
          <p:nvPr/>
        </p:nvSpPr>
        <p:spPr>
          <a:xfrm>
            <a:off x="5614416" y="3803904"/>
            <a:ext cx="3054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Baixa: produto lado a lado com concorrentes</a:t>
            </a:r>
            <a:endParaRPr lang="en-US" sz="950" dirty="0"/>
          </a:p>
        </p:txBody>
      </p:sp>
      <p:sp>
        <p:nvSpPr>
          <p:cNvPr id="53" name="Shape 51"/>
          <p:cNvSpPr/>
          <p:nvPr/>
        </p:nvSpPr>
        <p:spPr>
          <a:xfrm>
            <a:off x="347472" y="4224528"/>
            <a:ext cx="8430768" cy="384048"/>
          </a:xfrm>
          <a:prstGeom prst="rect">
            <a:avLst/>
          </a:prstGeom>
          <a:solidFill>
            <a:srgbClr val="F4F7FF"/>
          </a:solidFill>
          <a:ln w="635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4" name="Text 52"/>
          <p:cNvSpPr/>
          <p:nvPr/>
        </p:nvSpPr>
        <p:spPr>
          <a:xfrm>
            <a:off x="384048" y="4224528"/>
            <a:ext cx="193852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Recomendacao</a:t>
            </a:r>
            <a:endParaRPr lang="en-US" sz="1050" dirty="0"/>
          </a:p>
        </p:txBody>
      </p:sp>
      <p:sp>
        <p:nvSpPr>
          <p:cNvPr id="55" name="Shape 53"/>
          <p:cNvSpPr/>
          <p:nvPr/>
        </p:nvSpPr>
        <p:spPr>
          <a:xfrm>
            <a:off x="2359152" y="4261104"/>
            <a:ext cx="3182112" cy="310896"/>
          </a:xfrm>
          <a:prstGeom prst="rect">
            <a:avLst/>
          </a:prstGeom>
          <a:solidFill>
            <a:srgbClr val="1F7A5C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6" name="Text 54"/>
          <p:cNvSpPr/>
          <p:nvPr/>
        </p:nvSpPr>
        <p:spPr>
          <a:xfrm>
            <a:off x="2395728" y="4224528"/>
            <a:ext cx="31089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Algoritmo do proprio site (configuravel)</a:t>
            </a:r>
            <a:endParaRPr lang="en-US" sz="950" dirty="0"/>
          </a:p>
        </p:txBody>
      </p:sp>
      <p:sp>
        <p:nvSpPr>
          <p:cNvPr id="57" name="Shape 55"/>
          <p:cNvSpPr/>
          <p:nvPr/>
        </p:nvSpPr>
        <p:spPr>
          <a:xfrm>
            <a:off x="5577840" y="4261104"/>
            <a:ext cx="3127248" cy="310896"/>
          </a:xfrm>
          <a:prstGeom prst="rect">
            <a:avLst/>
          </a:prstGeom>
          <a:solidFill>
            <a:srgbClr val="D4610A">
              <a:alpha val="10000"/>
            </a:srgbClr>
          </a:solidFill>
          <a:ln w="12700">
            <a:solidFill>
              <a:srgbClr val="D0DBF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8" name="Text 56"/>
          <p:cNvSpPr/>
          <p:nvPr/>
        </p:nvSpPr>
        <p:spPr>
          <a:xfrm>
            <a:off x="5614416" y="4224528"/>
            <a:ext cx="305409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Algoritmo do marketplace (prioriza quem paga mais)</a:t>
            </a:r>
            <a:endParaRPr lang="en-US" sz="950" dirty="0"/>
          </a:p>
        </p:txBody>
      </p:sp>
      <p:sp>
        <p:nvSpPr>
          <p:cNvPr id="59" name="Shape 57"/>
          <p:cNvSpPr/>
          <p:nvPr/>
        </p:nvSpPr>
        <p:spPr>
          <a:xfrm>
            <a:off x="347472" y="4663440"/>
            <a:ext cx="8430768" cy="21945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0" name="Text 58"/>
          <p:cNvSpPr/>
          <p:nvPr/>
        </p:nvSpPr>
        <p:spPr>
          <a:xfrm>
            <a:off x="402336" y="4663440"/>
            <a:ext cx="8357616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0D2461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Estrategia hibrida recomendada: marketplace para aquisicao e alcance + site proprio para relacionamento, dados e margem. Nao e ou/ou - e os dois com objetivos diferentes.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Canais Emergentes - Live Commerce, WhatsApp e Social Selling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804672"/>
            <a:ext cx="2633472" cy="398678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457200" y="804672"/>
            <a:ext cx="2633472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548640" y="804672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Live Commerce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1188720"/>
            <a:ext cx="245059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Transmissao ao vivo com vendedor apresentando produtos em tempo real. Consumidor compra sem sair da live. Fusao de entretenimento e varejo.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548640" y="1737360"/>
            <a:ext cx="24505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Dados: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48640" y="195681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China: US$ 600 bilhoes em 2023 via live commerce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8640" y="22311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TikTok Shop: 200 mi de usuarios em 2024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48640" y="250545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Brasil: ainda em crescimento - Shopee e Magalu testam o formato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8640" y="2816352"/>
            <a:ext cx="24505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funciona: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48640" y="3035808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Influenciador ou vendedor transmite ao vivo, mostra produto, responde perguntas em tempo real e oferece desconto por tempo limitado para quem compra durante a live.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48640" y="3730752"/>
            <a:ext cx="2450592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Shopee Live, Magalu Live, TikTok Shop, Instagram Shopping Lives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3236976" y="804672"/>
            <a:ext cx="2633472" cy="398678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Shape 21"/>
          <p:cNvSpPr/>
          <p:nvPr/>
        </p:nvSpPr>
        <p:spPr>
          <a:xfrm>
            <a:off x="3236976" y="804672"/>
            <a:ext cx="2633472" cy="34747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3328416" y="804672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WhatsApp Commerce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3328416" y="1188720"/>
            <a:ext cx="245059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Venda direta via WhatsApp usando catálogos, mensagens e pagamento integrado. O canal de mais alta conversao no Brasil para algumas categorias.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3328416" y="1737360"/>
            <a:ext cx="24505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Dados: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3328416" y="195681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- 169 mi de brasileiros no WhatsApp - penetracao de 99%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3328416" y="22311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Taxa de abertura de mensagem: 98% vs. 20% do e-mail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3328416" y="250545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Conversao 3-5x maior que e-mail marketing para recompra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3328416" y="2816352"/>
            <a:ext cx="24505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funciona: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3328416" y="3035808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Catalogo no WhatsApp Business, atendimento humano + chatbot, lista de transmissao segmentada por interesse, pagamento via Pix ou WhatsApp Pay.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3328416" y="3730752"/>
            <a:ext cx="2450592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1F7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Riachuelo, C&amp;A, farmácias e varejistas locais usam intensamente para recompra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6016752" y="804672"/>
            <a:ext cx="2633472" cy="398678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Shape 32"/>
          <p:cNvSpPr/>
          <p:nvPr/>
        </p:nvSpPr>
        <p:spPr>
          <a:xfrm>
            <a:off x="6016752" y="804672"/>
            <a:ext cx="2633472" cy="347472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5" name="Text 33"/>
          <p:cNvSpPr/>
          <p:nvPr/>
        </p:nvSpPr>
        <p:spPr>
          <a:xfrm>
            <a:off x="6108192" y="804672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Social Selling / TikTok Shop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108192" y="1188720"/>
            <a:ext cx="2450592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Compra diretamente no feed das redes sociais sem sair do app. O produto aparece no conteudo e o clique leva ao checkout integrado.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6108192" y="1737360"/>
            <a:ext cx="24505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Dados: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6108192" y="195681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TikTok Shop: US$ 20 bi em GMV em 2023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6108192" y="223113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Instagram Shopping: integrado em 90% das marcas de moda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108192" y="2505456"/>
            <a:ext cx="245059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Pinterest: 89% dos usuarios pesquisam produtos semanalmente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6108192" y="2816352"/>
            <a:ext cx="24505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7B2FBE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funciona: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6108192" y="3035808"/>
            <a:ext cx="2450592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Produto tagueado no post ou video. Um clique abre checkout nativo. Pagamento sem sair da rede social. Discovery-led commerce: o usuario nao procura, o produto acha o usuario.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6108192" y="3730752"/>
            <a:ext cx="2450592" cy="91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Farm Rio, Reserva e Amaro com Instagram Shopping. TikTok Shop chegando ao Brasil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097280"/>
            <a:ext cx="3474720" cy="3474720"/>
          </a:xfrm>
          <a:prstGeom prst="ellipse">
            <a:avLst/>
          </a:prstGeom>
          <a:solidFill>
            <a:srgbClr val="1454C4">
              <a:alpha val="12000"/>
            </a:srgbClr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365760" y="-274320"/>
            <a:ext cx="1645920" cy="1645920"/>
          </a:xfrm>
          <a:prstGeom prst="ellipse">
            <a:avLst/>
          </a:prstGeom>
          <a:solidFill>
            <a:srgbClr val="2B6BE8">
              <a:alpha val="10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4000" cy="621792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0" y="621792"/>
            <a:ext cx="9144000" cy="38405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384048" y="0"/>
            <a:ext cx="832104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BOPIS - Buy Online, Pick Up In Store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347472" y="768096"/>
            <a:ext cx="8430768" cy="512064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347472" y="768096"/>
            <a:ext cx="59436" cy="512064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502920" y="822960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BOPIS: o consumidor compra online e retira na loja fisica - eliminando o frete e reduzindo o prazo para zero. Parece simples; por dentro e uma das integracoes mais complexas do omnichannel.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347472" y="1371600"/>
            <a:ext cx="1993392" cy="113385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Text 12"/>
          <p:cNvSpPr/>
          <p:nvPr/>
        </p:nvSpPr>
        <p:spPr>
          <a:xfrm>
            <a:off x="347472" y="1426464"/>
            <a:ext cx="19933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67%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420624" y="2011680"/>
            <a:ext cx="184708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consumidores que fazem BOPIS compram itens adicionais ao retirar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523744" y="1371600"/>
            <a:ext cx="1993392" cy="1133856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7" name="Text 15"/>
          <p:cNvSpPr/>
          <p:nvPr/>
        </p:nvSpPr>
        <p:spPr>
          <a:xfrm>
            <a:off x="2523744" y="1426464"/>
            <a:ext cx="19933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85%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2596896" y="2011680"/>
            <a:ext cx="184708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satisfacao com BOPIS quando prazo prometido e cumprido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00016" y="1371600"/>
            <a:ext cx="1993392" cy="1133856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0" name="Text 18"/>
          <p:cNvSpPr/>
          <p:nvPr/>
        </p:nvSpPr>
        <p:spPr>
          <a:xfrm>
            <a:off x="4700016" y="1426464"/>
            <a:ext cx="19933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R$ 0</a:t>
            </a:r>
            <a:endParaRPr lang="en-US" sz="2600" dirty="0"/>
          </a:p>
        </p:txBody>
      </p:sp>
      <p:sp>
        <p:nvSpPr>
          <p:cNvPr id="21" name="Text 19"/>
          <p:cNvSpPr/>
          <p:nvPr/>
        </p:nvSpPr>
        <p:spPr>
          <a:xfrm>
            <a:off x="4773168" y="2011680"/>
            <a:ext cx="184708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custo de frete para o varejista e para o consumidor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876288" y="1371600"/>
            <a:ext cx="1993392" cy="1133856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Text 21"/>
          <p:cNvSpPr/>
          <p:nvPr/>
        </p:nvSpPr>
        <p:spPr>
          <a:xfrm>
            <a:off x="6876288" y="1426464"/>
            <a:ext cx="199339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+40%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6949440" y="2011680"/>
            <a:ext cx="184708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DDEE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trafego incremental na loja nos dias de retirada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47472" y="2615184"/>
            <a:ext cx="4133088" cy="2157984"/>
          </a:xfrm>
          <a:prstGeom prst="rect">
            <a:avLst/>
          </a:prstGeom>
          <a:solidFill>
            <a:srgbClr val="0A1840"/>
          </a:solidFill>
          <a:ln w="1016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6" name="Shape 24"/>
          <p:cNvSpPr/>
          <p:nvPr/>
        </p:nvSpPr>
        <p:spPr>
          <a:xfrm>
            <a:off x="347472" y="2615184"/>
            <a:ext cx="4133088" cy="310896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Text 25"/>
          <p:cNvSpPr/>
          <p:nvPr/>
        </p:nvSpPr>
        <p:spPr>
          <a:xfrm>
            <a:off x="384048" y="2615184"/>
            <a:ext cx="409651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Como funciona o BOPIS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02336" y="2980944"/>
            <a:ext cx="256032" cy="25603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9" name="Text 27"/>
          <p:cNvSpPr/>
          <p:nvPr/>
        </p:nvSpPr>
        <p:spPr>
          <a:xfrm>
            <a:off x="402336" y="2980944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1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13232" y="2980944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Compra online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847088" y="2980944"/>
            <a:ext cx="2578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ou site: cliente escolhe 'retirar na loja' e seleciona horario.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02336" y="3328416"/>
            <a:ext cx="256032" cy="25603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3" name="Text 31"/>
          <p:cNvSpPr/>
          <p:nvPr/>
        </p:nvSpPr>
        <p:spPr>
          <a:xfrm>
            <a:off x="402336" y="3328416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2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13232" y="3328416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Separacao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1847088" y="3328416"/>
            <a:ext cx="2578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OMS direciona para a loja. Equipe separa e embala em ate 2h.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402336" y="3675888"/>
            <a:ext cx="256032" cy="25603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7" name="Text 35"/>
          <p:cNvSpPr/>
          <p:nvPr/>
        </p:nvSpPr>
        <p:spPr>
          <a:xfrm>
            <a:off x="402336" y="3675888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3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713232" y="3675888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Notificacao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1847088" y="3675888"/>
            <a:ext cx="2578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Cliente recebe SMS ou push quando pronto para retirada.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402336" y="4023360"/>
            <a:ext cx="256032" cy="25603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9"/>
          <p:cNvSpPr/>
          <p:nvPr/>
        </p:nvSpPr>
        <p:spPr>
          <a:xfrm>
            <a:off x="402336" y="4023360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4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713232" y="4023360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Retirada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1847088" y="4023360"/>
            <a:ext cx="2578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Passa pelo locker ou balcao e leva o produto sem fila.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402336" y="4370832"/>
            <a:ext cx="256032" cy="256032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5" name="Text 43"/>
          <p:cNvSpPr/>
          <p:nvPr/>
        </p:nvSpPr>
        <p:spPr>
          <a:xfrm>
            <a:off x="402336" y="4370832"/>
            <a:ext cx="2560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5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13232" y="4370832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891B2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Oportunidade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1847088" y="4370832"/>
            <a:ext cx="2578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Navega pela loja ao retirar e adiciona itens nao planejados.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4663440" y="2615184"/>
            <a:ext cx="4114800" cy="310896"/>
          </a:xfrm>
          <a:prstGeom prst="rect">
            <a:avLst/>
          </a:prstGeom>
          <a:solidFill>
            <a:srgbClr val="0D2461"/>
          </a:solidFill>
          <a:ln w="12700">
            <a:solidFill>
              <a:srgbClr val="0D2461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9" name="Text 47"/>
          <p:cNvSpPr/>
          <p:nvPr/>
        </p:nvSpPr>
        <p:spPr>
          <a:xfrm>
            <a:off x="4700016" y="2615184"/>
            <a:ext cx="4078224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Cases brasileiros</a:t>
            </a:r>
            <a:endParaRPr lang="en-US" sz="1150" dirty="0"/>
          </a:p>
        </p:txBody>
      </p:sp>
      <p:sp>
        <p:nvSpPr>
          <p:cNvPr id="50" name="Shape 48"/>
          <p:cNvSpPr/>
          <p:nvPr/>
        </p:nvSpPr>
        <p:spPr>
          <a:xfrm>
            <a:off x="4663440" y="2962656"/>
            <a:ext cx="4284878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1" name="Shape 49"/>
          <p:cNvSpPr/>
          <p:nvPr/>
        </p:nvSpPr>
        <p:spPr>
          <a:xfrm>
            <a:off x="4663440" y="2962656"/>
            <a:ext cx="59436" cy="530352"/>
          </a:xfrm>
          <a:prstGeom prst="rect">
            <a:avLst/>
          </a:prstGeom>
          <a:solidFill>
            <a:srgbClr val="1454C4"/>
          </a:solidFill>
          <a:ln w="12700">
            <a:solidFill>
              <a:srgbClr val="1454C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2" name="Text 50"/>
          <p:cNvSpPr/>
          <p:nvPr/>
        </p:nvSpPr>
        <p:spPr>
          <a:xfrm>
            <a:off x="4809744" y="2881820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454C4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Magazine Luiza</a:t>
            </a:r>
            <a:endParaRPr lang="en-US" sz="1150" dirty="0"/>
          </a:p>
        </p:txBody>
      </p:sp>
      <p:sp>
        <p:nvSpPr>
          <p:cNvPr id="53" name="Text 51"/>
          <p:cNvSpPr/>
          <p:nvPr/>
        </p:nvSpPr>
        <p:spPr>
          <a:xfrm>
            <a:off x="4701115" y="3061786"/>
            <a:ext cx="4284878" cy="54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caso mais maduro de BOPIS no Brasil. Mais de 1.200 lojas como ponto de retirada. Prazo: 2h em 70% das cidades onde opera.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4663440" y="3547872"/>
            <a:ext cx="411480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5" name="Shape 53"/>
          <p:cNvSpPr/>
          <p:nvPr/>
        </p:nvSpPr>
        <p:spPr>
          <a:xfrm>
            <a:off x="4663440" y="3547872"/>
            <a:ext cx="59436" cy="530352"/>
          </a:xfrm>
          <a:prstGeom prst="rect">
            <a:avLst/>
          </a:prstGeom>
          <a:solidFill>
            <a:srgbClr val="1F7A5C"/>
          </a:solidFill>
          <a:ln w="12700">
            <a:solidFill>
              <a:srgbClr val="1F7A5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6" name="Text 54"/>
          <p:cNvSpPr/>
          <p:nvPr/>
        </p:nvSpPr>
        <p:spPr>
          <a:xfrm>
            <a:off x="4809744" y="3467036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Pao de Acucar</a:t>
            </a:r>
            <a:endParaRPr lang="en-US" sz="1150" dirty="0"/>
          </a:p>
        </p:txBody>
      </p:sp>
      <p:sp>
        <p:nvSpPr>
          <p:cNvPr id="57" name="Text 55"/>
          <p:cNvSpPr/>
          <p:nvPr/>
        </p:nvSpPr>
        <p:spPr>
          <a:xfrm>
            <a:off x="4809744" y="3633750"/>
            <a:ext cx="3895344" cy="54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BOPIS integrado ao app com agendamento de retirada. Integrado ao programa Stix para acumulo de pontos na retirada.</a:t>
            </a:r>
            <a:endParaRPr lang="en-US" sz="1100" dirty="0"/>
          </a:p>
        </p:txBody>
      </p:sp>
      <p:sp>
        <p:nvSpPr>
          <p:cNvPr id="58" name="Shape 56"/>
          <p:cNvSpPr/>
          <p:nvPr/>
        </p:nvSpPr>
        <p:spPr>
          <a:xfrm>
            <a:off x="4663440" y="4133088"/>
            <a:ext cx="4114800" cy="530352"/>
          </a:xfrm>
          <a:prstGeom prst="rect">
            <a:avLst/>
          </a:prstGeom>
          <a:solidFill>
            <a:srgbClr val="FFFFFF"/>
          </a:solidFill>
          <a:ln w="10160">
            <a:solidFill>
              <a:srgbClr val="D0DBF5"/>
            </a:solidFill>
            <a:prstDash val="solid"/>
          </a:ln>
          <a:effectLst>
            <a:outerShdw blurRad="635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9" name="Shape 57"/>
          <p:cNvSpPr/>
          <p:nvPr/>
        </p:nvSpPr>
        <p:spPr>
          <a:xfrm>
            <a:off x="4663440" y="4133088"/>
            <a:ext cx="59436" cy="530352"/>
          </a:xfrm>
          <a:prstGeom prst="rect">
            <a:avLst/>
          </a:prstGeom>
          <a:solidFill>
            <a:srgbClr val="D4610A"/>
          </a:solidFill>
          <a:ln w="12700">
            <a:solidFill>
              <a:srgbClr val="D4610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0" name="Text 58"/>
          <p:cNvSpPr/>
          <p:nvPr/>
        </p:nvSpPr>
        <p:spPr>
          <a:xfrm>
            <a:off x="4809744" y="4052252"/>
            <a:ext cx="39136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4610A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Leroy Merlin</a:t>
            </a:r>
            <a:endParaRPr lang="en-US" sz="1150" dirty="0"/>
          </a:p>
        </p:txBody>
      </p:sp>
      <p:sp>
        <p:nvSpPr>
          <p:cNvPr id="61" name="Text 59"/>
          <p:cNvSpPr/>
          <p:nvPr/>
        </p:nvSpPr>
        <p:spPr>
          <a:xfrm>
            <a:off x="4809744" y="4218966"/>
            <a:ext cx="3895344" cy="548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0D1F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de construcao pesado sem frete. BOPIS resolve o problema logistico de itens de grande volume.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24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-914400"/>
            <a:ext cx="4114800" cy="411480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-548640" y="274320"/>
            <a:ext cx="2286000" cy="2286000"/>
          </a:xfrm>
          <a:prstGeom prst="ellipse">
            <a:avLst/>
          </a:prstGeom>
          <a:solidFill>
            <a:srgbClr val="2B6BE8">
              <a:alpha val="75000"/>
            </a:srgbClr>
          </a:solidFill>
          <a:ln w="12700">
            <a:solidFill>
              <a:srgbClr val="2B6B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7315200" y="3108960"/>
            <a:ext cx="2560320" cy="2560320"/>
          </a:xfrm>
          <a:prstGeom prst="ellipse">
            <a:avLst/>
          </a:prstGeom>
          <a:solidFill>
            <a:srgbClr val="0A1A50"/>
          </a:solidFill>
          <a:ln w="12700">
            <a:solidFill>
              <a:srgbClr val="0A1A5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6858000" y="2377440"/>
            <a:ext cx="1463040" cy="1463040"/>
          </a:xfrm>
          <a:prstGeom prst="ellipse">
            <a:avLst/>
          </a:prstGeom>
          <a:solidFill>
            <a:srgbClr val="5B9EE8">
              <a:alpha val="60000"/>
            </a:srgbClr>
          </a:solidFill>
          <a:ln w="12700">
            <a:solidFill>
              <a:srgbClr val="5B9EE8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Shape 4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060E24"/>
          </a:solidFill>
          <a:ln w="12700">
            <a:solidFill>
              <a:srgbClr val="060E24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Text 5"/>
          <p:cNvSpPr/>
          <p:nvPr/>
        </p:nvSpPr>
        <p:spPr>
          <a:xfrm>
            <a:off x="320040" y="4832604"/>
            <a:ext cx="6858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AABF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AlunosdoPH.com  |  CEFET/RJ  -  Administracao de Varejo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132320" y="4832604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aula 7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457200" y="164592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5A200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Ship-from-Store e Dark Stores</a:t>
            </a:r>
            <a:endParaRPr lang="en-US" sz="2600" dirty="0"/>
          </a:p>
        </p:txBody>
      </p:sp>
      <p:sp>
        <p:nvSpPr>
          <p:cNvPr id="10" name="Shape 8"/>
          <p:cNvSpPr/>
          <p:nvPr/>
        </p:nvSpPr>
        <p:spPr>
          <a:xfrm>
            <a:off x="457200" y="603504"/>
            <a:ext cx="8229600" cy="36576"/>
          </a:xfrm>
          <a:prstGeom prst="rect">
            <a:avLst/>
          </a:prstGeom>
          <a:solidFill>
            <a:srgbClr val="F5A200"/>
          </a:solidFill>
          <a:ln w="12700">
            <a:solidFill>
              <a:srgbClr val="F5A20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457200" y="749808"/>
            <a:ext cx="4133088" cy="404164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Shape 10"/>
          <p:cNvSpPr/>
          <p:nvPr/>
        </p:nvSpPr>
        <p:spPr>
          <a:xfrm>
            <a:off x="457200" y="749808"/>
            <a:ext cx="4133088" cy="365760"/>
          </a:xfrm>
          <a:prstGeom prst="rect">
            <a:avLst/>
          </a:prstGeom>
          <a:solidFill>
            <a:srgbClr val="0891B2"/>
          </a:solidFill>
          <a:ln w="12700">
            <a:solidFill>
              <a:srgbClr val="0891B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548640" y="749808"/>
            <a:ext cx="39502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Ship-from-Store - A Loja como Mini-CD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1170432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pedido online e separado e enviado DIRETAMENTE DA LOJA mais proxima do cliente, em vez de sair de um centro de distribuicao centralizado.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8640" y="1828800"/>
            <a:ext cx="39502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Vantagens: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48640" y="2066544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Prazo de entrega reduzido: de D+3 para D+1 ou mesmo-dia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548640" y="2322576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Uso do estoque de loja que antes ficava parado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548640" y="2578608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Reducao de custo de frete (distancia menor)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48640" y="2834640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Loja física como ativo logístico, nao so de venda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48640" y="3108960"/>
            <a:ext cx="39502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Desafios: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48640" y="3346704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Equipe de loja precisa de treinamento em separacao e embalagem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48640" y="3602736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Estoque de loja precisa estar no sistema em tempo real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48640" y="3858768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Conciliacao de estoque e-commerce e loja fisica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48640" y="4114800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Risco de ruptura de loja para cobrir pedidos online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48640" y="4407408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Renner: entrega em 2h em Sao Paulo via ship-from-store. C&amp;A e Marisa adotaram o modelo para moda.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4809744" y="749808"/>
            <a:ext cx="4133088" cy="4041648"/>
          </a:xfrm>
          <a:prstGeom prst="rect">
            <a:avLst/>
          </a:prstGeom>
          <a:solidFill>
            <a:srgbClr val="0A1840"/>
          </a:solidFill>
          <a:ln w="12700">
            <a:solidFill>
              <a:srgbClr val="1A3670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7" name="Shape 25"/>
          <p:cNvSpPr/>
          <p:nvPr/>
        </p:nvSpPr>
        <p:spPr>
          <a:xfrm>
            <a:off x="4809744" y="749808"/>
            <a:ext cx="4133088" cy="365760"/>
          </a:xfrm>
          <a:prstGeom prst="rect">
            <a:avLst/>
          </a:prstGeom>
          <a:solidFill>
            <a:srgbClr val="7B2FBE"/>
          </a:solidFill>
          <a:ln w="12700">
            <a:solidFill>
              <a:srgbClr val="7B2FB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8" name="Text 26"/>
          <p:cNvSpPr/>
          <p:nvPr/>
        </p:nvSpPr>
        <p:spPr>
          <a:xfrm>
            <a:off x="4901184" y="749808"/>
            <a:ext cx="39502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Dark Stores - Lojas para Maquinas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4901184" y="1170432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Lojas fechadas ao publico convertidas em minicentros de distribuicao para separacao ultra-rapida de pedidos de delivery. Projetadas para eficiencia de separacao, nao para experiencia do cliente.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901184" y="1828800"/>
            <a:ext cx="39502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F7A5C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Vantagens: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4901184" y="2066544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Separacao 3-5x mais rapida que em loja normal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4901184" y="2322576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Sem conflito entre cliente fisico e separacao de pedidos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4901184" y="2578608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Layout otimizado para velocidade, nao para exposicao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4901184" y="2834640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Entrega em 10-30 minutos no raio de cobertura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901184" y="3108960"/>
            <a:ext cx="395020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0392B"/>
                </a:solidFill>
                <a:latin typeface="Calibri Bold" pitchFamily="34" charset="0"/>
                <a:ea typeface="Calibri Bold" pitchFamily="34" charset="-122"/>
                <a:cs typeface="Calibri Bold" pitchFamily="34" charset="-120"/>
              </a:rPr>
              <a:t>Desafios: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4901184" y="3346704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Investimento em localizacao e estrutura especifica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4901184" y="3602736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Sem receita de venda direta - so logistica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4901184" y="3858768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Rentabilidade depende de volume alto de pedidos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4901184" y="4114800"/>
            <a:ext cx="3950208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9BBC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Gerenciamento de estoque muito mais critico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4901184" y="4407408"/>
            <a:ext cx="3950208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7B2F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Ex.: iFood Market, Rappi Turbo, Ze Delivery, Daki (Brasil). Gorillas, Getir e Flink (Europa - 15 minutos).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3533</Words>
  <Application>Microsoft Office PowerPoint</Application>
  <PresentationFormat>Apresentação na tela (16:9)</PresentationFormat>
  <Paragraphs>382</Paragraphs>
  <Slides>16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Aptos</vt:lpstr>
      <vt:lpstr>Arial</vt:lpstr>
      <vt:lpstr>Calibri</vt:lpstr>
      <vt:lpstr>Calibri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Administracao de Varejo - Aula 8 (2025)</dc:title>
  <dc:subject>PptxGenJS Presentation</dc:subject>
  <dc:creator>Prof. Paulo Henrique Pinho de Oliveira - CEFET/RJ</dc:creator>
  <cp:lastModifiedBy>PAULO HENRIQUE PINHO DE OLIVEIRA</cp:lastModifiedBy>
  <cp:revision>3</cp:revision>
  <dcterms:created xsi:type="dcterms:W3CDTF">2026-04-16T01:51:49Z</dcterms:created>
  <dcterms:modified xsi:type="dcterms:W3CDTF">2026-08-03T14:59:24Z</dcterms:modified>
</cp:coreProperties>
</file>