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0AA4F-899C-DF4D-A5E0-67E468EC571D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25CDF-A85E-8F4F-A1D5-0B7921238B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42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Conteúdo conceitual clássico. Amarrar cada característica a um exemplo de rede conhecida.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quatro primeiras são as modalidades clássicas; as demais são formatos que ganharam força a partir de 2020.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Exercício rápido: pedir que calculem o custo anual de royalties + publicidade sobre um faturamento hipotético de R$ 100 mil/mês.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Formato que mais democratizou o acesso ao setor. Discutir o risco de confundir baixo investimento com baixo risco.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Transformar em exercício: escolher uma rede real e responder às 8 perguntas com base na COF pública e em conversas com franqueados.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Transição do bloco de franquias para o de marketing de rede. Ambos são sistemas de expansão por terceiros, mas com lógicas de remuneração muito diferentes.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sensível e importante. Deixar claro: MMN é lícito, pirâmide é crime. O critério prático é de onde vem a receita.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Contextualizar: MMN é um subconjunto da venda direta. Natura, Avon, Herbalife, Mary Kay e Tupperware são os exemplos mais conhecidos no Brasil.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novo. Provocação: o programa de afiliados de um marketplace é multinível? Onde está a fronteira?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Fechar o bloco de MMN com o checklist prático. Este é o slide que os alunos mais levam para a vida.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fechamento conceitual antes da atividade. Ajudar o aluno a escolher segundo o próprio perfil, não segundo o discurso do vendedor.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Atividade prática da aula. Combinar prazo e formato de entrega conforme o calendário da turma.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Abrir perguntando quem já pensou em abrir uma franquia. Fixar a distinção franchising (sistema) x franquia (unidade). Destacar o art. 1º da Lei 13.966/2019.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Dados da Pesquisa de Desempenho do Franchising ABF, divulgada em março de 2026, referente a 2025. Primeira vez que o setor rompe R$ 300 bilhões.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Todos os 11 segmentos monitorados pela ABF cresceram em 2025. Explorar por que serviços cresce mais que alimentação hoje.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Ponto jurídico central da aula. Enfatizar os 10 dias e a consequência prática: anulabilidade + devolução corrigida.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Tabela clássica da aula, atualizada. Cuidado com as taxas de sobrevivência: são estimativas de mercado, não dado oficial recente — apresentar como ordem de grandeza.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Separar claramente os dois lados. Perguntar: por que uma marca forte franquearia em vez de abrir loja própria?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importante para equilibrar o discurso otimista do setor. Discutir o caso de redes que quebraram e levaram franqueados junto.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1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1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ap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63840" y="3227832"/>
            <a:ext cx="1060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 10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Características do Sistema de Franquia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Sete atributos estruturais explicam por que o franchising escala mais rápido que a expansão por lojas próprias — e por que ele exige uma disciplina de gestão que muitos empreendedores subestimam.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389888"/>
            <a:ext cx="8229600" cy="40233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389888"/>
            <a:ext cx="329184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389888"/>
            <a:ext cx="329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859536" y="1389888"/>
            <a:ext cx="1783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Formatação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2734056" y="1408176"/>
            <a:ext cx="5788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essência do sistema. O franqueador sistematiza tudo que aprendeu operando e transforma experiência tácita em manual replicável por terceiros.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457200" y="1847088"/>
            <a:ext cx="8229600" cy="402336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57200" y="1847088"/>
            <a:ext cx="329184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57200" y="1847088"/>
            <a:ext cx="329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859536" y="1847088"/>
            <a:ext cx="1783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forte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2734056" y="1865376"/>
            <a:ext cx="5788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presença geográfica reforça a imagem: a marca passa a ser a garantia do nível de serviço antes mesmo da primeira compra.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457200" y="2304288"/>
            <a:ext cx="8229600" cy="40233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457200" y="2304288"/>
            <a:ext cx="329184" cy="40233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57200" y="2304288"/>
            <a:ext cx="329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59536" y="2304288"/>
            <a:ext cx="1783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Ganhos de escala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2734056" y="2322576"/>
            <a:ext cx="5788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pequeno operador acessa condições de compra, tecnologia e mídia que jamais obteria isolado. A rede negocia por ele.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457200" y="2761488"/>
            <a:ext cx="8229600" cy="402336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57200" y="2761488"/>
            <a:ext cx="329184" cy="40233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57200" y="2761488"/>
            <a:ext cx="329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859536" y="2761488"/>
            <a:ext cx="1783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Difusão do capital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2734056" y="2779776"/>
            <a:ext cx="5788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Instalação, operação e administração são custeadas pelo franqueado. O franqueador cresce sem imobilizar capital próprio.</a:t>
            </a:r>
            <a:endParaRPr lang="en-US" sz="950" dirty="0"/>
          </a:p>
        </p:txBody>
      </p:sp>
      <p:sp>
        <p:nvSpPr>
          <p:cNvPr id="35" name="Shape 32"/>
          <p:cNvSpPr/>
          <p:nvPr/>
        </p:nvSpPr>
        <p:spPr>
          <a:xfrm>
            <a:off x="457200" y="3218688"/>
            <a:ext cx="8229600" cy="40233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57200" y="3218688"/>
            <a:ext cx="329184" cy="40233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57200" y="3218688"/>
            <a:ext cx="329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150" dirty="0"/>
          </a:p>
        </p:txBody>
      </p:sp>
      <p:sp>
        <p:nvSpPr>
          <p:cNvPr id="38" name="Text 35"/>
          <p:cNvSpPr/>
          <p:nvPr/>
        </p:nvSpPr>
        <p:spPr>
          <a:xfrm>
            <a:off x="859536" y="3218688"/>
            <a:ext cx="1783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Seleção mútua</a:t>
            </a:r>
            <a:endParaRPr lang="en-US" sz="1000" dirty="0"/>
          </a:p>
        </p:txBody>
      </p:sp>
      <p:sp>
        <p:nvSpPr>
          <p:cNvPr id="39" name="Text 36"/>
          <p:cNvSpPr/>
          <p:nvPr/>
        </p:nvSpPr>
        <p:spPr>
          <a:xfrm>
            <a:off x="2734056" y="3236976"/>
            <a:ext cx="5788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escolha é de mão dupla: o franqueador avalia o perfil do candidato e o candidato avalia a saúde e a governança da rede.</a:t>
            </a:r>
            <a:endParaRPr lang="en-US" sz="950" dirty="0"/>
          </a:p>
        </p:txBody>
      </p:sp>
      <p:sp>
        <p:nvSpPr>
          <p:cNvPr id="40" name="Shape 37"/>
          <p:cNvSpPr/>
          <p:nvPr/>
        </p:nvSpPr>
        <p:spPr>
          <a:xfrm>
            <a:off x="457200" y="3675888"/>
            <a:ext cx="8229600" cy="402336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457200" y="3675888"/>
            <a:ext cx="329184" cy="40233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457200" y="3675888"/>
            <a:ext cx="329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150" dirty="0"/>
          </a:p>
        </p:txBody>
      </p:sp>
      <p:sp>
        <p:nvSpPr>
          <p:cNvPr id="43" name="Text 40"/>
          <p:cNvSpPr/>
          <p:nvPr/>
        </p:nvSpPr>
        <p:spPr>
          <a:xfrm>
            <a:off x="859536" y="3675888"/>
            <a:ext cx="1783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Comprometimento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2734056" y="3694176"/>
            <a:ext cx="5788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franqueado é dono, não gerente. Capital próprio em risco produz um nível de dedicação que dificilmente se compra em folha.</a:t>
            </a:r>
            <a:endParaRPr lang="en-US" sz="950" dirty="0"/>
          </a:p>
        </p:txBody>
      </p:sp>
      <p:sp>
        <p:nvSpPr>
          <p:cNvPr id="45" name="Shape 42"/>
          <p:cNvSpPr/>
          <p:nvPr/>
        </p:nvSpPr>
        <p:spPr>
          <a:xfrm>
            <a:off x="457200" y="4133088"/>
            <a:ext cx="8229600" cy="402336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457200" y="4133088"/>
            <a:ext cx="329184" cy="402336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457200" y="4133088"/>
            <a:ext cx="32918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</a:t>
            </a:r>
            <a:endParaRPr lang="en-US" sz="1150" dirty="0"/>
          </a:p>
        </p:txBody>
      </p:sp>
      <p:sp>
        <p:nvSpPr>
          <p:cNvPr id="48" name="Text 45"/>
          <p:cNvSpPr/>
          <p:nvPr/>
        </p:nvSpPr>
        <p:spPr>
          <a:xfrm>
            <a:off x="859536" y="4133088"/>
            <a:ext cx="1783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Taxas e royalties</a:t>
            </a:r>
            <a:endParaRPr lang="en-US" sz="1000" dirty="0"/>
          </a:p>
        </p:txBody>
      </p:sp>
      <p:sp>
        <p:nvSpPr>
          <p:cNvPr id="49" name="Text 46"/>
          <p:cNvSpPr/>
          <p:nvPr/>
        </p:nvSpPr>
        <p:spPr>
          <a:xfrm>
            <a:off x="2734056" y="4151376"/>
            <a:ext cx="57881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remuneração do sistema. Sustentam suporte, desenvolvimento e fiscalização do padrão — e são a fonte clássica de atrito na rede.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Modalidades e Formatos de Franquia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modalidades clássicas continuam válidas, mas o setor multiplicou formatos: hoje boa parte da expansão acontece em modelos enxutos, sem loja de rua e com operação assistida por tecnologia.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389888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389888"/>
            <a:ext cx="59436" cy="73152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3504" y="142646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Individual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03504" y="1673352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Unidade única e exclusiva, sem divisão de espaço com outras marcas. Formato tradicional de loja de rua ou shopping.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809744" y="1389888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809744" y="1389888"/>
            <a:ext cx="59436" cy="7315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956048" y="142646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Combinada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4956048" y="1673352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Duas ou mais franquias diferentes no mesmo ponto e sob o mesmo franqueado. Dilui aluguel e amplia o fluxo.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57200" y="2185416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57200" y="2185416"/>
            <a:ext cx="59436" cy="73152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03504" y="2221992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 conversão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603504" y="2468880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Empresário já estabelecido no ramo converte seu negócio independente para a bandeira do franqueador.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4809744" y="2185416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809744" y="2185416"/>
            <a:ext cx="59436" cy="73152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956048" y="2221992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Shop in shop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4956048" y="2468880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 dentro da loja: a marca ocupa uma área dentro de um varejista maior ou de outra rede parceira.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457200" y="2980944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57200" y="2980944"/>
            <a:ext cx="59436" cy="73152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03504" y="3017520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Miniunidade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603504" y="3264408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Quiosque, carrinho, corner ou ponto de serviço. Baixo CAPEX, alta mobilidade e teste de praça barato.</a:t>
            </a:r>
            <a:endParaRPr lang="en-US" sz="950" dirty="0"/>
          </a:p>
        </p:txBody>
      </p:sp>
      <p:sp>
        <p:nvSpPr>
          <p:cNvPr id="35" name="Shape 32"/>
          <p:cNvSpPr/>
          <p:nvPr/>
        </p:nvSpPr>
        <p:spPr>
          <a:xfrm>
            <a:off x="4809744" y="2980944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809744" y="2980944"/>
            <a:ext cx="59436" cy="73152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956048" y="301752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Home based / digital</a:t>
            </a:r>
            <a:endParaRPr lang="en-US" sz="1050" dirty="0"/>
          </a:p>
        </p:txBody>
      </p:sp>
      <p:sp>
        <p:nvSpPr>
          <p:cNvPr id="38" name="Text 35"/>
          <p:cNvSpPr/>
          <p:nvPr/>
        </p:nvSpPr>
        <p:spPr>
          <a:xfrm>
            <a:off x="4956048" y="3264408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Operação sem ponto físico, conduzida de casa com plataforma da franqueadora. Já é metade das microfranquias.</a:t>
            </a:r>
            <a:endParaRPr lang="en-US" sz="950" dirty="0"/>
          </a:p>
        </p:txBody>
      </p:sp>
      <p:sp>
        <p:nvSpPr>
          <p:cNvPr id="39" name="Shape 36"/>
          <p:cNvSpPr/>
          <p:nvPr/>
        </p:nvSpPr>
        <p:spPr>
          <a:xfrm>
            <a:off x="457200" y="3776472"/>
            <a:ext cx="4133088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457200" y="3776472"/>
            <a:ext cx="59436" cy="7315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603504" y="3813048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Dark store / dark kitchen</a:t>
            </a:r>
            <a:endParaRPr lang="en-US" sz="1050" dirty="0"/>
          </a:p>
        </p:txBody>
      </p:sp>
      <p:sp>
        <p:nvSpPr>
          <p:cNvPr id="42" name="Text 39"/>
          <p:cNvSpPr/>
          <p:nvPr/>
        </p:nvSpPr>
        <p:spPr>
          <a:xfrm>
            <a:off x="603504" y="4059936"/>
            <a:ext cx="3858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Produção ou estoque sem atendimento presencial, dedicados a delivery e marketplaces. Ponto barato, logística cara.</a:t>
            </a:r>
            <a:endParaRPr lang="en-US" sz="950" dirty="0"/>
          </a:p>
        </p:txBody>
      </p:sp>
      <p:sp>
        <p:nvSpPr>
          <p:cNvPr id="43" name="Shape 40"/>
          <p:cNvSpPr/>
          <p:nvPr/>
        </p:nvSpPr>
        <p:spPr>
          <a:xfrm>
            <a:off x="4809744" y="3776472"/>
            <a:ext cx="3877056" cy="73152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4809744" y="3776472"/>
            <a:ext cx="59436" cy="7315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4956048" y="381304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Master e multifranquia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4956048" y="4059936"/>
            <a:ext cx="360273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franquia cede o direito de subfranquear um território; o multifranqueado opera várias unidades da mesma marca.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Custos de uma Franquia: o que se paga, e a quem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Abrir uma franquia custa mais do que abrir um negócio equivalente do zero. Além de obra, equipamento e equipe, existem pagamentos permanentes ao franqueador que precisam caber na margem — e caber no fluxo de caixa.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371600"/>
            <a:ext cx="4133088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0352" y="1371600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Investimento de entrada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57200" y="1755648"/>
            <a:ext cx="4133088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7200" y="1755648"/>
            <a:ext cx="59436" cy="82296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03504" y="179222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Taxa de franquia (adesão)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03504" y="2039112"/>
            <a:ext cx="3858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Pagamento único pelo direito de entrar na rede e usar marca, know-how e treinamento inicial. Não retorna se o negócio fechar.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457200" y="2651760"/>
            <a:ext cx="4133088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57200" y="2651760"/>
            <a:ext cx="59436" cy="82296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03504" y="2688336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Capital de instalação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603504" y="2935224"/>
            <a:ext cx="3858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Obra, layout, mobiliário, equipamentos, sinalização e estoque inicial. Costuma ser o maior item do investimento total.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457200" y="3547872"/>
            <a:ext cx="4133088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57200" y="3547872"/>
            <a:ext cx="59436" cy="8229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03504" y="3584448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Capital de giro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603504" y="3831336"/>
            <a:ext cx="3858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Caixa para sustentar folha, aluguel e reposição até a unidade atingir o ponto de equilíbrio. Item mais subestimado pelo franqueado.</a:t>
            </a:r>
            <a:endParaRPr lang="en-US" sz="950" dirty="0"/>
          </a:p>
        </p:txBody>
      </p:sp>
      <p:sp>
        <p:nvSpPr>
          <p:cNvPr id="28" name="Shape 25"/>
          <p:cNvSpPr/>
          <p:nvPr/>
        </p:nvSpPr>
        <p:spPr>
          <a:xfrm>
            <a:off x="4809744" y="1371600"/>
            <a:ext cx="3877056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882896" y="1371600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Custos recorrentes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4809744" y="1755648"/>
            <a:ext cx="3877056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809744" y="1755648"/>
            <a:ext cx="59436" cy="82296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956048" y="179222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Royalties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4956048" y="2039112"/>
            <a:ext cx="3602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Remuneração periódica pelo uso do sistema e pelos serviços prestados. Percentual sobre faturamento bruto ou valor fixo mensal.</a:t>
            </a:r>
            <a:endParaRPr lang="en-US" sz="950" dirty="0"/>
          </a:p>
        </p:txBody>
      </p:sp>
      <p:sp>
        <p:nvSpPr>
          <p:cNvPr id="34" name="Shape 31"/>
          <p:cNvSpPr/>
          <p:nvPr/>
        </p:nvSpPr>
        <p:spPr>
          <a:xfrm>
            <a:off x="4809744" y="2651760"/>
            <a:ext cx="3877056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4809744" y="2651760"/>
            <a:ext cx="59436" cy="82296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4956048" y="2688336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Taxa de publicidade (fundo)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4956048" y="2935224"/>
            <a:ext cx="3602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custo, é investimento coletivo: rateia a comunicação nacional da marca. Costuma ficar entre 1% e 4% do faturamento.</a:t>
            </a:r>
            <a:endParaRPr lang="en-US" sz="950" dirty="0"/>
          </a:p>
        </p:txBody>
      </p:sp>
      <p:sp>
        <p:nvSpPr>
          <p:cNvPr id="38" name="Shape 35"/>
          <p:cNvSpPr/>
          <p:nvPr/>
        </p:nvSpPr>
        <p:spPr>
          <a:xfrm>
            <a:off x="4809744" y="3547872"/>
            <a:ext cx="3877056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809744" y="3547872"/>
            <a:ext cx="59436" cy="82296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956048" y="358444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Taxas de sistema e renovação</a:t>
            </a:r>
            <a:endParaRPr lang="en-US" sz="1050" dirty="0"/>
          </a:p>
        </p:txBody>
      </p:sp>
      <p:sp>
        <p:nvSpPr>
          <p:cNvPr id="41" name="Text 38"/>
          <p:cNvSpPr/>
          <p:nvPr/>
        </p:nvSpPr>
        <p:spPr>
          <a:xfrm>
            <a:off x="4956048" y="3831336"/>
            <a:ext cx="3602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Licença de software, ERP, plataforma de pedidos, taxa de renovação contratual e treinamentos periódicos obrigatórios.</a:t>
            </a:r>
            <a:endParaRPr lang="en-US" sz="950" dirty="0"/>
          </a:p>
        </p:txBody>
      </p:sp>
      <p:sp>
        <p:nvSpPr>
          <p:cNvPr id="42" name="Shape 39"/>
          <p:cNvSpPr/>
          <p:nvPr/>
        </p:nvSpPr>
        <p:spPr>
          <a:xfrm>
            <a:off x="457200" y="4517136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66928" y="4517136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Todas essas rubricas, com base de cálculo e periodicidade, são de informação obrigatória na COF. Valor omitido na COF é bandeira vermelha.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Microfranquias: a porta de entrada do setor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62179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62179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Microfranquia é o negócio com investimento inicial de até R$ 135 mil — teto definido pela ABF a partir de três vezes o PIB per capita. Investimento menor não significa risco menor: as obrigações contratuais são idênticas às de qualquer franquia.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517904"/>
            <a:ext cx="4133088" cy="58521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517904"/>
            <a:ext cx="1078992" cy="58521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517904"/>
            <a:ext cx="10789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R$ 135 mil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1627632" y="1517904"/>
            <a:ext cx="2871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teto de investimento inicial que caracteriza uma microfranquia, segundo a ABF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57200" y="2176272"/>
            <a:ext cx="4133088" cy="58521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57200" y="2176272"/>
            <a:ext cx="1078992" cy="58521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57200" y="2176272"/>
            <a:ext cx="10789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~40%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1627632" y="2176272"/>
            <a:ext cx="2871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redes associadas à ABF já operam ao menos um modelo de microfranquia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457200" y="2834640"/>
            <a:ext cx="4133088" cy="58521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57200" y="2834640"/>
            <a:ext cx="1078992" cy="58521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57200" y="2834640"/>
            <a:ext cx="107899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50,1%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1627632" y="2834640"/>
            <a:ext cx="2871216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microfranquias do ranking ABF já são operações home based, sem ponto físico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457200" y="3529584"/>
            <a:ext cx="4133088" cy="96926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57200" y="3529584"/>
            <a:ext cx="59436" cy="96926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03504" y="3566160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Retorno do investimento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603504" y="3813048"/>
            <a:ext cx="3858768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Franquia tradicional: payback médio de 24 a 36 meses. Microfranquia: de 8 a 18 meses, segundo estudo da ABF. Ciclo mais curto, mas margem absoluta menor por unidade — daí a lógica do multifranqueado.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4809744" y="1517904"/>
            <a:ext cx="3877056" cy="31089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882896" y="1517904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Case: market4u — mercados autônomos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4809744" y="1901952"/>
            <a:ext cx="3877056" cy="129844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4809744" y="1901952"/>
            <a:ext cx="59436" cy="129844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956048" y="1938528"/>
            <a:ext cx="3602736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 microfranquia do Brasil em número de operações nos rankings ABF de 2024 e 2025. Modelo de minimercado autônomo, sem funcionário no ponto: o consumidor escaneia e paga pelo app. O franqueado escala abrindo várias lojas dentro de condomínios e empresas.</a:t>
            </a:r>
            <a:endParaRPr lang="en-US" sz="950" dirty="0"/>
          </a:p>
        </p:txBody>
      </p:sp>
      <p:sp>
        <p:nvSpPr>
          <p:cNvPr id="36" name="Shape 33"/>
          <p:cNvSpPr/>
          <p:nvPr/>
        </p:nvSpPr>
        <p:spPr>
          <a:xfrm>
            <a:off x="4809744" y="3273552"/>
            <a:ext cx="3877056" cy="122529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809744" y="3273552"/>
            <a:ext cx="59436" cy="12252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956048" y="331012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analisar antes de entrar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4956048" y="3557016"/>
            <a:ext cx="360273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Investimento baixo atrai volume de candidatos e algumas redes ganham mais vendendo franquias do que operando o negócio. Verifique quantas unidades estão ativas há mais de 24 meses, não quantas foram vendidas.</a:t>
            </a:r>
            <a:endParaRPr lang="en-US" sz="950" dirty="0"/>
          </a:p>
        </p:txBody>
      </p:sp>
      <p:sp>
        <p:nvSpPr>
          <p:cNvPr id="40" name="Text 37"/>
          <p:cNvSpPr/>
          <p:nvPr/>
        </p:nvSpPr>
        <p:spPr>
          <a:xfrm>
            <a:off x="457200" y="457200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ABF - Estudo de Microfranquias e Ranking das 20 Maiores Microfranquias por Operações (2025).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Due Diligence: como avaliar uma franquia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decisão de comprar uma franquia é uma decisão de investimento, não de consumo. Oito perguntas separam a avaliação séria do encantamento com a apresentação comercial da franqueadora.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371600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371600"/>
            <a:ext cx="384048" cy="78638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371600"/>
            <a:ext cx="3840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950976" y="1408176"/>
            <a:ext cx="3529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rede lucra vendendo o quê?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950976" y="1627632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Franquia ou produto?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50976" y="1801368"/>
            <a:ext cx="35295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 receita da franqueadora vem majoritariamente de taxas de adesão e não de royalties sobre a operação, o negócio dela é vender franquias.</a:t>
            </a:r>
            <a:endParaRPr lang="en-US" sz="850" dirty="0"/>
          </a:p>
        </p:txBody>
      </p:sp>
      <p:sp>
        <p:nvSpPr>
          <p:cNvPr id="21" name="Shape 18"/>
          <p:cNvSpPr/>
          <p:nvPr/>
        </p:nvSpPr>
        <p:spPr>
          <a:xfrm>
            <a:off x="4809744" y="1371600"/>
            <a:ext cx="3877056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809744" y="1371600"/>
            <a:ext cx="384048" cy="78638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809744" y="1371600"/>
            <a:ext cx="3840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5303520" y="1408176"/>
            <a:ext cx="32735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Quantos saíram em 24 meses?</a:t>
            </a:r>
            <a:endParaRPr lang="en-US" sz="1000" dirty="0"/>
          </a:p>
        </p:txBody>
      </p:sp>
      <p:sp>
        <p:nvSpPr>
          <p:cNvPr id="25" name="Text 22"/>
          <p:cNvSpPr/>
          <p:nvPr/>
        </p:nvSpPr>
        <p:spPr>
          <a:xfrm>
            <a:off x="5303520" y="1627632"/>
            <a:ext cx="3273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Informação obrigatória na COF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5303520" y="1801368"/>
            <a:ext cx="3273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Ligue para pelo menos cinco franqueados ativos e três ex-franqueados. A conversa com quem saiu é a mais informativa de todas.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457200" y="2212848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57200" y="2212848"/>
            <a:ext cx="384048" cy="78638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57200" y="2212848"/>
            <a:ext cx="3840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500" dirty="0"/>
          </a:p>
        </p:txBody>
      </p:sp>
      <p:sp>
        <p:nvSpPr>
          <p:cNvPr id="30" name="Text 27"/>
          <p:cNvSpPr/>
          <p:nvPr/>
        </p:nvSpPr>
        <p:spPr>
          <a:xfrm>
            <a:off x="950976" y="2249424"/>
            <a:ext cx="3529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Qual o faturamento real?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950976" y="2468880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Média x mediana</a:t>
            </a:r>
            <a:endParaRPr lang="en-US" sz="850" dirty="0"/>
          </a:p>
        </p:txBody>
      </p:sp>
      <p:sp>
        <p:nvSpPr>
          <p:cNvPr id="32" name="Text 29"/>
          <p:cNvSpPr/>
          <p:nvPr/>
        </p:nvSpPr>
        <p:spPr>
          <a:xfrm>
            <a:off x="950976" y="2642616"/>
            <a:ext cx="35295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Peça a distribuição, não a média. Uma unidade excepcional distorce a média e esconde a realidade da maioria da rede.</a:t>
            </a:r>
            <a:endParaRPr lang="en-US" sz="850" dirty="0"/>
          </a:p>
        </p:txBody>
      </p:sp>
      <p:sp>
        <p:nvSpPr>
          <p:cNvPr id="33" name="Shape 30"/>
          <p:cNvSpPr/>
          <p:nvPr/>
        </p:nvSpPr>
        <p:spPr>
          <a:xfrm>
            <a:off x="4809744" y="2212848"/>
            <a:ext cx="3877056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4809744" y="2212848"/>
            <a:ext cx="384048" cy="78638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809744" y="2212848"/>
            <a:ext cx="3840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500" dirty="0"/>
          </a:p>
        </p:txBody>
      </p:sp>
      <p:sp>
        <p:nvSpPr>
          <p:cNvPr id="36" name="Text 33"/>
          <p:cNvSpPr/>
          <p:nvPr/>
        </p:nvSpPr>
        <p:spPr>
          <a:xfrm>
            <a:off x="5303520" y="2249424"/>
            <a:ext cx="32735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é o suporte de campo?</a:t>
            </a: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5303520" y="2468880"/>
            <a:ext cx="3273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Frequência e forma</a:t>
            </a:r>
            <a:endParaRPr lang="en-US" sz="850" dirty="0"/>
          </a:p>
        </p:txBody>
      </p:sp>
      <p:sp>
        <p:nvSpPr>
          <p:cNvPr id="38" name="Text 35"/>
          <p:cNvSpPr/>
          <p:nvPr/>
        </p:nvSpPr>
        <p:spPr>
          <a:xfrm>
            <a:off x="5303520" y="2642616"/>
            <a:ext cx="3273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Quantas visitas por ano? Quem é o consultor? Há canal de escalonamento? Suporte descrito na COF precisa existir na prática.</a:t>
            </a:r>
            <a:endParaRPr lang="en-US" sz="850" dirty="0"/>
          </a:p>
        </p:txBody>
      </p:sp>
      <p:sp>
        <p:nvSpPr>
          <p:cNvPr id="39" name="Shape 36"/>
          <p:cNvSpPr/>
          <p:nvPr/>
        </p:nvSpPr>
        <p:spPr>
          <a:xfrm>
            <a:off x="457200" y="3054096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457200" y="3054096"/>
            <a:ext cx="384048" cy="78638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457200" y="3054096"/>
            <a:ext cx="3840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500" dirty="0"/>
          </a:p>
        </p:txBody>
      </p:sp>
      <p:sp>
        <p:nvSpPr>
          <p:cNvPr id="42" name="Text 39"/>
          <p:cNvSpPr/>
          <p:nvPr/>
        </p:nvSpPr>
        <p:spPr>
          <a:xfrm>
            <a:off x="950976" y="3090672"/>
            <a:ext cx="3529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Qual a política territorial?</a:t>
            </a:r>
            <a:endParaRPr lang="en-US" sz="1000" dirty="0"/>
          </a:p>
        </p:txBody>
      </p:sp>
      <p:sp>
        <p:nvSpPr>
          <p:cNvPr id="43" name="Text 40"/>
          <p:cNvSpPr/>
          <p:nvPr/>
        </p:nvSpPr>
        <p:spPr>
          <a:xfrm>
            <a:off x="950976" y="3310128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Exclusividade e canal</a:t>
            </a:r>
            <a:endParaRPr lang="en-US" sz="850" dirty="0"/>
          </a:p>
        </p:txBody>
      </p:sp>
      <p:sp>
        <p:nvSpPr>
          <p:cNvPr id="44" name="Text 41"/>
          <p:cNvSpPr/>
          <p:nvPr/>
        </p:nvSpPr>
        <p:spPr>
          <a:xfrm>
            <a:off x="950976" y="3483864"/>
            <a:ext cx="35295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 raio de proteção? O franqueador pode abrir loja própria ou vender no e-commerce dentro da sua área? Está escrito?</a:t>
            </a:r>
            <a:endParaRPr lang="en-US" sz="850" dirty="0"/>
          </a:p>
        </p:txBody>
      </p:sp>
      <p:sp>
        <p:nvSpPr>
          <p:cNvPr id="45" name="Shape 42"/>
          <p:cNvSpPr/>
          <p:nvPr/>
        </p:nvSpPr>
        <p:spPr>
          <a:xfrm>
            <a:off x="4809744" y="3054096"/>
            <a:ext cx="3877056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4809744" y="3054096"/>
            <a:ext cx="384048" cy="78638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4809744" y="3054096"/>
            <a:ext cx="3840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500" dirty="0"/>
          </a:p>
        </p:txBody>
      </p:sp>
      <p:sp>
        <p:nvSpPr>
          <p:cNvPr id="48" name="Text 45"/>
          <p:cNvSpPr/>
          <p:nvPr/>
        </p:nvSpPr>
        <p:spPr>
          <a:xfrm>
            <a:off x="5303520" y="3090672"/>
            <a:ext cx="32735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ponto foi estudado?</a:t>
            </a:r>
            <a:endParaRPr lang="en-US" sz="1000" dirty="0"/>
          </a:p>
        </p:txBody>
      </p:sp>
      <p:sp>
        <p:nvSpPr>
          <p:cNvPr id="49" name="Text 46"/>
          <p:cNvSpPr/>
          <p:nvPr/>
        </p:nvSpPr>
        <p:spPr>
          <a:xfrm>
            <a:off x="5303520" y="3310128"/>
            <a:ext cx="3273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Geomarketing (Aula 11)</a:t>
            </a:r>
            <a:endParaRPr lang="en-US" sz="850" dirty="0"/>
          </a:p>
        </p:txBody>
      </p:sp>
      <p:sp>
        <p:nvSpPr>
          <p:cNvPr id="50" name="Text 47"/>
          <p:cNvSpPr/>
          <p:nvPr/>
        </p:nvSpPr>
        <p:spPr>
          <a:xfrm>
            <a:off x="5303520" y="3483864"/>
            <a:ext cx="3273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Houve estudo de área de influência, fluxo e concorrência, ou o franqueador apenas aprovou o ponto que você encontrou?</a:t>
            </a:r>
            <a:endParaRPr lang="en-US" sz="850" dirty="0"/>
          </a:p>
        </p:txBody>
      </p:sp>
      <p:sp>
        <p:nvSpPr>
          <p:cNvPr id="51" name="Shape 48"/>
          <p:cNvSpPr/>
          <p:nvPr/>
        </p:nvSpPr>
        <p:spPr>
          <a:xfrm>
            <a:off x="457200" y="3895344"/>
            <a:ext cx="4133088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457200" y="3895344"/>
            <a:ext cx="384048" cy="78638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457200" y="3895344"/>
            <a:ext cx="3840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</a:t>
            </a:r>
            <a:endParaRPr lang="en-US" sz="1500" dirty="0"/>
          </a:p>
        </p:txBody>
      </p:sp>
      <p:sp>
        <p:nvSpPr>
          <p:cNvPr id="54" name="Text 51"/>
          <p:cNvSpPr/>
          <p:nvPr/>
        </p:nvSpPr>
        <p:spPr>
          <a:xfrm>
            <a:off x="950976" y="3931920"/>
            <a:ext cx="35295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é a saída?</a:t>
            </a:r>
            <a:endParaRPr lang="en-US" sz="1000" dirty="0"/>
          </a:p>
        </p:txBody>
      </p:sp>
      <p:sp>
        <p:nvSpPr>
          <p:cNvPr id="55" name="Text 52"/>
          <p:cNvSpPr/>
          <p:nvPr/>
        </p:nvSpPr>
        <p:spPr>
          <a:xfrm>
            <a:off x="950976" y="4151376"/>
            <a:ext cx="3529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Cláusulas de término</a:t>
            </a:r>
            <a:endParaRPr lang="en-US" sz="850" dirty="0"/>
          </a:p>
        </p:txBody>
      </p:sp>
      <p:sp>
        <p:nvSpPr>
          <p:cNvPr id="56" name="Text 53"/>
          <p:cNvSpPr/>
          <p:nvPr/>
        </p:nvSpPr>
        <p:spPr>
          <a:xfrm>
            <a:off x="950976" y="4325112"/>
            <a:ext cx="35295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Multa rescisória, condições de repasse, prazo de não concorrência e destino do estoque e das benfeitorias no fim do contrato.</a:t>
            </a:r>
            <a:endParaRPr lang="en-US" sz="850" dirty="0"/>
          </a:p>
        </p:txBody>
      </p:sp>
      <p:sp>
        <p:nvSpPr>
          <p:cNvPr id="57" name="Shape 54"/>
          <p:cNvSpPr/>
          <p:nvPr/>
        </p:nvSpPr>
        <p:spPr>
          <a:xfrm>
            <a:off x="4809744" y="3895344"/>
            <a:ext cx="3877056" cy="78638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8" name="Shape 55"/>
          <p:cNvSpPr/>
          <p:nvPr/>
        </p:nvSpPr>
        <p:spPr>
          <a:xfrm>
            <a:off x="4809744" y="3895344"/>
            <a:ext cx="384048" cy="78638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4809744" y="3895344"/>
            <a:ext cx="384048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8</a:t>
            </a:r>
            <a:endParaRPr lang="en-US" sz="1500" dirty="0"/>
          </a:p>
        </p:txBody>
      </p:sp>
      <p:sp>
        <p:nvSpPr>
          <p:cNvPr id="60" name="Text 57"/>
          <p:cNvSpPr/>
          <p:nvPr/>
        </p:nvSpPr>
        <p:spPr>
          <a:xfrm>
            <a:off x="5303520" y="3931920"/>
            <a:ext cx="32735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franqueadora é saudável?</a:t>
            </a:r>
            <a:endParaRPr lang="en-US" sz="1000" dirty="0"/>
          </a:p>
        </p:txBody>
      </p:sp>
      <p:sp>
        <p:nvSpPr>
          <p:cNvPr id="61" name="Text 58"/>
          <p:cNvSpPr/>
          <p:nvPr/>
        </p:nvSpPr>
        <p:spPr>
          <a:xfrm>
            <a:off x="5303520" y="4151376"/>
            <a:ext cx="3273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Balanço e governança</a:t>
            </a:r>
            <a:endParaRPr lang="en-US" sz="850" dirty="0"/>
          </a:p>
        </p:txBody>
      </p:sp>
      <p:sp>
        <p:nvSpPr>
          <p:cNvPr id="62" name="Text 59"/>
          <p:cNvSpPr/>
          <p:nvPr/>
        </p:nvSpPr>
        <p:spPr>
          <a:xfrm>
            <a:off x="5303520" y="4325112"/>
            <a:ext cx="327355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Peça demonstrações financeiras. Franqueadora com prejuízo recorrente pode deixar de sustentar o suporte que você está comprando.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de Rede (Multinível): como funciona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de rede, ou marketing multinível (MMN), é uma modalidade de venda direta em que o distribuidor é remunerado pelas próprias vendas e também pelas vendas da equipe que ele recrutou — os chamados níveis abaixo dele.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4133088" cy="10058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66928" y="152704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Duplo recrutamento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66928" y="1810512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 distribuidor pode e é incentivado a patrocinar novos distribuidores, formando sua própria linha descendente (downline).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809744" y="1481328"/>
            <a:ext cx="4133088" cy="10058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919472" y="152704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Comissão em profundidade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4919472" y="1810512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remuneração combina margem de revenda com bônus percentual sobre o volume movimentado pelos níveis subordinados.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57200" y="2560320"/>
            <a:ext cx="4133088" cy="100584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66928" y="2606040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Sem vínculo empregatício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66928" y="2889504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distribuidor é empreendedor independente: assume custo de aquisição de clientes, estoque e tributos por conta própria.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4809744" y="2560320"/>
            <a:ext cx="4133088" cy="100584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919472" y="2606040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Baixa barreira de entrada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4919472" y="2889504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 inicial barato e ausência de ponto físico tornam o modelo acessível — e, por isso mesmo, atraente para quem está desempregado.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457200" y="3639312"/>
            <a:ext cx="4133088" cy="100584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66928" y="3685032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Plano de carreira por volume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566928" y="3968496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Níveis, graduações e premiações são definidos por volume de vendas da rede, não por tempo de casa ou desempenho individual.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4809744" y="3639312"/>
            <a:ext cx="4133088" cy="100584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919472" y="3685032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Produto no centro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4919472" y="3968496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MMN legítimo, a receita da empresa vem da venda de produto ao consumidor final — não da entrada de novos distribuidores.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de Rede × Pirâmide Financeira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dois modelos se parecem na estrutura e se separam na origem da receita. Marketing multinível é atividade lícita no Brasil. Pirâmide financeira é crime contra a economia popular (Lei 1.521/51, art. 2º, IX) e pode configurar estelionato.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371600"/>
            <a:ext cx="4133088" cy="31089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0352" y="1371600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multinível (lícito)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809744" y="1371600"/>
            <a:ext cx="3877056" cy="310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882896" y="1371600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Pirâmide financeira (crime)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457200" y="1755648"/>
            <a:ext cx="4133088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57200" y="1755648"/>
            <a:ext cx="59436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1792" y="1755648"/>
            <a:ext cx="3877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Receita vem da venda de produto ou serviço ao consumidor final.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809744" y="1755648"/>
            <a:ext cx="3877056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809744" y="1755648"/>
            <a:ext cx="59436" cy="4206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974336" y="1755648"/>
            <a:ext cx="36210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Receita vem da entrada de novos participantes e das taxas de adesão.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57200" y="2221992"/>
            <a:ext cx="4133088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57200" y="2221992"/>
            <a:ext cx="59436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" y="2221992"/>
            <a:ext cx="3877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produto tem demanda real e preço compatível com o mercado.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4809744" y="2221992"/>
            <a:ext cx="3877056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809744" y="2221992"/>
            <a:ext cx="59436" cy="4206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974336" y="2221992"/>
            <a:ext cx="36210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inexistente, simbólico ou com preço muito acima do mercado.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457200" y="2688336"/>
            <a:ext cx="4133088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457200" y="2688336"/>
            <a:ext cx="59436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21792" y="2688336"/>
            <a:ext cx="3877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possível lucrar apenas vendendo, sem recrutar ninguém.</a:t>
            </a:r>
            <a:endParaRPr lang="en-US" sz="900" dirty="0"/>
          </a:p>
        </p:txBody>
      </p:sp>
      <p:sp>
        <p:nvSpPr>
          <p:cNvPr id="33" name="Shape 30"/>
          <p:cNvSpPr/>
          <p:nvPr/>
        </p:nvSpPr>
        <p:spPr>
          <a:xfrm>
            <a:off x="4809744" y="2688336"/>
            <a:ext cx="3877056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4809744" y="2688336"/>
            <a:ext cx="59436" cy="4206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974336" y="2688336"/>
            <a:ext cx="36210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recrutar, não há ganho: o retorno depende da base crescer sempre.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457200" y="3154680"/>
            <a:ext cx="4133088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57200" y="3154680"/>
            <a:ext cx="59436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621792" y="3154680"/>
            <a:ext cx="3877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empresa seria lucrativa mesmo sem novas adesões.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4809744" y="3154680"/>
            <a:ext cx="3877056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0" name="Shape 37"/>
          <p:cNvSpPr/>
          <p:nvPr/>
        </p:nvSpPr>
        <p:spPr>
          <a:xfrm>
            <a:off x="4809744" y="3154680"/>
            <a:ext cx="59436" cy="4206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4974336" y="3154680"/>
            <a:ext cx="36210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esquema colapsa matematicamente quando o recrutamento desacelera.</a:t>
            </a:r>
            <a:endParaRPr lang="en-US" sz="900" dirty="0"/>
          </a:p>
        </p:txBody>
      </p:sp>
      <p:sp>
        <p:nvSpPr>
          <p:cNvPr id="42" name="Shape 39"/>
          <p:cNvSpPr/>
          <p:nvPr/>
        </p:nvSpPr>
        <p:spPr>
          <a:xfrm>
            <a:off x="457200" y="3621024"/>
            <a:ext cx="4133088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3" name="Shape 40"/>
          <p:cNvSpPr/>
          <p:nvPr/>
        </p:nvSpPr>
        <p:spPr>
          <a:xfrm>
            <a:off x="457200" y="3621024"/>
            <a:ext cx="59436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621792" y="3621024"/>
            <a:ext cx="3877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Estoque opcional; há política de recompra do produto não vendido.</a:t>
            </a:r>
            <a:endParaRPr lang="en-US" sz="900" dirty="0"/>
          </a:p>
        </p:txBody>
      </p:sp>
      <p:sp>
        <p:nvSpPr>
          <p:cNvPr id="45" name="Shape 42"/>
          <p:cNvSpPr/>
          <p:nvPr/>
        </p:nvSpPr>
        <p:spPr>
          <a:xfrm>
            <a:off x="4809744" y="3621024"/>
            <a:ext cx="3877056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4809744" y="3621024"/>
            <a:ext cx="59436" cy="4206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4974336" y="3621024"/>
            <a:ext cx="36210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 compra obrigatória de estoque para 'entrar' ou subir de nível.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457200" y="4087368"/>
            <a:ext cx="4133088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9" name="Shape 46"/>
          <p:cNvSpPr/>
          <p:nvPr/>
        </p:nvSpPr>
        <p:spPr>
          <a:xfrm>
            <a:off x="457200" y="4087368"/>
            <a:ext cx="59436" cy="42062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621792" y="4087368"/>
            <a:ext cx="38770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Transparência sobre ganhos médios reais dos distribuidores.</a:t>
            </a:r>
            <a:endParaRPr lang="en-US" sz="900" dirty="0"/>
          </a:p>
        </p:txBody>
      </p:sp>
      <p:sp>
        <p:nvSpPr>
          <p:cNvPr id="51" name="Shape 48"/>
          <p:cNvSpPr/>
          <p:nvPr/>
        </p:nvSpPr>
        <p:spPr>
          <a:xfrm>
            <a:off x="4809744" y="4087368"/>
            <a:ext cx="3877056" cy="42062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2" name="Shape 49"/>
          <p:cNvSpPr/>
          <p:nvPr/>
        </p:nvSpPr>
        <p:spPr>
          <a:xfrm>
            <a:off x="4809744" y="4087368"/>
            <a:ext cx="59436" cy="42062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4974336" y="4087368"/>
            <a:ext cx="36210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Promessa de ganhos extraordinários, rápidos e com pouco esforço.</a:t>
            </a:r>
            <a:endParaRPr lang="en-US" sz="900" dirty="0"/>
          </a:p>
        </p:txBody>
      </p:sp>
      <p:sp>
        <p:nvSpPr>
          <p:cNvPr id="54" name="Shape 51"/>
          <p:cNvSpPr/>
          <p:nvPr/>
        </p:nvSpPr>
        <p:spPr>
          <a:xfrm>
            <a:off x="457200" y="4590288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566928" y="459028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Enquadramentos possíveis: crime contra a economia popular (Lei 1.521/51), contra a ordem econômica (Lei 8.137/90) e estelionato.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Venda Direta no Brasil em Números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marketing de rede é uma das modalidades da venda direta — a outra é o modelo mononível, em que o revendedor ganha apenas sobre as próprias vendas. O Brasil é o maior mercado da América Latina e o 7º do mundo.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4133088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481328"/>
            <a:ext cx="1078992" cy="60350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481328"/>
            <a:ext cx="10789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R$ 50 bi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627632" y="1481328"/>
            <a:ext cx="287121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movimentados pela venda direta no Brasil em 2024, alta de 6,3%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457200" y="2157984"/>
            <a:ext cx="4133088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57200" y="2157984"/>
            <a:ext cx="1078992" cy="6035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57200" y="2157984"/>
            <a:ext cx="10789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~3 mi</a:t>
            </a:r>
            <a:endParaRPr lang="en-US" sz="1700" dirty="0"/>
          </a:p>
        </p:txBody>
      </p:sp>
      <p:sp>
        <p:nvSpPr>
          <p:cNvPr id="22" name="Text 19"/>
          <p:cNvSpPr/>
          <p:nvPr/>
        </p:nvSpPr>
        <p:spPr>
          <a:xfrm>
            <a:off x="1627632" y="2157984"/>
            <a:ext cx="287121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empreendedores independentes atuando como revendedores no país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457200" y="2834640"/>
            <a:ext cx="4133088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57200" y="2834640"/>
            <a:ext cx="1078992" cy="60350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57200" y="2834640"/>
            <a:ext cx="107899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7º</a:t>
            </a:r>
            <a:endParaRPr lang="en-US" sz="2000" dirty="0"/>
          </a:p>
        </p:txBody>
      </p:sp>
      <p:sp>
        <p:nvSpPr>
          <p:cNvPr id="26" name="Text 23"/>
          <p:cNvSpPr/>
          <p:nvPr/>
        </p:nvSpPr>
        <p:spPr>
          <a:xfrm>
            <a:off x="1627632" y="2834640"/>
            <a:ext cx="2871216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 do Brasil no ranking mundial de venda direta (WFDSA)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457200" y="3584448"/>
            <a:ext cx="4133088" cy="91440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57200" y="3584448"/>
            <a:ext cx="59436" cy="91440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03504" y="362102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Categorias que mais faturam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603504" y="3867912"/>
            <a:ext cx="38587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Cosméticos e cuidados pessoais lideram com cerca de 43% da receita do setor, seguidos por roupas e acessórios (18%) e saúde e nutrição (10%).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4809744" y="1481328"/>
            <a:ext cx="3877056" cy="3108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882896" y="1481328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canal virou digital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4809744" y="1865376"/>
            <a:ext cx="387705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4809744" y="1865376"/>
            <a:ext cx="59436" cy="60350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956048" y="1901952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80% usam aplicativos de mensagens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4956048" y="2148840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WhatsApp substituiu o catálogo impresso e a visita porta a porta como principal ferramenta de venda.</a:t>
            </a:r>
            <a:endParaRPr lang="en-US" sz="900" dirty="0"/>
          </a:p>
        </p:txBody>
      </p:sp>
      <p:sp>
        <p:nvSpPr>
          <p:cNvPr id="37" name="Shape 34"/>
          <p:cNvSpPr/>
          <p:nvPr/>
        </p:nvSpPr>
        <p:spPr>
          <a:xfrm>
            <a:off x="4809744" y="2542032"/>
            <a:ext cx="387705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4809744" y="2542032"/>
            <a:ext cx="59436" cy="603504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4956048" y="257860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71% atendem por redes sociais</a:t>
            </a:r>
            <a:endParaRPr lang="en-US" sz="1000" dirty="0"/>
          </a:p>
        </p:txBody>
      </p:sp>
      <p:sp>
        <p:nvSpPr>
          <p:cNvPr id="40" name="Text 37"/>
          <p:cNvSpPr/>
          <p:nvPr/>
        </p:nvSpPr>
        <p:spPr>
          <a:xfrm>
            <a:off x="4956048" y="2825496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Instagram e TikTok viraram vitrine e canal de prospecção do revendedor independente.</a:t>
            </a:r>
            <a:endParaRPr lang="en-US" sz="900" dirty="0"/>
          </a:p>
        </p:txBody>
      </p:sp>
      <p:sp>
        <p:nvSpPr>
          <p:cNvPr id="41" name="Shape 38"/>
          <p:cNvSpPr/>
          <p:nvPr/>
        </p:nvSpPr>
        <p:spPr>
          <a:xfrm>
            <a:off x="4809744" y="3218688"/>
            <a:ext cx="387705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4809744" y="3218688"/>
            <a:ext cx="59436" cy="60350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4956048" y="325526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Expectativa de entrega em 24h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4956048" y="3502152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logística do setor foi redesenhada: prazo virou atributo de confiança, não apenas de conveniência.</a:t>
            </a:r>
            <a:endParaRPr lang="en-US" sz="900" dirty="0"/>
          </a:p>
        </p:txBody>
      </p:sp>
      <p:sp>
        <p:nvSpPr>
          <p:cNvPr id="45" name="Shape 42"/>
          <p:cNvSpPr/>
          <p:nvPr/>
        </p:nvSpPr>
        <p:spPr>
          <a:xfrm>
            <a:off x="4809744" y="3895344"/>
            <a:ext cx="3877056" cy="6035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4809744" y="3895344"/>
            <a:ext cx="59436" cy="60350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4956048" y="393192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Perfil predominante</a:t>
            </a:r>
            <a:endParaRPr lang="en-US" sz="1000" dirty="0"/>
          </a:p>
        </p:txBody>
      </p:sp>
      <p:sp>
        <p:nvSpPr>
          <p:cNvPr id="48" name="Text 45"/>
          <p:cNvSpPr/>
          <p:nvPr/>
        </p:nvSpPr>
        <p:spPr>
          <a:xfrm>
            <a:off x="4956048" y="4178808"/>
            <a:ext cx="360273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Maioria feminina (cerca de 60%), com forte presença de renda complementar e jornada flexível.</a:t>
            </a:r>
            <a:endParaRPr lang="en-US" sz="900" dirty="0"/>
          </a:p>
        </p:txBody>
      </p:sp>
      <p:sp>
        <p:nvSpPr>
          <p:cNvPr id="49" name="Text 46"/>
          <p:cNvSpPr/>
          <p:nvPr/>
        </p:nvSpPr>
        <p:spPr>
          <a:xfrm>
            <a:off x="457200" y="4572000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Fontes: ABEVD - Dados e Informações (2024/2025) e WFDSA - relatório global.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Social Selling, Afiliados e o "Novo Multinível"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lógica de remunerar terceiros por indicação migrou do porta a porta para as plataformas. Muda o suporte tecnológico, mas as perguntas de análise permanecem as mesmas: de onde vem a receita e quem assume o risco.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8229600" cy="43891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481328"/>
            <a:ext cx="329184" cy="43891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481328"/>
            <a:ext cx="3291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859536" y="1481328"/>
            <a:ext cx="1481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Venda direta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2432304" y="1499616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Revendedor compra do fabricante e revende ao consumidor final. Ganho na margem. Estoque e crédito por conta do revendedor.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7370064" y="1536192"/>
            <a:ext cx="1243584" cy="329184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70064" y="1536192"/>
            <a:ext cx="1243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Mononível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457200" y="1975104"/>
            <a:ext cx="8229600" cy="438912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1975104"/>
            <a:ext cx="329184" cy="43891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57200" y="1975104"/>
            <a:ext cx="3291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59536" y="1975104"/>
            <a:ext cx="1481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Multinível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2432304" y="199339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Soma à margem de revenda um bônus sobre o volume da equipe recrutada. Plano de carreira por volume de rede.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7370064" y="2029968"/>
            <a:ext cx="1243584" cy="32918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70064" y="2029968"/>
            <a:ext cx="1243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MMN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457200" y="2468880"/>
            <a:ext cx="8229600" cy="43891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457200" y="2468880"/>
            <a:ext cx="329184" cy="43891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57200" y="2468880"/>
            <a:ext cx="3291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859536" y="2468880"/>
            <a:ext cx="1481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Afiliados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2432304" y="2487168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Comissão por venda originada em link rastreável. Sem estoque, sem recrutamento e sem risco de capital para o afiliado.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7370064" y="2523744"/>
            <a:ext cx="1243584" cy="329184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7370064" y="2523744"/>
            <a:ext cx="1243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CPA</a:t>
            </a:r>
            <a:endParaRPr lang="en-US" sz="850" dirty="0"/>
          </a:p>
        </p:txBody>
      </p:sp>
      <p:sp>
        <p:nvSpPr>
          <p:cNvPr id="36" name="Shape 33"/>
          <p:cNvSpPr/>
          <p:nvPr/>
        </p:nvSpPr>
        <p:spPr>
          <a:xfrm>
            <a:off x="457200" y="2962656"/>
            <a:ext cx="8229600" cy="438912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57200" y="2962656"/>
            <a:ext cx="329184" cy="43891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57200" y="2962656"/>
            <a:ext cx="3291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150" dirty="0"/>
          </a:p>
        </p:txBody>
      </p:sp>
      <p:sp>
        <p:nvSpPr>
          <p:cNvPr id="39" name="Text 36"/>
          <p:cNvSpPr/>
          <p:nvPr/>
        </p:nvSpPr>
        <p:spPr>
          <a:xfrm>
            <a:off x="859536" y="2962656"/>
            <a:ext cx="1481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Creators e lives</a:t>
            </a:r>
            <a:endParaRPr lang="en-US" sz="1050" dirty="0"/>
          </a:p>
        </p:txBody>
      </p:sp>
      <p:sp>
        <p:nvSpPr>
          <p:cNvPr id="40" name="Text 37"/>
          <p:cNvSpPr/>
          <p:nvPr/>
        </p:nvSpPr>
        <p:spPr>
          <a:xfrm>
            <a:off x="2432304" y="2980944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commerce e vitrines de creator em marketplaces: o influenciador vira canal de venda remunerado por performance.</a:t>
            </a:r>
            <a:endParaRPr lang="en-US" sz="900" dirty="0"/>
          </a:p>
        </p:txBody>
      </p:sp>
      <p:sp>
        <p:nvSpPr>
          <p:cNvPr id="41" name="Shape 38"/>
          <p:cNvSpPr/>
          <p:nvPr/>
        </p:nvSpPr>
        <p:spPr>
          <a:xfrm>
            <a:off x="7370064" y="3017520"/>
            <a:ext cx="1243584" cy="32918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7370064" y="3017520"/>
            <a:ext cx="1243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Social</a:t>
            </a:r>
            <a:endParaRPr lang="en-US" sz="850" dirty="0"/>
          </a:p>
        </p:txBody>
      </p:sp>
      <p:sp>
        <p:nvSpPr>
          <p:cNvPr id="43" name="Shape 40"/>
          <p:cNvSpPr/>
          <p:nvPr/>
        </p:nvSpPr>
        <p:spPr>
          <a:xfrm>
            <a:off x="457200" y="3456432"/>
            <a:ext cx="8229600" cy="43891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457200" y="3456432"/>
            <a:ext cx="329184" cy="43891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457200" y="3456432"/>
            <a:ext cx="3291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150" dirty="0"/>
          </a:p>
        </p:txBody>
      </p:sp>
      <p:sp>
        <p:nvSpPr>
          <p:cNvPr id="46" name="Text 43"/>
          <p:cNvSpPr/>
          <p:nvPr/>
        </p:nvSpPr>
        <p:spPr>
          <a:xfrm>
            <a:off x="859536" y="3456432"/>
            <a:ext cx="1481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Embaixadores</a:t>
            </a:r>
            <a:endParaRPr lang="en-US" sz="1050" dirty="0"/>
          </a:p>
        </p:txBody>
      </p:sp>
      <p:sp>
        <p:nvSpPr>
          <p:cNvPr id="47" name="Text 44"/>
          <p:cNvSpPr/>
          <p:nvPr/>
        </p:nvSpPr>
        <p:spPr>
          <a:xfrm>
            <a:off x="2432304" y="3474720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Programas de indicação de clientes (member get member) com recompensa em crédito, cashback ou produto — não em dinheiro.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7370064" y="3511296"/>
            <a:ext cx="1243584" cy="329184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7370064" y="3511296"/>
            <a:ext cx="1243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MGM</a:t>
            </a:r>
            <a:endParaRPr lang="en-US" sz="850" dirty="0"/>
          </a:p>
        </p:txBody>
      </p:sp>
      <p:sp>
        <p:nvSpPr>
          <p:cNvPr id="50" name="Shape 47"/>
          <p:cNvSpPr/>
          <p:nvPr/>
        </p:nvSpPr>
        <p:spPr>
          <a:xfrm>
            <a:off x="457200" y="3950208"/>
            <a:ext cx="8229600" cy="438912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457200" y="3950208"/>
            <a:ext cx="329184" cy="43891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457200" y="3950208"/>
            <a:ext cx="3291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150" dirty="0"/>
          </a:p>
        </p:txBody>
      </p:sp>
      <p:sp>
        <p:nvSpPr>
          <p:cNvPr id="53" name="Text 50"/>
          <p:cNvSpPr/>
          <p:nvPr/>
        </p:nvSpPr>
        <p:spPr>
          <a:xfrm>
            <a:off x="859536" y="3950208"/>
            <a:ext cx="148132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Zona cinzenta</a:t>
            </a:r>
            <a:endParaRPr lang="en-US" sz="1050" dirty="0"/>
          </a:p>
        </p:txBody>
      </p:sp>
      <p:sp>
        <p:nvSpPr>
          <p:cNvPr id="54" name="Text 51"/>
          <p:cNvSpPr/>
          <p:nvPr/>
        </p:nvSpPr>
        <p:spPr>
          <a:xfrm>
            <a:off x="2432304" y="3968496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Comunidades de 'mentoria' e cursos que remuneram por recrutamento de novos alunos: produto simbólico e receita de adesão. Sinal de alerta.</a:t>
            </a:r>
            <a:endParaRPr lang="en-US" sz="900" dirty="0"/>
          </a:p>
        </p:txBody>
      </p:sp>
      <p:sp>
        <p:nvSpPr>
          <p:cNvPr id="55" name="Shape 52"/>
          <p:cNvSpPr/>
          <p:nvPr/>
        </p:nvSpPr>
        <p:spPr>
          <a:xfrm>
            <a:off x="7370064" y="4005072"/>
            <a:ext cx="1243584" cy="32918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7370064" y="4005072"/>
            <a:ext cx="12435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Atenção</a:t>
            </a:r>
            <a:endParaRPr lang="en-US" sz="850" dirty="0"/>
          </a:p>
        </p:txBody>
      </p:sp>
      <p:sp>
        <p:nvSpPr>
          <p:cNvPr id="57" name="Shape 54"/>
          <p:cNvSpPr/>
          <p:nvPr/>
        </p:nvSpPr>
        <p:spPr>
          <a:xfrm>
            <a:off x="457200" y="4572000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566928" y="4572000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 único para qualquer um desses modelos: se ninguém mais entrasse na rede a partir de amanhã, o negócio continuaria gerando receita?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Avaliando uma Proposta de Marketing de Rede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68096"/>
            <a:ext cx="8229600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68096"/>
            <a:ext cx="59436" cy="5943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03504" y="804672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Desconfie da compra obrigatória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03504" y="1051560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 entrada exige "comprar R$ X em produtos para fazer parte da equipe", a empresa está faturando com o distribuidor, não com o consumidor. Pergunte se existe política de recompra do estoque não vendido.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457200" y="1426464"/>
            <a:ext cx="8229600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7200" y="1426464"/>
            <a:ext cx="59436" cy="59436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03504" y="1463040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Separe motivação de modelo operacional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03504" y="1709928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Discurso motivacional, palco, premiação e depoimento emocionado não são plano de negócio. Peça o plano de compensação por escrito e refaça as contas você mesmo, com números conservadores.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457200" y="2084832"/>
            <a:ext cx="8229600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57200" y="2084832"/>
            <a:ext cx="59436" cy="59436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03504" y="2121408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sucesso do outro não é previsão do seu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603504" y="2368296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Casos apresentados no palco são a cauda superior da distribuição. Pergunte pelo ganho médio e mediano dos distribuidores ativos nos últimos 12 meses — e pela taxa de abandono.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457200" y="2743200"/>
            <a:ext cx="8229600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57200" y="2743200"/>
            <a:ext cx="59436" cy="59436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03504" y="2779776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Investigue o passado da empresa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603504" y="3026664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CNPJ, tempo de operação, processos judiciais, reclamações em plataformas de consumidor, associação à ABEVD e histórico dos sócios em outros empreendimentos do mesmo tipo.</a:t>
            </a:r>
            <a:endParaRPr lang="en-US" sz="900" dirty="0"/>
          </a:p>
        </p:txBody>
      </p:sp>
      <p:sp>
        <p:nvSpPr>
          <p:cNvPr id="28" name="Shape 25"/>
          <p:cNvSpPr/>
          <p:nvPr/>
        </p:nvSpPr>
        <p:spPr>
          <a:xfrm>
            <a:off x="457200" y="3401568"/>
            <a:ext cx="8229600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457200" y="3401568"/>
            <a:ext cx="59436" cy="59436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603504" y="3438144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Não decida sob pressão de tempo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603504" y="3685032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 vaga fecha hoje" e "o bônus é só para quem entrar agora" são técnicas de escassez artificial. Nenhuma oportunidade legítima exige decisão sem consulta e sem leitura de contrato.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457200" y="4059936"/>
            <a:ext cx="8229600" cy="5943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57200" y="4059936"/>
            <a:ext cx="59436" cy="5943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03504" y="4096512"/>
            <a:ext cx="7955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Calcule o custo total de operar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603504" y="4343400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 inicial, mensalidade de plataforma, taxa de evento, deslocamento, amostra grátis e tributos. O ganho líquido real costuma ser bem menor do que o bruto apresentado.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457200" y="4572000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66928" y="4572000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 público: a cartilha da CVM e do MJ sobre pirâmides financeiras e a lista de alertas da CVM são consulta gratuita e rápida.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0" y="201168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CEFET/RJ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217920" y="585216"/>
            <a:ext cx="2743200" cy="27432"/>
          </a:xfrm>
          <a:prstGeom prst="rect">
            <a:avLst/>
          </a:prstGeom>
          <a:solidFill>
            <a:srgbClr val="9BBCF0"/>
          </a:solidFill>
          <a:ln w="12700">
            <a:solidFill>
              <a:srgbClr val="9BBC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828800" y="822960"/>
            <a:ext cx="6858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Franquias e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1828800" y="1408176"/>
            <a:ext cx="6858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de Rede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1828800" y="1993392"/>
            <a:ext cx="68580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 Microfranquias e Venda Direta Digital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1828800" y="2615184"/>
            <a:ext cx="4572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8800" y="2724912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Paulo Henrique Pinho de Oliveira  |  CEFET/RJ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1828800" y="3145536"/>
            <a:ext cx="118872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28800" y="3145536"/>
            <a:ext cx="11887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154680" y="3145536"/>
            <a:ext cx="1371600" cy="40233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3145536"/>
            <a:ext cx="1371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CCGADM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837176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114800" y="483717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Administração de Varejo - GADM2536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Síntese: Negócio Próprio × Franquia × Marketing de Rede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457200" y="731520"/>
            <a:ext cx="2688336" cy="310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30352" y="73152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Negócio próprio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227832" y="731520"/>
            <a:ext cx="2688336" cy="31089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300984" y="73152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Franquia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998464" y="731520"/>
            <a:ext cx="2688336" cy="31089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071616" y="731520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Marketing de rede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1115568"/>
            <a:ext cx="8229600" cy="43891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48640" y="1115568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Capital inicial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883664" y="1115568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Variável, definido pelo dono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4169664" y="1115568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Alto e definido pela rede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6455664" y="1115568"/>
            <a:ext cx="21396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Baixo (kit e plataforma)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457200" y="1609344"/>
            <a:ext cx="8229600" cy="438912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48640" y="1609344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Autonomia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883664" y="1609344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sobre tudo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4169664" y="1609344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Restrita ao padrão da rede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6455664" y="1609344"/>
            <a:ext cx="21396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na rotina, nula no produto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457200" y="2103120"/>
            <a:ext cx="8229600" cy="43891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48640" y="2103120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883664" y="2103120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Construída do zero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4169664" y="2103120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Emprestada e já reconhecida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6455664" y="2103120"/>
            <a:ext cx="21396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empresa, nunca sua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>
            <a:off x="457200" y="2596896"/>
            <a:ext cx="8229600" cy="438912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48640" y="2596896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Risco principal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883664" y="2596896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 de modelo e de mercado</a:t>
            </a:r>
            <a:endParaRPr lang="en-US" sz="850" dirty="0"/>
          </a:p>
        </p:txBody>
      </p:sp>
      <p:sp>
        <p:nvSpPr>
          <p:cNvPr id="35" name="Text 32"/>
          <p:cNvSpPr/>
          <p:nvPr/>
        </p:nvSpPr>
        <p:spPr>
          <a:xfrm>
            <a:off x="4169664" y="2596896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Escolha da rede e do ponto</a:t>
            </a:r>
            <a:endParaRPr lang="en-US" sz="850" dirty="0"/>
          </a:p>
        </p:txBody>
      </p:sp>
      <p:sp>
        <p:nvSpPr>
          <p:cNvPr id="36" name="Text 33"/>
          <p:cNvSpPr/>
          <p:nvPr/>
        </p:nvSpPr>
        <p:spPr>
          <a:xfrm>
            <a:off x="6455664" y="2596896"/>
            <a:ext cx="21396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de remuneração e legalidade</a:t>
            </a:r>
            <a:endParaRPr lang="en-US" sz="850" dirty="0"/>
          </a:p>
        </p:txBody>
      </p:sp>
      <p:sp>
        <p:nvSpPr>
          <p:cNvPr id="37" name="Shape 34"/>
          <p:cNvSpPr/>
          <p:nvPr/>
        </p:nvSpPr>
        <p:spPr>
          <a:xfrm>
            <a:off x="457200" y="3090672"/>
            <a:ext cx="8229600" cy="43891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548640" y="3090672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Retorno</a:t>
            </a:r>
            <a:endParaRPr lang="en-US" sz="900" dirty="0"/>
          </a:p>
        </p:txBody>
      </p:sp>
      <p:sp>
        <p:nvSpPr>
          <p:cNvPr id="39" name="Text 36"/>
          <p:cNvSpPr/>
          <p:nvPr/>
        </p:nvSpPr>
        <p:spPr>
          <a:xfrm>
            <a:off x="1883664" y="309067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Integral, se houver</a:t>
            </a:r>
            <a:endParaRPr lang="en-US" sz="850" dirty="0"/>
          </a:p>
        </p:txBody>
      </p:sp>
      <p:sp>
        <p:nvSpPr>
          <p:cNvPr id="40" name="Text 37"/>
          <p:cNvSpPr/>
          <p:nvPr/>
        </p:nvSpPr>
        <p:spPr>
          <a:xfrm>
            <a:off x="4169664" y="309067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Reduzido por royalties e fundo</a:t>
            </a:r>
            <a:endParaRPr lang="en-US" sz="850" dirty="0"/>
          </a:p>
        </p:txBody>
      </p:sp>
      <p:sp>
        <p:nvSpPr>
          <p:cNvPr id="41" name="Text 38"/>
          <p:cNvSpPr/>
          <p:nvPr/>
        </p:nvSpPr>
        <p:spPr>
          <a:xfrm>
            <a:off x="6455664" y="3090672"/>
            <a:ext cx="21396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Comissão e bônus de rede</a:t>
            </a:r>
            <a:endParaRPr lang="en-US" sz="850" dirty="0"/>
          </a:p>
        </p:txBody>
      </p:sp>
      <p:sp>
        <p:nvSpPr>
          <p:cNvPr id="42" name="Shape 39"/>
          <p:cNvSpPr/>
          <p:nvPr/>
        </p:nvSpPr>
        <p:spPr>
          <a:xfrm>
            <a:off x="457200" y="3584448"/>
            <a:ext cx="8229600" cy="438912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48640" y="3584448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Escala</a:t>
            </a:r>
            <a:endParaRPr lang="en-US" sz="900" dirty="0"/>
          </a:p>
        </p:txBody>
      </p:sp>
      <p:sp>
        <p:nvSpPr>
          <p:cNvPr id="44" name="Text 41"/>
          <p:cNvSpPr/>
          <p:nvPr/>
        </p:nvSpPr>
        <p:spPr>
          <a:xfrm>
            <a:off x="1883664" y="3584448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 de capital próprio</a:t>
            </a:r>
            <a:endParaRPr lang="en-US" sz="850" dirty="0"/>
          </a:p>
        </p:txBody>
      </p:sp>
      <p:sp>
        <p:nvSpPr>
          <p:cNvPr id="45" name="Text 42"/>
          <p:cNvSpPr/>
          <p:nvPr/>
        </p:nvSpPr>
        <p:spPr>
          <a:xfrm>
            <a:off x="4169664" y="3584448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Multifranquia e novos formatos</a:t>
            </a:r>
            <a:endParaRPr lang="en-US" sz="850" dirty="0"/>
          </a:p>
        </p:txBody>
      </p:sp>
      <p:sp>
        <p:nvSpPr>
          <p:cNvPr id="46" name="Text 43"/>
          <p:cNvSpPr/>
          <p:nvPr/>
        </p:nvSpPr>
        <p:spPr>
          <a:xfrm>
            <a:off x="6455664" y="3584448"/>
            <a:ext cx="21396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Profundidade da downline</a:t>
            </a:r>
            <a:endParaRPr lang="en-US" sz="850" dirty="0"/>
          </a:p>
        </p:txBody>
      </p:sp>
      <p:sp>
        <p:nvSpPr>
          <p:cNvPr id="47" name="Shape 44"/>
          <p:cNvSpPr/>
          <p:nvPr/>
        </p:nvSpPr>
        <p:spPr>
          <a:xfrm>
            <a:off x="457200" y="4078224"/>
            <a:ext cx="8229600" cy="438912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548640" y="4078224"/>
            <a:ext cx="1280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Ativo construído</a:t>
            </a:r>
            <a:endParaRPr lang="en-US" sz="900" dirty="0"/>
          </a:p>
        </p:txBody>
      </p:sp>
      <p:sp>
        <p:nvSpPr>
          <p:cNvPr id="49" name="Text 46"/>
          <p:cNvSpPr/>
          <p:nvPr/>
        </p:nvSpPr>
        <p:spPr>
          <a:xfrm>
            <a:off x="1883664" y="4078224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 vendável</a:t>
            </a:r>
            <a:endParaRPr lang="en-US" sz="850" dirty="0"/>
          </a:p>
        </p:txBody>
      </p:sp>
      <p:sp>
        <p:nvSpPr>
          <p:cNvPr id="50" name="Text 47"/>
          <p:cNvSpPr/>
          <p:nvPr/>
        </p:nvSpPr>
        <p:spPr>
          <a:xfrm>
            <a:off x="4169664" y="4078224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Unidade repassável com aval</a:t>
            </a:r>
            <a:endParaRPr lang="en-US" sz="850" dirty="0"/>
          </a:p>
        </p:txBody>
      </p:sp>
      <p:sp>
        <p:nvSpPr>
          <p:cNvPr id="51" name="Text 48"/>
          <p:cNvSpPr/>
          <p:nvPr/>
        </p:nvSpPr>
        <p:spPr>
          <a:xfrm>
            <a:off x="6455664" y="4078224"/>
            <a:ext cx="213969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 não transferível livremente</a:t>
            </a:r>
            <a:endParaRPr lang="en-US" sz="850" dirty="0"/>
          </a:p>
        </p:txBody>
      </p:sp>
      <p:sp>
        <p:nvSpPr>
          <p:cNvPr id="52" name="Shape 49"/>
          <p:cNvSpPr/>
          <p:nvPr/>
        </p:nvSpPr>
        <p:spPr>
          <a:xfrm>
            <a:off x="457200" y="4590288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566928" y="459028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Nenhum dos três é superior em abstrato. A pergunta é: quanto capital, quanta autonomia e quanto risco esse empreendedor consegue sustentar?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Atividade — Análise de uma Rede de Franquias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457200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45720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duplas  ·  Entrega em documento de 2 a 3 páginas ou apresentação oral de 6 minutos  ·  Fontes obrigatórias: COF ou material oficial da rede + conversa com pelo menos um franqueado ativo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57200" y="1280160"/>
            <a:ext cx="4133088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" y="1280160"/>
            <a:ext cx="420624" cy="102412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7200" y="128016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87552" y="1344168"/>
            <a:ext cx="3493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Escolha a rede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87552" y="1636776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Justifique em uma frase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987552" y="1865376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uma rede de franquias com presença no Rio de Janeiro. Pode ser nacional, regional ou uma microfranquia. Registre o segmento ABF em que ela se enquadra.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4809744" y="1280160"/>
            <a:ext cx="3877056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4809744" y="1280160"/>
            <a:ext cx="420624" cy="102412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809744" y="128016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5340096" y="1344168"/>
            <a:ext cx="3236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Mapeie o modelo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5340096" y="1636776"/>
            <a:ext cx="32369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Formato e economia da unidade</a:t>
            </a:r>
            <a:endParaRPr lang="en-US" sz="950" dirty="0"/>
          </a:p>
        </p:txBody>
      </p:sp>
      <p:sp>
        <p:nvSpPr>
          <p:cNvPr id="25" name="Text 22"/>
          <p:cNvSpPr/>
          <p:nvPr/>
        </p:nvSpPr>
        <p:spPr>
          <a:xfrm>
            <a:off x="5340096" y="1865376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Modalidade (individual, quiosque, home based, dark kitchen…), investimento total declarado, taxa de franquia, royalties, taxa de publicidade e payback informado.</a:t>
            </a:r>
            <a:endParaRPr lang="en-US" sz="900" dirty="0"/>
          </a:p>
        </p:txBody>
      </p:sp>
      <p:sp>
        <p:nvSpPr>
          <p:cNvPr id="26" name="Shape 23"/>
          <p:cNvSpPr/>
          <p:nvPr/>
        </p:nvSpPr>
        <p:spPr>
          <a:xfrm>
            <a:off x="457200" y="2377440"/>
            <a:ext cx="4133088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57200" y="2377440"/>
            <a:ext cx="420624" cy="102412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57200" y="237744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700" dirty="0"/>
          </a:p>
        </p:txBody>
      </p:sp>
      <p:sp>
        <p:nvSpPr>
          <p:cNvPr id="29" name="Text 26"/>
          <p:cNvSpPr/>
          <p:nvPr/>
        </p:nvSpPr>
        <p:spPr>
          <a:xfrm>
            <a:off x="987552" y="2441448"/>
            <a:ext cx="3493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Audite a COF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987552" y="2734056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Aplique a lei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987552" y="2962656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Verifique se o material disponível cobre os pontos exigidos pela Lei 13.966/2019: histórico, desligados em 24 meses, política territorial, suporte e todas as taxas.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4809744" y="2377440"/>
            <a:ext cx="3877056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809744" y="2377440"/>
            <a:ext cx="420624" cy="102412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809744" y="237744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700" dirty="0"/>
          </a:p>
        </p:txBody>
      </p:sp>
      <p:sp>
        <p:nvSpPr>
          <p:cNvPr id="35" name="Text 32"/>
          <p:cNvSpPr/>
          <p:nvPr/>
        </p:nvSpPr>
        <p:spPr>
          <a:xfrm>
            <a:off x="5340096" y="2441448"/>
            <a:ext cx="3236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Aplique a due diligence</a:t>
            </a:r>
            <a:endParaRPr lang="en-US" sz="1100" dirty="0"/>
          </a:p>
        </p:txBody>
      </p:sp>
      <p:sp>
        <p:nvSpPr>
          <p:cNvPr id="36" name="Text 33"/>
          <p:cNvSpPr/>
          <p:nvPr/>
        </p:nvSpPr>
        <p:spPr>
          <a:xfrm>
            <a:off x="5340096" y="2734056"/>
            <a:ext cx="32369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8 perguntas da aula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5340096" y="2962656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Responda às oito perguntas do slide de due diligence com o que conseguiu apurar. Sinalize explicitamente o que a rede não divulga.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457200" y="3474720"/>
            <a:ext cx="4133088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457200" y="3474720"/>
            <a:ext cx="420624" cy="102412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57200" y="347472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700" dirty="0"/>
          </a:p>
        </p:txBody>
      </p:sp>
      <p:sp>
        <p:nvSpPr>
          <p:cNvPr id="41" name="Text 38"/>
          <p:cNvSpPr/>
          <p:nvPr/>
        </p:nvSpPr>
        <p:spPr>
          <a:xfrm>
            <a:off x="987552" y="3538728"/>
            <a:ext cx="34930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Compare com o próprio negócio</a:t>
            </a:r>
            <a:endParaRPr lang="en-US" sz="1100" dirty="0"/>
          </a:p>
        </p:txBody>
      </p:sp>
      <p:sp>
        <p:nvSpPr>
          <p:cNvPr id="42" name="Text 39"/>
          <p:cNvSpPr/>
          <p:nvPr/>
        </p:nvSpPr>
        <p:spPr>
          <a:xfrm>
            <a:off x="987552" y="3831336"/>
            <a:ext cx="34930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Cenário alternativo</a:t>
            </a:r>
            <a:endParaRPr lang="en-US" sz="950" dirty="0"/>
          </a:p>
        </p:txBody>
      </p:sp>
      <p:sp>
        <p:nvSpPr>
          <p:cNvPr id="43" name="Text 40"/>
          <p:cNvSpPr/>
          <p:nvPr/>
        </p:nvSpPr>
        <p:spPr>
          <a:xfrm>
            <a:off x="987552" y="4059936"/>
            <a:ext cx="349300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Estime o que custaria montar um negócio equivalente sem a marca. O prêmio pago pela franquia se justifica? Sustente a resposta com números.</a:t>
            </a:r>
            <a:endParaRPr lang="en-US" sz="900" dirty="0"/>
          </a:p>
        </p:txBody>
      </p:sp>
      <p:sp>
        <p:nvSpPr>
          <p:cNvPr id="44" name="Shape 41"/>
          <p:cNvSpPr/>
          <p:nvPr/>
        </p:nvSpPr>
        <p:spPr>
          <a:xfrm>
            <a:off x="4809744" y="3474720"/>
            <a:ext cx="3877056" cy="102412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4809744" y="3474720"/>
            <a:ext cx="420624" cy="1024128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4809744" y="3474720"/>
            <a:ext cx="420624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700" dirty="0"/>
          </a:p>
        </p:txBody>
      </p:sp>
      <p:sp>
        <p:nvSpPr>
          <p:cNvPr id="47" name="Text 44"/>
          <p:cNvSpPr/>
          <p:nvPr/>
        </p:nvSpPr>
        <p:spPr>
          <a:xfrm>
            <a:off x="5340096" y="3538728"/>
            <a:ext cx="32369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Recomende</a:t>
            </a:r>
            <a:endParaRPr lang="en-US" sz="1100" dirty="0"/>
          </a:p>
        </p:txBody>
      </p:sp>
      <p:sp>
        <p:nvSpPr>
          <p:cNvPr id="48" name="Text 45"/>
          <p:cNvSpPr/>
          <p:nvPr/>
        </p:nvSpPr>
        <p:spPr>
          <a:xfrm>
            <a:off x="5340096" y="3831336"/>
            <a:ext cx="32369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Posição fundamentada</a:t>
            </a:r>
            <a:endParaRPr lang="en-US" sz="950" dirty="0"/>
          </a:p>
        </p:txBody>
      </p:sp>
      <p:sp>
        <p:nvSpPr>
          <p:cNvPr id="49" name="Text 46"/>
          <p:cNvSpPr/>
          <p:nvPr/>
        </p:nvSpPr>
        <p:spPr>
          <a:xfrm>
            <a:off x="5340096" y="4059936"/>
            <a:ext cx="32369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Você recomendaria essa franquia a um investidor com o capital exigido? Para qual perfil de empreendedor ela faz sentido — e para qual não faz?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20240" y="658368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Referências desta aula: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920240" y="100584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BRASIL. Lei nº 13.966, de 26 de dezembro de 2019 — Lei de Franquias (revoga a Lei 8.955/1994)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920240" y="1252728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BRASIL. Lei nº 1.521, de 26 de dezembro de 1951 — Crimes contra a economia popular, art. 2º, IX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920240" y="1499616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ABF — Pesquisa de Desempenho do Franchising Brasileiro 2025 e Estudo de Microfranquias. abf.com.br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920240" y="1746504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ABEVD — Dados e Informações do setor de venda direta. abevd.org.br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20240" y="1993392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PARENTE, Juracy; BARKI, Edgard — Varejo no Brasil: gestão e estratégia. Atlas, 2014 (cap. de expansão)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20240" y="224028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SEBRAE — A Circular de Oferta de Franquia (COF). sebrae.com.br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1920240" y="2596896"/>
            <a:ext cx="6858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20240" y="2724912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Próxima Aula: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920240" y="3035808"/>
            <a:ext cx="68580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Geomarketing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1920240" y="3639312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Inteligência de Localização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837176"/>
            <a:ext cx="8503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CEFET/RJ  -  Administração de Varejo  |  Prof. Paulo Pinho  |  paulo.pinho@cefet-rj.br  |  @alunosdoph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é Franchising?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Franchising é o sistema — métodos e meios — de multiplicação de um negócio já testado. Não é um setor da economia: é um modelo de expansão que atravessa todos os setores do varejo e de serviços.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4133088" cy="100584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66928" y="152704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Franchising (o sistema)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566928" y="1810512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Conjunto de métodos, processos e meios para replicar um negócio validado. O franqueador vende o direito de operar o modelo — não o produto.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809744" y="1481328"/>
            <a:ext cx="4133088" cy="10058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919472" y="1527048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Franquia (a unidade)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4919472" y="1810512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empresa do franqueado que opera sob o sistema: usa marca, know-how, processos, assistência e assessoria da franqueadora. Cada loja é uma franquia.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57200" y="2560320"/>
            <a:ext cx="4133088" cy="10058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66928" y="2606040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Franqueador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566928" y="2889504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Detém a marca, o know-how e o modelo formatado. Cede o direito de uso de todo o sistema para implantação, administração e operação — e presta suporte contínuo.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4809744" y="2560320"/>
            <a:ext cx="4133088" cy="100584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919472" y="2606040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Franqueado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4919472" y="2889504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Adere à rede, recebe qualificação e orientação, investe capital próprio e paga pelo uso da marca. Opera o negócio — mas não pode fugir do padrão.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457200" y="3639312"/>
            <a:ext cx="4133088" cy="100584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566928" y="3685032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Sem vínculo empregatício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566928" y="3968496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 13.966/2019, art. 1º: não se caracteriza relação de consumo nem vínculo de emprego entre franqueador e franqueado, inclusive durante o treinamento.</a:t>
            </a:r>
            <a:endParaRPr lang="en-US" sz="1000" dirty="0"/>
          </a:p>
        </p:txBody>
      </p:sp>
      <p:sp>
        <p:nvSpPr>
          <p:cNvPr id="30" name="Shape 27"/>
          <p:cNvSpPr/>
          <p:nvPr/>
        </p:nvSpPr>
        <p:spPr>
          <a:xfrm>
            <a:off x="4809744" y="3639312"/>
            <a:ext cx="4133088" cy="100584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919472" y="3685032"/>
            <a:ext cx="3913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se compra de fato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4919472" y="3968496"/>
            <a:ext cx="39136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ponto nem estoque: é um modelo validado, uma marca com demanda pré-construída, um manual de operação e uma curva de aprendizado já paga por outro.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Franchising Brasileiro em Números (2025)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Pela primeira vez na história o setor rompeu a barreira dos R$ 300 bilhões. Franquias estão presentes em cerca de 80% dos municípios brasileiros — a capilaridade é o grande ativo do modelo.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47472" y="1335024"/>
            <a:ext cx="4133088" cy="74980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47472" y="1335024"/>
            <a:ext cx="1078992" cy="74980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47472" y="1335024"/>
            <a:ext cx="107899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R$ 301,7 bi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517904" y="1335024"/>
            <a:ext cx="28712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faturamento do setor em 2025 — recorde histórico, alta nominal de 10,5% sobre 2024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347472" y="2157984"/>
            <a:ext cx="4133088" cy="74980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347472" y="2157984"/>
            <a:ext cx="1078992" cy="74980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47472" y="2157984"/>
            <a:ext cx="107899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202.444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1517904" y="2157984"/>
            <a:ext cx="28712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franquias em operação no país, um acréscimo de 4.735 unidades frente a 2024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347472" y="2980944"/>
            <a:ext cx="4133088" cy="74980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347472" y="2980944"/>
            <a:ext cx="1078992" cy="74980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47472" y="2980944"/>
            <a:ext cx="107899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3.297</a:t>
            </a:r>
            <a:endParaRPr lang="en-US" sz="1700" dirty="0"/>
          </a:p>
        </p:txBody>
      </p:sp>
      <p:sp>
        <p:nvSpPr>
          <p:cNvPr id="25" name="Text 22"/>
          <p:cNvSpPr/>
          <p:nvPr/>
        </p:nvSpPr>
        <p:spPr>
          <a:xfrm>
            <a:off x="1517904" y="2980944"/>
            <a:ext cx="28712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 franqueadoras — número estável, sinal de maturação e não de estagnação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347472" y="3803904"/>
            <a:ext cx="4133088" cy="74980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347472" y="3803904"/>
            <a:ext cx="1078992" cy="74980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347472" y="3803904"/>
            <a:ext cx="1078992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1,762 mi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1517904" y="3803904"/>
            <a:ext cx="28712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empregos diretos formais (+2,5%); cada nova unidade gera cerca de 9 postos de trabalho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347472" y="4645152"/>
            <a:ext cx="41330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ABF - Pesquisa de Desempenho do Franchising Brasileiro, 2025 (divulgada em 03/2026).</a:t>
            </a:r>
            <a:endParaRPr lang="en-US" sz="800" dirty="0"/>
          </a:p>
        </p:txBody>
      </p:sp>
      <p:sp>
        <p:nvSpPr>
          <p:cNvPr id="31" name="Shape 28"/>
          <p:cNvSpPr/>
          <p:nvPr/>
        </p:nvSpPr>
        <p:spPr>
          <a:xfrm>
            <a:off x="4773168" y="1335024"/>
            <a:ext cx="4005072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846320" y="1335024"/>
            <a:ext cx="38587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Dinâmica da rede e projeções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4773168" y="1719072"/>
            <a:ext cx="4005072" cy="54864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4773168" y="1719072"/>
            <a:ext cx="59436" cy="54864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919472" y="1755648"/>
            <a:ext cx="3730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Abertura: 18,0%</a:t>
            </a:r>
            <a:endParaRPr lang="en-US" sz="1000" dirty="0"/>
          </a:p>
        </p:txBody>
      </p:sp>
      <p:sp>
        <p:nvSpPr>
          <p:cNvPr id="36" name="Text 33"/>
          <p:cNvSpPr/>
          <p:nvPr/>
        </p:nvSpPr>
        <p:spPr>
          <a:xfrm>
            <a:off x="4919472" y="2002536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Taxa média de abertura de novas operações em 2025 (17,8% em 2024).</a:t>
            </a:r>
            <a:endParaRPr lang="en-US" sz="900" dirty="0"/>
          </a:p>
        </p:txBody>
      </p:sp>
      <p:sp>
        <p:nvSpPr>
          <p:cNvPr id="37" name="Shape 34"/>
          <p:cNvSpPr/>
          <p:nvPr/>
        </p:nvSpPr>
        <p:spPr>
          <a:xfrm>
            <a:off x="4773168" y="2322576"/>
            <a:ext cx="4005072" cy="54864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4773168" y="2322576"/>
            <a:ext cx="59436" cy="548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4919472" y="2359152"/>
            <a:ext cx="3730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Encerramento: 7,4%</a:t>
            </a:r>
            <a:endParaRPr lang="en-US" sz="1000" dirty="0"/>
          </a:p>
        </p:txBody>
      </p:sp>
      <p:sp>
        <p:nvSpPr>
          <p:cNvPr id="40" name="Text 37"/>
          <p:cNvSpPr/>
          <p:nvPr/>
        </p:nvSpPr>
        <p:spPr>
          <a:xfrm>
            <a:off x="4919472" y="2606040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Fechamentos subiram frente aos 6,4% de 2024 — o modelo reduz o risco, não o elimina.</a:t>
            </a:r>
            <a:endParaRPr lang="en-US" sz="900" dirty="0"/>
          </a:p>
        </p:txBody>
      </p:sp>
      <p:sp>
        <p:nvSpPr>
          <p:cNvPr id="41" name="Shape 38"/>
          <p:cNvSpPr/>
          <p:nvPr/>
        </p:nvSpPr>
        <p:spPr>
          <a:xfrm>
            <a:off x="4773168" y="2926080"/>
            <a:ext cx="4005072" cy="54864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4773168" y="2926080"/>
            <a:ext cx="59436" cy="54864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4919472" y="2962656"/>
            <a:ext cx="3730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Saldo líquido: +10,6%</a:t>
            </a:r>
            <a:endParaRPr lang="en-US" sz="1000" dirty="0"/>
          </a:p>
        </p:txBody>
      </p:sp>
      <p:sp>
        <p:nvSpPr>
          <p:cNvPr id="44" name="Text 41"/>
          <p:cNvSpPr/>
          <p:nvPr/>
        </p:nvSpPr>
        <p:spPr>
          <a:xfrm>
            <a:off x="4919472" y="3209544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Expansão real da base instalada. Repasse de unidades entre franqueados: 4,0%.</a:t>
            </a:r>
            <a:endParaRPr lang="en-US" sz="900" dirty="0"/>
          </a:p>
        </p:txBody>
      </p:sp>
      <p:sp>
        <p:nvSpPr>
          <p:cNvPr id="45" name="Shape 42"/>
          <p:cNvSpPr/>
          <p:nvPr/>
        </p:nvSpPr>
        <p:spPr>
          <a:xfrm>
            <a:off x="4773168" y="3529584"/>
            <a:ext cx="4005072" cy="54864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4773168" y="3529584"/>
            <a:ext cx="59436" cy="54864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4919472" y="3566160"/>
            <a:ext cx="3730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R$ 124.203</a:t>
            </a:r>
            <a:endParaRPr lang="en-US" sz="1000" dirty="0"/>
          </a:p>
        </p:txBody>
      </p:sp>
      <p:sp>
        <p:nvSpPr>
          <p:cNvPr id="48" name="Text 45"/>
          <p:cNvSpPr/>
          <p:nvPr/>
        </p:nvSpPr>
        <p:spPr>
          <a:xfrm>
            <a:off x="4919472" y="3813048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Faturamento médio mensal por operação, alta de 7,9% — unidades mais produtivas.</a:t>
            </a:r>
            <a:endParaRPr lang="en-US" sz="900" dirty="0"/>
          </a:p>
        </p:txBody>
      </p:sp>
      <p:sp>
        <p:nvSpPr>
          <p:cNvPr id="49" name="Shape 46"/>
          <p:cNvSpPr/>
          <p:nvPr/>
        </p:nvSpPr>
        <p:spPr>
          <a:xfrm>
            <a:off x="4773168" y="4133088"/>
            <a:ext cx="4005072" cy="54864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50" name="Shape 47"/>
          <p:cNvSpPr/>
          <p:nvPr/>
        </p:nvSpPr>
        <p:spPr>
          <a:xfrm>
            <a:off x="4773168" y="4133088"/>
            <a:ext cx="59436" cy="54864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4919472" y="4169664"/>
            <a:ext cx="37307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Projeção 2026: +8% a +10%</a:t>
            </a:r>
            <a:endParaRPr lang="en-US" sz="1000" dirty="0"/>
          </a:p>
        </p:txBody>
      </p:sp>
      <p:sp>
        <p:nvSpPr>
          <p:cNvPr id="52" name="Text 49"/>
          <p:cNvSpPr/>
          <p:nvPr/>
        </p:nvSpPr>
        <p:spPr>
          <a:xfrm>
            <a:off x="4919472" y="4416552"/>
            <a:ext cx="37307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 devem crescer de 2% a 4%; operações e empregos, de 1% a 3%.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Segmentos e Crescimento em 2025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Todos os segmentos monitorados pela ABF cresceram em 2025. O eixo de crescimento migrou de alimentação para serviços, saúde e bem-estar — negócios de recorrência, ticket crescente e menor exigência de ponto nobre.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4133088" cy="45720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481328"/>
            <a:ext cx="914400" cy="45720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48132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+16,8%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463040" y="1481328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Limpeza e Conservação — terceirização, lavanderias e autosserviço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457200" y="1993392"/>
            <a:ext cx="4133088" cy="45720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57200" y="1993392"/>
            <a:ext cx="914400" cy="45720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57200" y="1993392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+14,6%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463040" y="1993392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Saúde, Beleza e Bem-Estar — R$ 74,3 bi, maior segmento do setor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57200" y="2505456"/>
            <a:ext cx="4133088" cy="45720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57200" y="2505456"/>
            <a:ext cx="914400" cy="45720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457200" y="2505456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+12,9%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1463040" y="2505456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Alimentação — Comércio e Distribuição (conveniência e regionais)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457200" y="3017520"/>
            <a:ext cx="4133088" cy="45720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57200" y="3017520"/>
            <a:ext cx="914400" cy="45720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57200" y="3017520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+10,8%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1463040" y="3017520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Alimentação — Food Service: R$ 51,8 bi em faturamento</a:t>
            </a:r>
            <a:endParaRPr lang="en-US" sz="900" dirty="0"/>
          </a:p>
        </p:txBody>
      </p:sp>
      <p:sp>
        <p:nvSpPr>
          <p:cNvPr id="31" name="Shape 28"/>
          <p:cNvSpPr/>
          <p:nvPr/>
        </p:nvSpPr>
        <p:spPr>
          <a:xfrm>
            <a:off x="457200" y="3529584"/>
            <a:ext cx="4133088" cy="45720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457200" y="3529584"/>
            <a:ext cx="914400" cy="45720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457200" y="3529584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+10,5%</a:t>
            </a:r>
            <a:endParaRPr lang="en-US" sz="1400" dirty="0"/>
          </a:p>
        </p:txBody>
      </p:sp>
      <p:sp>
        <p:nvSpPr>
          <p:cNvPr id="34" name="Text 31"/>
          <p:cNvSpPr/>
          <p:nvPr/>
        </p:nvSpPr>
        <p:spPr>
          <a:xfrm>
            <a:off x="1463040" y="3529584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Entretenimento e Lazer</a:t>
            </a:r>
            <a:endParaRPr lang="en-US" sz="900" dirty="0"/>
          </a:p>
        </p:txBody>
      </p:sp>
      <p:sp>
        <p:nvSpPr>
          <p:cNvPr id="35" name="Shape 32"/>
          <p:cNvSpPr/>
          <p:nvPr/>
        </p:nvSpPr>
        <p:spPr>
          <a:xfrm>
            <a:off x="457200" y="4041648"/>
            <a:ext cx="4133088" cy="45720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457200" y="4041648"/>
            <a:ext cx="914400" cy="4572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57200" y="404164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+10,3%</a:t>
            </a:r>
            <a:endParaRPr lang="en-US" sz="1400" dirty="0"/>
          </a:p>
        </p:txBody>
      </p:sp>
      <p:sp>
        <p:nvSpPr>
          <p:cNvPr id="38" name="Text 35"/>
          <p:cNvSpPr/>
          <p:nvPr/>
        </p:nvSpPr>
        <p:spPr>
          <a:xfrm>
            <a:off x="1463040" y="4041648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Hotelaria e Turismo — alta taxa de ocupação e massa salarial</a:t>
            </a:r>
            <a:endParaRPr lang="en-US" sz="900" dirty="0"/>
          </a:p>
        </p:txBody>
      </p:sp>
      <p:sp>
        <p:nvSpPr>
          <p:cNvPr id="39" name="Shape 36"/>
          <p:cNvSpPr/>
          <p:nvPr/>
        </p:nvSpPr>
        <p:spPr>
          <a:xfrm>
            <a:off x="4809744" y="1481328"/>
            <a:ext cx="3877056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4882896" y="1481328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Os 11 segmentos monitorados pela ABF</a:t>
            </a:r>
            <a:endParaRPr lang="en-US" sz="1100" dirty="0"/>
          </a:p>
        </p:txBody>
      </p:sp>
      <p:sp>
        <p:nvSpPr>
          <p:cNvPr id="41" name="Shape 38"/>
          <p:cNvSpPr/>
          <p:nvPr/>
        </p:nvSpPr>
        <p:spPr>
          <a:xfrm>
            <a:off x="4809744" y="1865376"/>
            <a:ext cx="3877056" cy="14813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4809744" y="1865376"/>
            <a:ext cx="59436" cy="14813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4956048" y="1901952"/>
            <a:ext cx="3602736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Alimentação (Food Service)  ·  Alimentação (Comércio e Distribuição)  ·  Casa e Construção  ·  Comunicação, Informática e Eletrônicos  ·  Entretenimento e Lazer  ·  Hotelaria e Turismo  ·  Limpeza e Conservação  ·  Moda  ·  Saúde, Beleza e Bem-Estar  ·  Serviços Automotivos  ·  Serviços Educacionais  ·  Serviços e Outros Negócios</a:t>
            </a:r>
            <a:endParaRPr lang="en-US" sz="950" dirty="0"/>
          </a:p>
        </p:txBody>
      </p:sp>
      <p:sp>
        <p:nvSpPr>
          <p:cNvPr id="44" name="Shape 41"/>
          <p:cNvSpPr/>
          <p:nvPr/>
        </p:nvSpPr>
        <p:spPr>
          <a:xfrm>
            <a:off x="4809744" y="3456432"/>
            <a:ext cx="3877056" cy="1060704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4809744" y="3456432"/>
            <a:ext cx="59436" cy="106070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4956048" y="3493008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Leitura estratégica para o varejista</a:t>
            </a:r>
            <a:endParaRPr lang="en-US" sz="1000" dirty="0"/>
          </a:p>
        </p:txBody>
      </p:sp>
      <p:sp>
        <p:nvSpPr>
          <p:cNvPr id="47" name="Text 44"/>
          <p:cNvSpPr/>
          <p:nvPr/>
        </p:nvSpPr>
        <p:spPr>
          <a:xfrm>
            <a:off x="4956048" y="3739896"/>
            <a:ext cx="3602736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Segmentos que mais crescem são os de serviço recorrente e alto contato: exigem menos metragem, menos estoque e menos capital imobilizado. Franquia de varejo físico tradicional cresce menos e disputa ponto com o e-commerce.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 Lei de Franquias (13.966/2019) e a COF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621792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621792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vigor desde março de 2020, a Lei 13.966/2019 substituiu a Lei 8.955/1994. O centro da norma é um documento: a Circular de Oferta de Franquia (COF) — o dossiê que o franqueador é obrigado a entregar antes de qualquer assinatura ou pagamento.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481328"/>
            <a:ext cx="8229600" cy="38404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7200" y="1481328"/>
            <a:ext cx="329184" cy="38404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57200" y="1481328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859536" y="1481328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Prazo de 10 dias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2432304" y="1499616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COF deve ser entregue ao candidato no mínimo 10 dias antes da assinatura do contrato, do pré-contrato ou do pagamento de qualquer taxa. Prazo inegociável.</a:t>
            </a:r>
            <a:endParaRPr lang="en-US" sz="900" dirty="0"/>
          </a:p>
        </p:txBody>
      </p:sp>
      <p:sp>
        <p:nvSpPr>
          <p:cNvPr id="20" name="Shape 17"/>
          <p:cNvSpPr/>
          <p:nvPr/>
        </p:nvSpPr>
        <p:spPr>
          <a:xfrm>
            <a:off x="7370064" y="1536192"/>
            <a:ext cx="1243584" cy="2743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70064" y="1536192"/>
            <a:ext cx="1243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Art. 2º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457200" y="1920240"/>
            <a:ext cx="8229600" cy="384048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1920240"/>
            <a:ext cx="329184" cy="38404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57200" y="192024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59536" y="1920240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Histórico da rede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2432304" y="1938528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Relação completa de franqueados, subfranqueados e subfranqueadores desligados nos últimos 24 meses (eram 12 meses na lei antiga), com contatos.</a:t>
            </a:r>
            <a:endParaRPr lang="en-US" sz="900" dirty="0"/>
          </a:p>
        </p:txBody>
      </p:sp>
      <p:sp>
        <p:nvSpPr>
          <p:cNvPr id="27" name="Shape 24"/>
          <p:cNvSpPr/>
          <p:nvPr/>
        </p:nvSpPr>
        <p:spPr>
          <a:xfrm>
            <a:off x="7370064" y="1975104"/>
            <a:ext cx="1243584" cy="27432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70064" y="1975104"/>
            <a:ext cx="1243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24 meses</a:t>
            </a:r>
            <a:endParaRPr lang="en-US" sz="850" dirty="0"/>
          </a:p>
        </p:txBody>
      </p:sp>
      <p:sp>
        <p:nvSpPr>
          <p:cNvPr id="29" name="Shape 26"/>
          <p:cNvSpPr/>
          <p:nvPr/>
        </p:nvSpPr>
        <p:spPr>
          <a:xfrm>
            <a:off x="457200" y="2359152"/>
            <a:ext cx="8229600" cy="38404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457200" y="2359152"/>
            <a:ext cx="329184" cy="38404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57200" y="2359152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859536" y="2359152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Território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2432304" y="2377440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 de concorrência territorial: área de atuação, exclusividade ou não, regras entre unidades próprias e franqueadas e entre os próprios franqueados.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7370064" y="2414016"/>
            <a:ext cx="1243584" cy="27432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7370064" y="2414016"/>
            <a:ext cx="1243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Novidade</a:t>
            </a:r>
            <a:endParaRPr lang="en-US" sz="850" dirty="0"/>
          </a:p>
        </p:txBody>
      </p:sp>
      <p:sp>
        <p:nvSpPr>
          <p:cNvPr id="36" name="Shape 33"/>
          <p:cNvSpPr/>
          <p:nvPr/>
        </p:nvSpPr>
        <p:spPr>
          <a:xfrm>
            <a:off x="457200" y="2798064"/>
            <a:ext cx="8229600" cy="384048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57200" y="2798064"/>
            <a:ext cx="329184" cy="38404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57200" y="2798064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1150" dirty="0"/>
          </a:p>
        </p:txBody>
      </p:sp>
      <p:sp>
        <p:nvSpPr>
          <p:cNvPr id="39" name="Text 36"/>
          <p:cNvSpPr/>
          <p:nvPr/>
        </p:nvSpPr>
        <p:spPr>
          <a:xfrm>
            <a:off x="859536" y="2798064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Custos</a:t>
            </a:r>
            <a:endParaRPr lang="en-US" sz="1050" dirty="0"/>
          </a:p>
        </p:txBody>
      </p:sp>
      <p:sp>
        <p:nvSpPr>
          <p:cNvPr id="40" name="Text 37"/>
          <p:cNvSpPr/>
          <p:nvPr/>
        </p:nvSpPr>
        <p:spPr>
          <a:xfrm>
            <a:off x="2432304" y="2816352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Estimativa completa de aportes e investimentos, taxa inicial de filiação, royalties, taxa de publicidade e demais valores periódicos, com base de cálculo explícita.</a:t>
            </a:r>
            <a:endParaRPr lang="en-US" sz="900" dirty="0"/>
          </a:p>
        </p:txBody>
      </p:sp>
      <p:sp>
        <p:nvSpPr>
          <p:cNvPr id="41" name="Shape 38"/>
          <p:cNvSpPr/>
          <p:nvPr/>
        </p:nvSpPr>
        <p:spPr>
          <a:xfrm>
            <a:off x="7370064" y="2852928"/>
            <a:ext cx="1243584" cy="27432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7370064" y="2852928"/>
            <a:ext cx="1243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Transparência</a:t>
            </a:r>
            <a:endParaRPr lang="en-US" sz="850" dirty="0"/>
          </a:p>
        </p:txBody>
      </p:sp>
      <p:sp>
        <p:nvSpPr>
          <p:cNvPr id="43" name="Shape 40"/>
          <p:cNvSpPr/>
          <p:nvPr/>
        </p:nvSpPr>
        <p:spPr>
          <a:xfrm>
            <a:off x="457200" y="3236976"/>
            <a:ext cx="8229600" cy="38404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44" name="Shape 41"/>
          <p:cNvSpPr/>
          <p:nvPr/>
        </p:nvSpPr>
        <p:spPr>
          <a:xfrm>
            <a:off x="457200" y="3236976"/>
            <a:ext cx="329184" cy="38404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457200" y="3236976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1150" dirty="0"/>
          </a:p>
        </p:txBody>
      </p:sp>
      <p:sp>
        <p:nvSpPr>
          <p:cNvPr id="46" name="Text 43"/>
          <p:cNvSpPr/>
          <p:nvPr/>
        </p:nvSpPr>
        <p:spPr>
          <a:xfrm>
            <a:off x="859536" y="3236976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Suporte</a:t>
            </a:r>
            <a:endParaRPr lang="en-US" sz="1050" dirty="0"/>
          </a:p>
        </p:txBody>
      </p:sp>
      <p:sp>
        <p:nvSpPr>
          <p:cNvPr id="47" name="Text 44"/>
          <p:cNvSpPr/>
          <p:nvPr/>
        </p:nvSpPr>
        <p:spPr>
          <a:xfrm>
            <a:off x="2432304" y="3255264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Descrição do que o franqueador oferece: treinamento, supervisão, manuais, layout, apoio na escolha do ponto e assessoria contínua durante o contrato.</a:t>
            </a:r>
            <a:endParaRPr lang="en-US" sz="900" dirty="0"/>
          </a:p>
        </p:txBody>
      </p:sp>
      <p:sp>
        <p:nvSpPr>
          <p:cNvPr id="48" name="Shape 45"/>
          <p:cNvSpPr/>
          <p:nvPr/>
        </p:nvSpPr>
        <p:spPr>
          <a:xfrm>
            <a:off x="7370064" y="3291840"/>
            <a:ext cx="1243584" cy="27432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7370064" y="3291840"/>
            <a:ext cx="1243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Obrigatório</a:t>
            </a:r>
            <a:endParaRPr lang="en-US" sz="850" dirty="0"/>
          </a:p>
        </p:txBody>
      </p:sp>
      <p:sp>
        <p:nvSpPr>
          <p:cNvPr id="50" name="Shape 47"/>
          <p:cNvSpPr/>
          <p:nvPr/>
        </p:nvSpPr>
        <p:spPr>
          <a:xfrm>
            <a:off x="457200" y="3675888"/>
            <a:ext cx="8229600" cy="384048"/>
          </a:xfrm>
          <a:prstGeom prst="rect">
            <a:avLst/>
          </a:prstGeom>
          <a:solidFill>
            <a:srgbClr val="09143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51" name="Shape 48"/>
          <p:cNvSpPr/>
          <p:nvPr/>
        </p:nvSpPr>
        <p:spPr>
          <a:xfrm>
            <a:off x="457200" y="3675888"/>
            <a:ext cx="329184" cy="38404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457200" y="3675888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</a:t>
            </a:r>
            <a:endParaRPr lang="en-US" sz="1150" dirty="0"/>
          </a:p>
        </p:txBody>
      </p:sp>
      <p:sp>
        <p:nvSpPr>
          <p:cNvPr id="53" name="Text 50"/>
          <p:cNvSpPr/>
          <p:nvPr/>
        </p:nvSpPr>
        <p:spPr>
          <a:xfrm>
            <a:off x="859536" y="3675888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Arbitragem</a:t>
            </a:r>
            <a:endParaRPr lang="en-US" sz="1050" dirty="0"/>
          </a:p>
        </p:txBody>
      </p:sp>
      <p:sp>
        <p:nvSpPr>
          <p:cNvPr id="54" name="Text 51"/>
          <p:cNvSpPr/>
          <p:nvPr/>
        </p:nvSpPr>
        <p:spPr>
          <a:xfrm>
            <a:off x="2432304" y="3694176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lei permite expressamente eleger arbitragem para solução de conflitos — inovação em relação à norma anterior. Também trata de sublocação e cotas de compra.</a:t>
            </a:r>
            <a:endParaRPr lang="en-US" sz="900" dirty="0"/>
          </a:p>
        </p:txBody>
      </p:sp>
      <p:sp>
        <p:nvSpPr>
          <p:cNvPr id="55" name="Shape 52"/>
          <p:cNvSpPr/>
          <p:nvPr/>
        </p:nvSpPr>
        <p:spPr>
          <a:xfrm>
            <a:off x="7370064" y="3730752"/>
            <a:ext cx="1243584" cy="27432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7370064" y="3730752"/>
            <a:ext cx="1243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Art. 7º</a:t>
            </a:r>
            <a:endParaRPr lang="en-US" sz="850" dirty="0"/>
          </a:p>
        </p:txBody>
      </p:sp>
      <p:sp>
        <p:nvSpPr>
          <p:cNvPr id="57" name="Shape 54"/>
          <p:cNvSpPr/>
          <p:nvPr/>
        </p:nvSpPr>
        <p:spPr>
          <a:xfrm>
            <a:off x="457200" y="4114800"/>
            <a:ext cx="8229600" cy="38404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58" name="Shape 55"/>
          <p:cNvSpPr/>
          <p:nvPr/>
        </p:nvSpPr>
        <p:spPr>
          <a:xfrm>
            <a:off x="457200" y="4114800"/>
            <a:ext cx="329184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457200" y="4114800"/>
            <a:ext cx="3291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</a:t>
            </a:r>
            <a:endParaRPr lang="en-US" sz="1150" dirty="0"/>
          </a:p>
        </p:txBody>
      </p:sp>
      <p:sp>
        <p:nvSpPr>
          <p:cNvPr id="60" name="Text 57"/>
          <p:cNvSpPr/>
          <p:nvPr/>
        </p:nvSpPr>
        <p:spPr>
          <a:xfrm>
            <a:off x="859536" y="4114800"/>
            <a:ext cx="14813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Penalidade</a:t>
            </a:r>
            <a:endParaRPr lang="en-US" sz="1050" dirty="0"/>
          </a:p>
        </p:txBody>
      </p:sp>
      <p:sp>
        <p:nvSpPr>
          <p:cNvPr id="61" name="Text 58"/>
          <p:cNvSpPr/>
          <p:nvPr/>
        </p:nvSpPr>
        <p:spPr>
          <a:xfrm>
            <a:off x="2432304" y="4133088"/>
            <a:ext cx="4846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 fora do prazo, incompleta ou com informação falsa: o franqueado pode pedir anulação do contrato e a devolução corrigida de tudo que pagou, além de perdas e danos.</a:t>
            </a:r>
            <a:endParaRPr lang="en-US" sz="900" dirty="0"/>
          </a:p>
        </p:txBody>
      </p:sp>
      <p:sp>
        <p:nvSpPr>
          <p:cNvPr id="62" name="Shape 59"/>
          <p:cNvSpPr/>
          <p:nvPr/>
        </p:nvSpPr>
        <p:spPr>
          <a:xfrm>
            <a:off x="7370064" y="4169664"/>
            <a:ext cx="1243584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3" name="Text 60"/>
          <p:cNvSpPr/>
          <p:nvPr/>
        </p:nvSpPr>
        <p:spPr>
          <a:xfrm>
            <a:off x="7370064" y="4169664"/>
            <a:ext cx="12435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Art. 4º</a:t>
            </a:r>
            <a:endParaRPr lang="en-US" sz="850" dirty="0"/>
          </a:p>
        </p:txBody>
      </p:sp>
      <p:sp>
        <p:nvSpPr>
          <p:cNvPr id="64" name="Shape 61"/>
          <p:cNvSpPr/>
          <p:nvPr/>
        </p:nvSpPr>
        <p:spPr>
          <a:xfrm>
            <a:off x="457200" y="4590288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65" name="Text 62"/>
          <p:cNvSpPr/>
          <p:nvPr/>
        </p:nvSpPr>
        <p:spPr>
          <a:xfrm>
            <a:off x="566928" y="4590288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Regra prática para o candidato a franqueado: sem COF na mão e sem 10 dias de leitura, não se assina nada e não se paga nada.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84048" y="18288"/>
            <a:ext cx="83210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Negócio Próprio × Franquia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457200" y="713232"/>
            <a:ext cx="8229600" cy="47548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13232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" y="758952"/>
            <a:ext cx="7955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troca é sempre a mesma: o franqueado compra redução de incerteza pagando com autonomia e margem. Não existe modelo superior — existe modelo adequado ao perfil do empreendedor.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280160"/>
            <a:ext cx="1700784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0352" y="1280160"/>
            <a:ext cx="1554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Item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2231136" y="1280160"/>
            <a:ext cx="3218688" cy="310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304288" y="1280160"/>
            <a:ext cx="30723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Negócio próprio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5522976" y="1280160"/>
            <a:ext cx="3163824" cy="31089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596128" y="1280160"/>
            <a:ext cx="3017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Franquia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457200" y="1664208"/>
            <a:ext cx="8229600" cy="38404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48640" y="1664208"/>
            <a:ext cx="16093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Produto/serviço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2231136" y="1664208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Precisa ser desenvolvido, testado e ajustado pelo próprio empreendedor.</a:t>
            </a:r>
            <a:endParaRPr lang="en-US" sz="850" dirty="0"/>
          </a:p>
        </p:txBody>
      </p:sp>
      <p:sp>
        <p:nvSpPr>
          <p:cNvPr id="23" name="Text 20"/>
          <p:cNvSpPr/>
          <p:nvPr/>
        </p:nvSpPr>
        <p:spPr>
          <a:xfrm>
            <a:off x="5522976" y="1664208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Já chega desenvolvido, testado e implantado, com aceitação comprovada.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457200" y="2084832"/>
            <a:ext cx="8229600" cy="384048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48640" y="2084832"/>
            <a:ext cx="16093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Know-how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2231136" y="2084832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 da experiência individual. Exige tempo, pesquisa e aprendizado por erro.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5522976" y="2084832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Inicia com o conhecimento acumulado da rede e treinamento formal.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457200" y="2505456"/>
            <a:ext cx="8229600" cy="38404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48640" y="2505456"/>
            <a:ext cx="16093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Ponto comercial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231136" y="2505456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Escolha por intuição ou consultoria própria; pode acertar ou errar.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5522976" y="2505456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Assessoria do franqueador, com estudo de viabilidade e geomarketing.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>
            <a:off x="457200" y="2926080"/>
            <a:ext cx="8229600" cy="384048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48640" y="2926080"/>
            <a:ext cx="16093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Publicidade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2231136" y="2926080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Assume todos os custos sozinho e compete por atenção do zero.</a:t>
            </a:r>
            <a:endParaRPr lang="en-US" sz="850" dirty="0"/>
          </a:p>
        </p:txBody>
      </p:sp>
      <p:sp>
        <p:nvSpPr>
          <p:cNvPr id="35" name="Text 32"/>
          <p:cNvSpPr/>
          <p:nvPr/>
        </p:nvSpPr>
        <p:spPr>
          <a:xfrm>
            <a:off x="5522976" y="292608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Rateia a verba nacional com a rede e assume apenas a divulgação local.</a:t>
            </a:r>
            <a:endParaRPr lang="en-US" sz="850" dirty="0"/>
          </a:p>
        </p:txBody>
      </p:sp>
      <p:sp>
        <p:nvSpPr>
          <p:cNvPr id="36" name="Shape 33"/>
          <p:cNvSpPr/>
          <p:nvPr/>
        </p:nvSpPr>
        <p:spPr>
          <a:xfrm>
            <a:off x="457200" y="3346704"/>
            <a:ext cx="8229600" cy="38404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48640" y="3346704"/>
            <a:ext cx="16093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Processo de venda</a:t>
            </a:r>
            <a:endParaRPr lang="en-US" sz="950" dirty="0"/>
          </a:p>
        </p:txBody>
      </p:sp>
      <p:sp>
        <p:nvSpPr>
          <p:cNvPr id="38" name="Text 35"/>
          <p:cNvSpPr/>
          <p:nvPr/>
        </p:nvSpPr>
        <p:spPr>
          <a:xfrm>
            <a:off x="2231136" y="3346704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Liberdade total para inovar, testar e mudar o modelo a qualquer momento.</a:t>
            </a:r>
            <a:endParaRPr lang="en-US" sz="850" dirty="0"/>
          </a:p>
        </p:txBody>
      </p:sp>
      <p:sp>
        <p:nvSpPr>
          <p:cNvPr id="39" name="Text 36"/>
          <p:cNvSpPr/>
          <p:nvPr/>
        </p:nvSpPr>
        <p:spPr>
          <a:xfrm>
            <a:off x="5522976" y="3346704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Segue o padrão da rede; inovar exige aprovação do franqueador.</a:t>
            </a:r>
            <a:endParaRPr lang="en-US" sz="850" dirty="0"/>
          </a:p>
        </p:txBody>
      </p:sp>
      <p:sp>
        <p:nvSpPr>
          <p:cNvPr id="40" name="Shape 37"/>
          <p:cNvSpPr/>
          <p:nvPr/>
        </p:nvSpPr>
        <p:spPr>
          <a:xfrm>
            <a:off x="457200" y="3767328"/>
            <a:ext cx="8229600" cy="384048"/>
          </a:xfrm>
          <a:prstGeom prst="rect">
            <a:avLst/>
          </a:prstGeom>
          <a:solidFill>
            <a:srgbClr val="E8EEFB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548640" y="3767328"/>
            <a:ext cx="16093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Margem</a:t>
            </a:r>
            <a:endParaRPr lang="en-US" sz="950" dirty="0"/>
          </a:p>
        </p:txBody>
      </p:sp>
      <p:sp>
        <p:nvSpPr>
          <p:cNvPr id="42" name="Text 39"/>
          <p:cNvSpPr/>
          <p:nvPr/>
        </p:nvSpPr>
        <p:spPr>
          <a:xfrm>
            <a:off x="2231136" y="3767328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Fica integralmente com o dono do negócio.</a:t>
            </a:r>
            <a:endParaRPr lang="en-US" sz="850" dirty="0"/>
          </a:p>
        </p:txBody>
      </p:sp>
      <p:sp>
        <p:nvSpPr>
          <p:cNvPr id="43" name="Text 40"/>
          <p:cNvSpPr/>
          <p:nvPr/>
        </p:nvSpPr>
        <p:spPr>
          <a:xfrm>
            <a:off x="5522976" y="3767328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Reduzida por royalties e taxa de publicidade sobre o faturamento.</a:t>
            </a:r>
            <a:endParaRPr lang="en-US" sz="850" dirty="0"/>
          </a:p>
        </p:txBody>
      </p:sp>
      <p:sp>
        <p:nvSpPr>
          <p:cNvPr id="44" name="Shape 41"/>
          <p:cNvSpPr/>
          <p:nvPr/>
        </p:nvSpPr>
        <p:spPr>
          <a:xfrm>
            <a:off x="457200" y="4187952"/>
            <a:ext cx="8229600" cy="384048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548640" y="4187952"/>
            <a:ext cx="16093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Risco</a:t>
            </a:r>
            <a:endParaRPr lang="en-US" sz="950" dirty="0"/>
          </a:p>
        </p:txBody>
      </p:sp>
      <p:sp>
        <p:nvSpPr>
          <p:cNvPr id="46" name="Text 43"/>
          <p:cNvSpPr/>
          <p:nvPr/>
        </p:nvSpPr>
        <p:spPr>
          <a:xfrm>
            <a:off x="2231136" y="4187952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 incerteza inicial, mas nenhum custo fixo de rede.</a:t>
            </a:r>
            <a:endParaRPr lang="en-US" sz="850" dirty="0"/>
          </a:p>
        </p:txBody>
      </p:sp>
      <p:sp>
        <p:nvSpPr>
          <p:cNvPr id="47" name="Text 44"/>
          <p:cNvSpPr/>
          <p:nvPr/>
        </p:nvSpPr>
        <p:spPr>
          <a:xfrm>
            <a:off x="5522976" y="4187952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Menor incerteza operacional; risco migra para escolha da rede e do ponto.</a:t>
            </a:r>
            <a:endParaRPr lang="en-US" sz="850" dirty="0"/>
          </a:p>
        </p:txBody>
      </p:sp>
      <p:sp>
        <p:nvSpPr>
          <p:cNvPr id="48" name="Shape 45"/>
          <p:cNvSpPr/>
          <p:nvPr/>
        </p:nvSpPr>
        <p:spPr>
          <a:xfrm>
            <a:off x="457200" y="4617720"/>
            <a:ext cx="8229600" cy="23774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566928" y="4617720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0D24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Sobrevivência: estudos apontam mortalidade menor em franquias, mas o dado varia por rede — avalie a rede, não a média do setor.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Vantagens: Franqueador × Franqueado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68096"/>
            <a:ext cx="4133088" cy="31089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0352" y="768096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Para o franqueador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1152144"/>
            <a:ext cx="4133088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" y="1152144"/>
            <a:ext cx="59436" cy="82296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03504" y="1188720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Distribuição sem inchar a estrutura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03504" y="1435608"/>
            <a:ext cx="3858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Ocupa territórios usando capital de terceiros. Expansão rápida sem CAPEX próprio nem folha de pagamento local.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457200" y="2048256"/>
            <a:ext cx="4133088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57200" y="2048256"/>
            <a:ext cx="59436" cy="8229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03504" y="2084832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e novos mercados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603504" y="2331720"/>
            <a:ext cx="3858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Presença geográfica reforça a imagem. Cada unidade vira mídia permanente da marca na cidade.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457200" y="2944368"/>
            <a:ext cx="4133088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457200" y="2944368"/>
            <a:ext cx="59436" cy="82296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03504" y="2980944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Poder de compra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03504" y="3227832"/>
            <a:ext cx="3858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agregado da rede aumenta a barganha com fornecedores e viabiliza centrais de compra.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457200" y="3840480"/>
            <a:ext cx="4133088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57200" y="3840480"/>
            <a:ext cx="59436" cy="82296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603504" y="3877056"/>
            <a:ext cx="385876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Foco em desenvolvimento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603504" y="4123944"/>
            <a:ext cx="38587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 concentrar-se em produto, tecnologia e inteligência de mercado em vez de operar loja a loja.</a:t>
            </a:r>
            <a:endParaRPr lang="en-US" sz="950" dirty="0"/>
          </a:p>
        </p:txBody>
      </p:sp>
      <p:sp>
        <p:nvSpPr>
          <p:cNvPr id="30" name="Shape 27"/>
          <p:cNvSpPr/>
          <p:nvPr/>
        </p:nvSpPr>
        <p:spPr>
          <a:xfrm>
            <a:off x="4809744" y="768096"/>
            <a:ext cx="3877056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4882896" y="768096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Para o franqueado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4809744" y="1152144"/>
            <a:ext cx="3877056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809744" y="1152144"/>
            <a:ext cx="59436" cy="82296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4956048" y="1188720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Marca com demanda pronta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4956048" y="1435608"/>
            <a:ext cx="3602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Começa com reconhecimento e fluxo que um negócio novo levaria anos para construir.</a:t>
            </a:r>
            <a:endParaRPr lang="en-US" sz="950" dirty="0"/>
          </a:p>
        </p:txBody>
      </p:sp>
      <p:sp>
        <p:nvSpPr>
          <p:cNvPr id="36" name="Shape 33"/>
          <p:cNvSpPr/>
          <p:nvPr/>
        </p:nvSpPr>
        <p:spPr>
          <a:xfrm>
            <a:off x="4809744" y="2048256"/>
            <a:ext cx="3877056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4809744" y="2048256"/>
            <a:ext cx="59436" cy="822960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4956048" y="2084832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Produto testado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4956048" y="2331720"/>
            <a:ext cx="3602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Qualidade e aceitação já comprovadas em outras praças. Menos tentativa e erro no sortimento.</a:t>
            </a:r>
            <a:endParaRPr lang="en-US" sz="950" dirty="0"/>
          </a:p>
        </p:txBody>
      </p:sp>
      <p:sp>
        <p:nvSpPr>
          <p:cNvPr id="40" name="Shape 37"/>
          <p:cNvSpPr/>
          <p:nvPr/>
        </p:nvSpPr>
        <p:spPr>
          <a:xfrm>
            <a:off x="4809744" y="2944368"/>
            <a:ext cx="3877056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4809744" y="2944368"/>
            <a:ext cx="59436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4956048" y="2980944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Assistência contínua</a:t>
            </a:r>
            <a:endParaRPr lang="en-US" sz="1050" dirty="0"/>
          </a:p>
        </p:txBody>
      </p:sp>
      <p:sp>
        <p:nvSpPr>
          <p:cNvPr id="43" name="Text 40"/>
          <p:cNvSpPr/>
          <p:nvPr/>
        </p:nvSpPr>
        <p:spPr>
          <a:xfrm>
            <a:off x="4956048" y="3227832"/>
            <a:ext cx="3602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Treinamento, manuais, supervisão de campo e apoio em crise reduzem a probabilidade de fracasso.</a:t>
            </a:r>
            <a:endParaRPr lang="en-US" sz="950" dirty="0"/>
          </a:p>
        </p:txBody>
      </p:sp>
      <p:sp>
        <p:nvSpPr>
          <p:cNvPr id="44" name="Shape 41"/>
          <p:cNvSpPr/>
          <p:nvPr/>
        </p:nvSpPr>
        <p:spPr>
          <a:xfrm>
            <a:off x="4809744" y="3840480"/>
            <a:ext cx="3877056" cy="822960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4809744" y="3840480"/>
            <a:ext cx="59436" cy="82296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4956048" y="3877056"/>
            <a:ext cx="360273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Escala compartilhada</a:t>
            </a:r>
            <a:endParaRPr lang="en-US" sz="1050" dirty="0"/>
          </a:p>
        </p:txBody>
      </p:sp>
      <p:sp>
        <p:nvSpPr>
          <p:cNvPr id="47" name="Text 44"/>
          <p:cNvSpPr/>
          <p:nvPr/>
        </p:nvSpPr>
        <p:spPr>
          <a:xfrm>
            <a:off x="4956048" y="4123944"/>
            <a:ext cx="3602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Rateio da verba de propaganda, compra conjunta, tecnologia e sistemas que sozinho não pagaria.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4818888"/>
            <a:ext cx="9144000" cy="320040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4837176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Administração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7176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10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Desvantagens e Riscos dos Dois Lados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7200" y="749808"/>
            <a:ext cx="8229600" cy="512064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7200" y="749808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4360" y="795528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sistema distribui vantagens, mas também distribui vulnerabilidades. Cada parte fica exposta ao desempenho e à conduta da outra — e essa dependência mútua é a fonte da maioria dos litígios do setor.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57200" y="1389888"/>
            <a:ext cx="4133088" cy="310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30352" y="1389888"/>
            <a:ext cx="3986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Franqueado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457200" y="1773936"/>
            <a:ext cx="4133088" cy="268833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57200" y="1773936"/>
            <a:ext cx="59436" cy="268833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21792" y="1847088"/>
            <a:ext cx="3858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Independência limitada: preço, layout, sortimento e comunicação seguem o padrão da rede.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621792" y="2276856"/>
            <a:ext cx="3858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Inflexibilidade: reagir a uma oportunidade local pode exigir aprovação que não chega a tempo.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621792" y="2706624"/>
            <a:ext cx="3858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Dependência de compra: insumos vêm de fornecedores homologados, nem sempre os mais baratos.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621792" y="3136392"/>
            <a:ext cx="3858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 o resultado: royalties e fundo de propaganda incidem sobre faturamento, não sobre lucro.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621792" y="3566160"/>
            <a:ext cx="3858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reputacional cruzado: crise em outra unidade contamina a marca na sua cidade.</a:t>
            </a:r>
            <a:endParaRPr lang="en-US" sz="950" dirty="0"/>
          </a:p>
        </p:txBody>
      </p:sp>
      <p:sp>
        <p:nvSpPr>
          <p:cNvPr id="24" name="Text 21"/>
          <p:cNvSpPr/>
          <p:nvPr/>
        </p:nvSpPr>
        <p:spPr>
          <a:xfrm>
            <a:off x="621792" y="3995928"/>
            <a:ext cx="3858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saída: cláusulas de não concorrência e de repasse limitam a venda do negócio.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4809744" y="1389888"/>
            <a:ext cx="3877056" cy="31089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882896" y="1389888"/>
            <a:ext cx="3730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Franqueador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4809744" y="1773936"/>
            <a:ext cx="3877056" cy="2688336"/>
          </a:xfrm>
          <a:prstGeom prst="rect">
            <a:avLst/>
          </a:prstGeom>
          <a:solidFill>
            <a:srgbClr val="F4F7FF"/>
          </a:solidFill>
          <a:ln w="12700">
            <a:solidFill>
              <a:srgbClr val="D0DBF5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809744" y="1773936"/>
            <a:ext cx="59436" cy="268833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974336" y="1847088"/>
            <a:ext cx="3602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Desempenho fraco de franqueados derruba o resultado consolidado e a percepção da marca.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4974336" y="2276856"/>
            <a:ext cx="3602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Perda parcial de sigilo: o know-how circula por centenas de operadores independentes.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4974336" y="2706624"/>
            <a:ext cx="3602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Risco de descaracterização: manter o padrão operacional exige supervisão cara e constante.</a:t>
            </a:r>
            <a:endParaRPr lang="en-US" sz="950" dirty="0"/>
          </a:p>
        </p:txBody>
      </p:sp>
      <p:sp>
        <p:nvSpPr>
          <p:cNvPr id="32" name="Text 29"/>
          <p:cNvSpPr/>
          <p:nvPr/>
        </p:nvSpPr>
        <p:spPr>
          <a:xfrm>
            <a:off x="4974336" y="3136392"/>
            <a:ext cx="3602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 o resultado: a margem por unidade é menor do que na loja própria.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4974336" y="3566160"/>
            <a:ext cx="3602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Conflito de canal: e-commerce próprio pode canibalizar a venda do franqueado.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4974336" y="3995928"/>
            <a:ext cx="3602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▪"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Exposição jurídica: falha na COF ou no suporte gera anulação de contrato e devolução de valores.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Apresentação na tela (16:9)</PresentationFormat>
  <Paragraphs>0</Paragraphs>
  <Slides>22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CEFET/RJ - CCGADM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Administração de Varejo - Aula 10</dc:title>
  <dc:subject>PptxGenJS Presentation</dc:subject>
  <dc:creator>Prof. Paulo Henrique Pinho de Oliveira</dc:creator>
  <cp:lastModifiedBy>PAULO HENRIQUE PINHO DE OLIVEIRA</cp:lastModifiedBy>
  <cp:revision>2</cp:revision>
  <dcterms:created xsi:type="dcterms:W3CDTF">2026-08-03T22:08:20Z</dcterms:created>
  <dcterms:modified xsi:type="dcterms:W3CDTF">2026-08-03T22:13:29Z</dcterms:modified>
</cp:coreProperties>
</file>