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sldIdLst>
    <p:sldId id="279" r:id="rId5"/>
    <p:sldId id="256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10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9807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704EF6-CFDF-44A9-B5B1-2C8E1F1FE3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DECBA6-DBF3-4324-B51A-ED041AD44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16E5E2-355A-4C48-ACA4-01C7A44E9D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77417-9F64-4B18-9AF8-9CF271BE1D9B}" type="slidenum">
              <a:rPr lang="es-ES" altLang="pt-BR"/>
              <a:pPr>
                <a:defRPr/>
              </a:pPr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3502530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2" descr="Uma imagem com texto, Cara humana, logótipo, captura de ecrã&#10;&#10;Descrição gerada automaticamente">
            <a:extLst>
              <a:ext uri="{FF2B5EF4-FFF2-40B4-BE49-F238E27FC236}">
                <a16:creationId xmlns:a16="http://schemas.microsoft.com/office/drawing/2014/main" id="{BB94BFF6-0906-458A-8CC6-0CA826528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170">
            <a:extLst>
              <a:ext uri="{FF2B5EF4-FFF2-40B4-BE49-F238E27FC236}">
                <a16:creationId xmlns:a16="http://schemas.microsoft.com/office/drawing/2014/main" id="{EF56234C-9BD7-42CB-B13F-05640E7B5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0468" y="3233738"/>
            <a:ext cx="1057275" cy="255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pt-BR" sz="1500" b="1" dirty="0">
                <a:solidFill>
                  <a:schemeClr val="bg1"/>
                </a:solidFill>
              </a:rPr>
              <a:t>Aula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Case — Esfera · Programa de Fidelidade do Carrefour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1993392" cy="129844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" y="822960"/>
            <a:ext cx="19933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+30 mi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420624" y="1499616"/>
            <a:ext cx="1847088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clientes cadastrados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523744" y="768096"/>
            <a:ext cx="1993392" cy="129844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23744" y="822960"/>
            <a:ext cx="19933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R$+2 bi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2596896" y="1499616"/>
            <a:ext cx="1847088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compras rastreadas/ano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700016" y="768096"/>
            <a:ext cx="1993392" cy="129844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00016" y="822960"/>
            <a:ext cx="19933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 formatos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4773168" y="1499616"/>
            <a:ext cx="1847088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Hiper · Atacadão · Carrefour Express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76288" y="768096"/>
            <a:ext cx="1993392" cy="129844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76288" y="822960"/>
            <a:ext cx="19933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 CDP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6949440" y="1499616"/>
            <a:ext cx="1847088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Data Platform unificada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347472" y="2176272"/>
            <a:ext cx="8430768" cy="53035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47472" y="2176272"/>
            <a:ext cx="59436" cy="5303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2920" y="2231136"/>
            <a:ext cx="8229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Lançado em 2019, o Esfera é o maior programa de fidelidade do varejo alimentar brasileiro. Integrado ao app Meu Carrefour, centraliza dados de compras físicas e digitais em tempo real.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47472" y="2798064"/>
            <a:ext cx="4133088" cy="87782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47472" y="2798064"/>
            <a:ext cx="59436" cy="87782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93776" y="2889504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Acúmulo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493776" y="3182112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ponto a cada R$ 2 gastos no Carrefour. Bônus em categorias específicas (orgânicos, vinhos, bebidas premium) para incentivar up-sell.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773168" y="2798064"/>
            <a:ext cx="4133088" cy="87782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773168" y="2798064"/>
            <a:ext cx="59436" cy="87782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919472" y="2889504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Resgate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4919472" y="3182112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Troca por descontos na próxima compra, produtos gratuitos ou parceiros. Cashback imediato aumenta percepção de valor versus pontos a prazo.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347472" y="3767328"/>
            <a:ext cx="4133088" cy="87782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347472" y="3767328"/>
            <a:ext cx="59436" cy="87782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93776" y="3858768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Personalização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493776" y="4151376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Ofertas geradas por IA baseadas no histórico individual. O app exibe promoções diferentes para cada cliente no mesmo horário e loja.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4773168" y="3767328"/>
            <a:ext cx="4133088" cy="87782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773168" y="3767328"/>
            <a:ext cx="59436" cy="87782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919472" y="3858768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Retail Media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4919472" y="4151376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Dados do Esfera alimentam o Carrefour Links — plataforma de Retail Media. Fabricantes pagam para impactar clientes do segmento certo.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Case — Livelo · Programa de Coalizão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1993392" cy="129844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" y="804672"/>
            <a:ext cx="19933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+20 mi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20624" y="1481328"/>
            <a:ext cx="184708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participantes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523744" y="768096"/>
            <a:ext cx="1993392" cy="129844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23744" y="804672"/>
            <a:ext cx="19933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Banco do Brasil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 Bradesco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2596896" y="1481328"/>
            <a:ext cx="184708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Controladores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700016" y="768096"/>
            <a:ext cx="1993392" cy="129844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00016" y="804672"/>
            <a:ext cx="19933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+500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4773168" y="1481328"/>
            <a:ext cx="184708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parceiros acumuladores e resgatadores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76288" y="768096"/>
            <a:ext cx="1993392" cy="129844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76288" y="804672"/>
            <a:ext cx="19933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Milhas · Viagens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Produtos · Cashback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949440" y="1481328"/>
            <a:ext cx="184708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Opções de resgate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347472" y="2176272"/>
            <a:ext cx="8430768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47472" y="2176272"/>
            <a:ext cx="59436" cy="62179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2920" y="2231136"/>
            <a:ext cx="8229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Livelo é o maior programa de coalizão do Brasil: o cliente acumula pontos comprando em qualquer parceiro (varejistas, companhias aéreas, postos) e pode resgatar em qualquer outro. Isso dilui o custo do benefício entre os participantes.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47472" y="2889504"/>
            <a:ext cx="4133088" cy="841248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47472" y="2889504"/>
            <a:ext cx="59436" cy="84124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93776" y="2980944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Vantagem para o varejista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493776" y="3273552"/>
            <a:ext cx="3913632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precisa arcar com 100% do custo do programa. Os pontos Livelo têm valor percebido alto pelo consumidor sem custo direto alto para o parceiro.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773168" y="2889504"/>
            <a:ext cx="4133088" cy="841248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773168" y="2889504"/>
            <a:ext cx="59436" cy="84124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919472" y="2980944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Vantagem para o consumidor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4919472" y="3273552"/>
            <a:ext cx="3913632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Acumula mais rápido (vários parceiros) e tem mais opções de resgate. A percepção de velocidade de acumulação é o principal driver de satisfação.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347472" y="3822192"/>
            <a:ext cx="4133088" cy="841248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347472" y="3822192"/>
            <a:ext cx="59436" cy="8412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93776" y="3913632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Desafio: desinflação de pontos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493776" y="4206240"/>
            <a:ext cx="3913632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2022–23, vários programas desvalorizaram pontos para conter prejuízo. Isso gerou queda de NPS e desconfiança. Transparência é crítica.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4773168" y="3822192"/>
            <a:ext cx="4133088" cy="841248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773168" y="3822192"/>
            <a:ext cx="59436" cy="84124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919472" y="3913632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Integração com varejo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4919472" y="4206240"/>
            <a:ext cx="3913632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Parceiros como Shoptime, Americanas (quando ativa) e Netshoes usavam Livelo como diferencial. O parceiro varejista ganha tráfego qualificado de clientes Livelo.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Case — Smiles · De Milhas Aéreas a Ecossistema de Consumo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8229600" cy="65836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804672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Criado pela Gol Linhas Aéreas em 2009, o Smiles transcendeu a aviação e se tornou uma empresa independente listada na bolsa. A lição: um programa de fidelidade pode virar um produto financeiro lucrativo por si só.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1536192"/>
            <a:ext cx="8229600" cy="2743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153619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Linha do tempo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1847088"/>
            <a:ext cx="8229600" cy="475488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57200" y="1847088"/>
            <a:ext cx="749808" cy="47548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1847088"/>
            <a:ext cx="7498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2009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61872" y="1847088"/>
            <a:ext cx="73152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de milhas da Gol. Acúmulo por voos, resgate por passagens.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7200" y="2359152"/>
            <a:ext cx="8229600" cy="475488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57200" y="2359152"/>
            <a:ext cx="749808" cy="47548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2359152"/>
            <a:ext cx="7498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2013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261872" y="2359152"/>
            <a:ext cx="73152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IPO na B3. Smiles vira empresa independente — separação da Gol como operação.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457200" y="2871216"/>
            <a:ext cx="8229600" cy="475488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57200" y="2871216"/>
            <a:ext cx="749808" cy="47548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2871216"/>
            <a:ext cx="7498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2016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261872" y="2871216"/>
            <a:ext cx="73152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Expansão para varejo: parceiros como Netshoes, Americanas, Casas Bahia.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457200" y="3383280"/>
            <a:ext cx="8229600" cy="475488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7200" y="3383280"/>
            <a:ext cx="749808" cy="47548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3383280"/>
            <a:ext cx="7498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2020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1261872" y="3383280"/>
            <a:ext cx="73152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Cartão Smiles Banco Pan: acúmulo em qualquer compra. Smiles vira fintech.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457200" y="3895344"/>
            <a:ext cx="8229600" cy="475488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7200" y="3895344"/>
            <a:ext cx="749808" cy="47548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57200" y="3895344"/>
            <a:ext cx="7498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2024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1261872" y="3895344"/>
            <a:ext cx="73152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Integração Smiles × Gol sob pressão financeira. Aprendizado: dependência de parceiro.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457200" y="4425696"/>
            <a:ext cx="8229600" cy="40233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48640" y="4425696"/>
            <a:ext cx="8046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💡  Lição-chave: programa de fidelidade com dados e escala vira ativo financeiro independente — e pode valer mais que a empresa-mãe.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Armadilhas dos Programas de Fidelidade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47548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768096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⚠  Programas de fidelidade que não fidelizam: quando o benefício não compensa o esforço cognitivo do cliente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47472" y="1316736"/>
            <a:ext cx="4133088" cy="104241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47472" y="1316736"/>
            <a:ext cx="59436" cy="104241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3776" y="1371600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Benefício imperceptível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93776" y="1552401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cliente acumula pontos por meses e percebe que o resgate vale R$ 2,50. A relação esforço × recompensa é negativa. Resultado: desengajamento silencioso.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93776" y="2066544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Regra geral: o benefício deve ser percebido em no máximo 3 compras.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773168" y="1316736"/>
            <a:ext cx="4133088" cy="104241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73168" y="1316736"/>
            <a:ext cx="59436" cy="104241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919472" y="1371600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Complexidade excessiva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919472" y="1552401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Pontos com validade, categorias excluídas, múltiplas regras de conversão. O cliente desiste de entender e ignora o programa. Simplicidade é diferencial.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919472" y="2066544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Cashback direto supera pontos complexos em satisfação percebida.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347472" y="2450592"/>
            <a:ext cx="4133088" cy="104241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47472" y="2450592"/>
            <a:ext cx="59436" cy="104241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3776" y="2505456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Inflação de pontos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493776" y="2686257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varejista reduz o valor dos pontos para cortar custos. Clientes sentem a mudança mesmo sem anúncio. A quebra de confiança é irreversível e gera detratores.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93776" y="3200400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Caso Smiles 2019: desvalorização gerou queda de NPS e ação judicial.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773168" y="2450592"/>
            <a:ext cx="4133088" cy="104241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773168" y="2450592"/>
            <a:ext cx="59436" cy="104241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919472" y="2505456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Sem personalização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4919472" y="2686257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 os clientes recebem as mesmas ofertas, independente do histórico. O cliente A-tier recebe cupom de R$ 5 — sentimento de desvalorização.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919472" y="3200400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CRM + segmentação RFM resolve: cada tier recebe oferta proporcional ao valor.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347472" y="3584448"/>
            <a:ext cx="4133088" cy="104241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347472" y="3584448"/>
            <a:ext cx="59436" cy="104241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93776" y="3639312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Fidelidade ao desconto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93776" y="3820113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programa atrai apenas caçadores de promoção, não clientes leais. Quando acaba o desconto, o cliente vai embora. Isso é aquisição disfarçada de fidelização.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93776" y="4334256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Programas de 'desconto progressivo' sem experiência não criam vínculo.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773168" y="3584448"/>
            <a:ext cx="4133088" cy="104241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773168" y="3584448"/>
            <a:ext cx="59436" cy="104241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919472" y="3639312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Custo maior que o retorno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4919472" y="3820113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o custo do benefício supera o incremento de receita gerado pelo programa, ele destrói valor. Muitos varejistas não calculam o ROI do programa.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4919472" y="4334256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Métrica: Receita incremental do cliente no programa ÷ Custo do benefício &gt; 1.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é CRM no Varejo?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8229600" cy="80467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749808"/>
            <a:ext cx="59436" cy="80467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804672"/>
            <a:ext cx="79552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 (Customer Relationship Management) não é um software — é a estratégia de conhecer, segmentar, comunicar e reter clientes de forma sistemática, usando dados para tomar decisões melhores que os concorrentes.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1700784"/>
            <a:ext cx="2633472" cy="294436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1755648"/>
            <a:ext cx="245059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CRM Operacional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2249424"/>
            <a:ext cx="2450592" cy="365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2340864"/>
            <a:ext cx="245059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Automação de processos de atendimento, vendas e marketing. SAC integrado, e-mail disparado automaticamente após compra, chat com histórico do cliente.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48640" y="3822192"/>
            <a:ext cx="2450592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3895344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Salesforce, HubSpot, RD Station — plataformas usadas por grandes varejistas.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236976" y="1700784"/>
            <a:ext cx="2633472" cy="294436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328416" y="1755648"/>
            <a:ext cx="245059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CRM Analítico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328416" y="2249424"/>
            <a:ext cx="2450592" cy="365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28416" y="2340864"/>
            <a:ext cx="245059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Análise de dados de comportamento para segmentação e personalização. RFM, cohort analysis, predição de churn, identificação de clientes de alto LTV.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3328416" y="3822192"/>
            <a:ext cx="2450592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328416" y="3895344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Analytics 4, Mixpanel, Data Studio — dashboards de comportamento de cliente.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016752" y="1700784"/>
            <a:ext cx="2633472" cy="294436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108192" y="1755648"/>
            <a:ext cx="245059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CRM Colaborativo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6108192" y="2249424"/>
            <a:ext cx="2450592" cy="365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108192" y="2340864"/>
            <a:ext cx="245059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Compartilhamento de informações do cliente entre departamentos. O mesmo cliente reconhecido no app, na loja, no SAC e no WhatsApp — visão 360°.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6108192" y="3822192"/>
            <a:ext cx="2450592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08192" y="3895344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Integração entre ERP, plataforma de e-commerce (VTEX), CRM e CDP unificados.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Modelo RFM — Segmentando Clientes por Comportamento de Compra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2670048" cy="160934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" y="804672"/>
            <a:ext cx="267004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438912" y="1463040"/>
            <a:ext cx="2487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Recência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38912" y="1773936"/>
            <a:ext cx="2487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Há quantos dias o cliente fez a última compra?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38912" y="2066544"/>
            <a:ext cx="248716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Menor = melhor. Cliente inativo há 120+ dias está em risco de churn.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3182112" y="768096"/>
            <a:ext cx="2670048" cy="160934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82112" y="804672"/>
            <a:ext cx="267004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</a:t>
            </a:r>
            <a:endParaRPr lang="en-US" sz="4000" dirty="0"/>
          </a:p>
        </p:txBody>
      </p:sp>
      <p:sp>
        <p:nvSpPr>
          <p:cNvPr id="17" name="Text 15"/>
          <p:cNvSpPr/>
          <p:nvPr/>
        </p:nvSpPr>
        <p:spPr>
          <a:xfrm>
            <a:off x="3273552" y="1463040"/>
            <a:ext cx="2487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Frequência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73552" y="1773936"/>
            <a:ext cx="2487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Quantas compras fez no período analisado?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273552" y="2066544"/>
            <a:ext cx="248716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Maior = melhor. Alta frequência indica hábito formado e baixo custo de retenção.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016752" y="768096"/>
            <a:ext cx="2670048" cy="160934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016752" y="804672"/>
            <a:ext cx="267004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</a:t>
            </a:r>
            <a:endParaRPr lang="en-US" sz="4000" dirty="0"/>
          </a:p>
        </p:txBody>
      </p:sp>
      <p:sp>
        <p:nvSpPr>
          <p:cNvPr id="22" name="Text 20"/>
          <p:cNvSpPr/>
          <p:nvPr/>
        </p:nvSpPr>
        <p:spPr>
          <a:xfrm>
            <a:off x="6108192" y="1463040"/>
            <a:ext cx="2487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Valor (Monetary)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08192" y="1773936"/>
            <a:ext cx="2487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 o gasto total no período?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108192" y="2066544"/>
            <a:ext cx="248716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Maior = melhor. Identifica clientes de alto LTV que merecem tratamento diferenciado.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47472" y="2505456"/>
            <a:ext cx="8430768" cy="32918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47472" y="2505456"/>
            <a:ext cx="843076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Clusters típicos de segmentação RFM no varejo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347472" y="2871216"/>
            <a:ext cx="2779776" cy="85953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47472" y="2871216"/>
            <a:ext cx="59436" cy="85953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20624" y="2907792"/>
            <a:ext cx="658368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20624" y="2907792"/>
            <a:ext cx="6583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R↑ F↑ M↑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133856" y="2907792"/>
            <a:ext cx="19202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Campeões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93776" y="3182112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Comprou recente, muitas vezes, alto valor. Seu melhor cliente.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93776" y="3438144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VIP: acesso exclusivo, convite a eventos, sem desconto — ele já ama.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3264408" y="2871216"/>
            <a:ext cx="2779776" cy="85953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264408" y="2871216"/>
            <a:ext cx="59436" cy="85953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337560" y="2907792"/>
            <a:ext cx="658368" cy="23774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337560" y="2907792"/>
            <a:ext cx="6583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F↑ M↑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4050792" y="2907792"/>
            <a:ext cx="19202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Fiéis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3410712" y="3182112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 com frequência e gasta bem, mas a recência pode variar.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3410712" y="3438144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Up-sell, cashback progressivo, comunicação de novidades.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6181344" y="2871216"/>
            <a:ext cx="2779776" cy="85953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181344" y="2871216"/>
            <a:ext cx="59436" cy="85953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254496" y="2907792"/>
            <a:ext cx="658368" cy="23774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254496" y="2907792"/>
            <a:ext cx="6583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R↓ antes ↑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967728" y="2907792"/>
            <a:ext cx="19202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Em risco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6327648" y="3182112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Já foi campeão, mas está sumindo. Sinal de churn iminente.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6327648" y="3438144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Reativação urgente: cupom personalizado, contato direto pelo SAC.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347472" y="3803904"/>
            <a:ext cx="2779776" cy="85953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347472" y="3803904"/>
            <a:ext cx="59436" cy="85953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420624" y="3840480"/>
            <a:ext cx="658368" cy="23774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20624" y="3840480"/>
            <a:ext cx="6583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R↓ F↓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1133856" y="3840480"/>
            <a:ext cx="19202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Hibernando</a:t>
            </a:r>
            <a:endParaRPr lang="en-US" sz="1100" dirty="0"/>
          </a:p>
        </p:txBody>
      </p:sp>
      <p:sp>
        <p:nvSpPr>
          <p:cNvPr id="53" name="Text 51"/>
          <p:cNvSpPr/>
          <p:nvPr/>
        </p:nvSpPr>
        <p:spPr>
          <a:xfrm>
            <a:off x="493776" y="4114800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Comprou há muito tempo, pouco engajado. Difícil recuperar.</a:t>
            </a:r>
            <a:endParaRPr lang="en-US" sz="900" dirty="0"/>
          </a:p>
        </p:txBody>
      </p:sp>
      <p:sp>
        <p:nvSpPr>
          <p:cNvPr id="54" name="Text 52"/>
          <p:cNvSpPr/>
          <p:nvPr/>
        </p:nvSpPr>
        <p:spPr>
          <a:xfrm>
            <a:off x="493776" y="4370832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Campanha de win-back com oferta agressiva. Se não responder, arquivar.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3264408" y="3803904"/>
            <a:ext cx="2779776" cy="85953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3264408" y="3803904"/>
            <a:ext cx="59436" cy="85953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3337560" y="3840480"/>
            <a:ext cx="658368" cy="23774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3337560" y="3840480"/>
            <a:ext cx="6583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R↑ F↓</a:t>
            </a:r>
            <a:endParaRPr lang="en-US" sz="800" dirty="0"/>
          </a:p>
        </p:txBody>
      </p:sp>
      <p:sp>
        <p:nvSpPr>
          <p:cNvPr id="59" name="Text 57"/>
          <p:cNvSpPr/>
          <p:nvPr/>
        </p:nvSpPr>
        <p:spPr>
          <a:xfrm>
            <a:off x="4050792" y="3840480"/>
            <a:ext cx="19202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Novos clientes</a:t>
            </a:r>
            <a:endParaRPr lang="en-US" sz="1100" dirty="0"/>
          </a:p>
        </p:txBody>
      </p:sp>
      <p:sp>
        <p:nvSpPr>
          <p:cNvPr id="60" name="Text 58"/>
          <p:cNvSpPr/>
          <p:nvPr/>
        </p:nvSpPr>
        <p:spPr>
          <a:xfrm>
            <a:off x="3410712" y="4114800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Comprou recentemente mas ainda não criou hábito.</a:t>
            </a:r>
            <a:endParaRPr lang="en-US" sz="900" dirty="0"/>
          </a:p>
        </p:txBody>
      </p:sp>
      <p:sp>
        <p:nvSpPr>
          <p:cNvPr id="61" name="Text 59"/>
          <p:cNvSpPr/>
          <p:nvPr/>
        </p:nvSpPr>
        <p:spPr>
          <a:xfrm>
            <a:off x="3410712" y="4370832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Sequência de boas-vindas. Incentivo à segunda compra em 30 dias.</a:t>
            </a:r>
            <a:endParaRPr lang="en-US" sz="850" dirty="0"/>
          </a:p>
        </p:txBody>
      </p:sp>
      <p:sp>
        <p:nvSpPr>
          <p:cNvPr id="62" name="Shape 60"/>
          <p:cNvSpPr/>
          <p:nvPr/>
        </p:nvSpPr>
        <p:spPr>
          <a:xfrm>
            <a:off x="6181344" y="3803904"/>
            <a:ext cx="2779776" cy="85953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6181344" y="3803904"/>
            <a:ext cx="59436" cy="85953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6254496" y="3840480"/>
            <a:ext cx="658368" cy="23774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6254496" y="3840480"/>
            <a:ext cx="6583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R↑ F↑ M↓</a:t>
            </a:r>
            <a:endParaRPr lang="en-US" sz="800" dirty="0"/>
          </a:p>
        </p:txBody>
      </p:sp>
      <p:sp>
        <p:nvSpPr>
          <p:cNvPr id="66" name="Text 64"/>
          <p:cNvSpPr/>
          <p:nvPr/>
        </p:nvSpPr>
        <p:spPr>
          <a:xfrm>
            <a:off x="6967728" y="3840480"/>
            <a:ext cx="19202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Potencial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327648" y="4114800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Frequente e recente, mas ticket baixo. Pode crescer.</a:t>
            </a:r>
            <a:endParaRPr lang="en-US" sz="900" dirty="0"/>
          </a:p>
        </p:txBody>
      </p:sp>
      <p:sp>
        <p:nvSpPr>
          <p:cNvPr id="68" name="Text 66"/>
          <p:cNvSpPr/>
          <p:nvPr/>
        </p:nvSpPr>
        <p:spPr>
          <a:xfrm>
            <a:off x="6327648" y="4370832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Cross-sell, bundle, incentivo a categorias de maior valor.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Ciclo CRM — Da Segmentação à Ação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2505456"/>
            <a:ext cx="8229600" cy="36576"/>
          </a:xfrm>
          <a:prstGeom prst="rect">
            <a:avLst/>
          </a:prstGeom>
          <a:solidFill>
            <a:srgbClr val="2A4080"/>
          </a:solidFill>
          <a:ln w="12700">
            <a:solidFill>
              <a:srgbClr val="2A408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804672"/>
            <a:ext cx="2633472" cy="160934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896112"/>
            <a:ext cx="384048" cy="384048"/>
          </a:xfrm>
          <a:prstGeom prst="ellipse">
            <a:avLst/>
          </a:prstGeom>
          <a:solidFill>
            <a:srgbClr val="0A184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8961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87552" y="896112"/>
            <a:ext cx="20299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Coleta de Dados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1335024"/>
            <a:ext cx="2450592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1426464"/>
            <a:ext cx="245059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Transações no PDV e e-commerce · Programa de fidelidade · App e site (cookies 1P) · SAC e WhatsApp · Pesquisas NPS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236976" y="804672"/>
            <a:ext cx="2633472" cy="160934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328416" y="896112"/>
            <a:ext cx="384048" cy="384048"/>
          </a:xfrm>
          <a:prstGeom prst="ellipse">
            <a:avLst/>
          </a:prstGeom>
          <a:solidFill>
            <a:srgbClr val="0A184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328416" y="8961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767328" y="896112"/>
            <a:ext cx="20299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Limpeza e Unificação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3328416" y="1335024"/>
            <a:ext cx="2450592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28416" y="1426464"/>
            <a:ext cx="245059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Deduplicação de cadastros · Enriquecimento de dados · CDP (Customer Data Platform) · Matching de identidade (e-mail, CPF, telefone)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016752" y="804672"/>
            <a:ext cx="2633472" cy="160934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108192" y="896112"/>
            <a:ext cx="384048" cy="384048"/>
          </a:xfrm>
          <a:prstGeom prst="ellipse">
            <a:avLst/>
          </a:prstGeom>
          <a:solidFill>
            <a:srgbClr val="0A184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108192" y="8961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547104" y="896112"/>
            <a:ext cx="20299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Segmentação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108192" y="1335024"/>
            <a:ext cx="2450592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108192" y="1426464"/>
            <a:ext cx="245059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RFM · Clusters comportamentais · Segmentação por canal preferido · Predição de churn e de próxima compra com ML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57200" y="2633472"/>
            <a:ext cx="2633472" cy="160934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48640" y="2724912"/>
            <a:ext cx="384048" cy="384048"/>
          </a:xfrm>
          <a:prstGeom prst="ellipse">
            <a:avLst/>
          </a:prstGeom>
          <a:solidFill>
            <a:srgbClr val="0A184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27249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987552" y="2724912"/>
            <a:ext cx="20299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Campanha Personalizada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548640" y="3163824"/>
            <a:ext cx="2450592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48640" y="3255264"/>
            <a:ext cx="245059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E-mail com produto baseado no histórico · Push no app no horário certo · WhatsApp com oferta do segmento · Cupom no valor exato do próximo gatilho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3236976" y="2633472"/>
            <a:ext cx="2633472" cy="160934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328416" y="2724912"/>
            <a:ext cx="384048" cy="384048"/>
          </a:xfrm>
          <a:prstGeom prst="ellipse">
            <a:avLst/>
          </a:prstGeom>
          <a:solidFill>
            <a:srgbClr val="0A184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328416" y="27249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3767328" y="2724912"/>
            <a:ext cx="20299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Mensuração</a:t>
            </a:r>
            <a:endParaRPr lang="en-US" sz="1250" dirty="0"/>
          </a:p>
        </p:txBody>
      </p:sp>
      <p:sp>
        <p:nvSpPr>
          <p:cNvPr id="40" name="Shape 38"/>
          <p:cNvSpPr/>
          <p:nvPr/>
        </p:nvSpPr>
        <p:spPr>
          <a:xfrm>
            <a:off x="3328416" y="3163824"/>
            <a:ext cx="2450592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328416" y="3255264"/>
            <a:ext cx="245059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Taxa de abertura · Taxa de conversão por segmento · Incremento de ticket · LTV antes e depois · ROI da campanha vs. custo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6016752" y="2633472"/>
            <a:ext cx="2633472" cy="16093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108192" y="2724912"/>
            <a:ext cx="384048" cy="384048"/>
          </a:xfrm>
          <a:prstGeom prst="ellipse">
            <a:avLst/>
          </a:prstGeom>
          <a:solidFill>
            <a:srgbClr val="0A184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108192" y="27249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6547104" y="2724912"/>
            <a:ext cx="20299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Retroalimentação</a:t>
            </a:r>
            <a:endParaRPr lang="en-US" sz="1250" dirty="0"/>
          </a:p>
        </p:txBody>
      </p:sp>
      <p:sp>
        <p:nvSpPr>
          <p:cNvPr id="46" name="Shape 44"/>
          <p:cNvSpPr/>
          <p:nvPr/>
        </p:nvSpPr>
        <p:spPr>
          <a:xfrm>
            <a:off x="6108192" y="3163824"/>
            <a:ext cx="2450592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108192" y="3255264"/>
            <a:ext cx="245059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Aprendizado entra no modelo de segmentação · Ciclo se repete com dados mais ricos · O CRM fica mais preciso a cada ciclo</a:t>
            </a:r>
            <a:endParaRPr lang="en-US" sz="1050" dirty="0"/>
          </a:p>
        </p:txBody>
      </p:sp>
      <p:sp>
        <p:nvSpPr>
          <p:cNvPr id="48" name="Shape 46"/>
          <p:cNvSpPr/>
          <p:nvPr/>
        </p:nvSpPr>
        <p:spPr>
          <a:xfrm>
            <a:off x="457200" y="4334256"/>
            <a:ext cx="8229600" cy="34747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548640" y="4334256"/>
            <a:ext cx="8046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🔄  O ciclo é contínuo. A cada rodada, os modelos ficam mais precisos e as campanhas mais relevantes — o CRM melhora com o tempo.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First-Party Data e LGPD — Desafio e Oportunidade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65836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65836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8229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eliminou os cookies de terceiros no Chrome em 2024. Facebook reduziu o acesso de anunciantes a dados de comportamento. O varejista que tem dados próprios dos seus clientes ganhou uma vantagem competitiva estrutural.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47472" y="1554480"/>
            <a:ext cx="4133088" cy="3657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84048" y="1554480"/>
            <a:ext cx="4096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First-Party Data — a vantagem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47472" y="1956816"/>
            <a:ext cx="4133088" cy="64008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47472" y="1956816"/>
            <a:ext cx="59436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93776" y="2048256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é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93776" y="2340864"/>
            <a:ext cx="3913632" cy="164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Dados coletados diretamente pelo varejista: cadastro, histórico de compras, comportamento no app, interações com SAC.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47472" y="2651760"/>
            <a:ext cx="4133088" cy="64008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47472" y="2651760"/>
            <a:ext cx="59436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3776" y="2743200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Por que vale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93776" y="3035808"/>
            <a:ext cx="3913632" cy="164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exclusivo (concorrente não tem), preciso (comportamento real) e legal (com consentimento LGPD).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47472" y="3346704"/>
            <a:ext cx="4133088" cy="64008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47472" y="3346704"/>
            <a:ext cx="59436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93776" y="3438144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Como coletar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493776" y="3730752"/>
            <a:ext cx="3913632" cy="164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de fidelidade, login no app, pesquisas NPS, chatbot no WhatsApp, cadastro na loja.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47472" y="4041648"/>
            <a:ext cx="4133088" cy="64008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347472" y="4041648"/>
            <a:ext cx="59436" cy="640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93776" y="4133088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Como usar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493776" y="4425696"/>
            <a:ext cx="3913632" cy="164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CRM, personalização de ofertas, Retail Media, predição de demanda, segmentação omnichannel.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554480"/>
            <a:ext cx="4023360" cy="36576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91456" y="1554480"/>
            <a:ext cx="3986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LGPD — não é só compliance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4754880" y="1956816"/>
            <a:ext cx="4023360" cy="64008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4754880" y="1956816"/>
            <a:ext cx="59436" cy="64008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901184" y="2048256"/>
            <a:ext cx="38221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exige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4901184" y="2340864"/>
            <a:ext cx="3803904" cy="164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Consentimento explícito para coleta, uso claro dos dados, direito de exclusão, segurança no armazenamento.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4754880" y="2651760"/>
            <a:ext cx="4023360" cy="64008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754880" y="2651760"/>
            <a:ext cx="59436" cy="64008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901184" y="2743200"/>
            <a:ext cx="38221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Penalidades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4901184" y="3035808"/>
            <a:ext cx="3803904" cy="164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Até 2% do faturamento, limitado a R$ 50 mi por infração. ANPD fiscaliza com crescente rigor.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4754880" y="3346704"/>
            <a:ext cx="4023360" cy="64008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4754880" y="3346704"/>
            <a:ext cx="59436" cy="64008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901184" y="3438144"/>
            <a:ext cx="38221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Oportunidade</a:t>
            </a:r>
            <a:endParaRPr lang="en-US" sz="1150" dirty="0"/>
          </a:p>
        </p:txBody>
      </p:sp>
      <p:sp>
        <p:nvSpPr>
          <p:cNvPr id="44" name="Text 42"/>
          <p:cNvSpPr/>
          <p:nvPr/>
        </p:nvSpPr>
        <p:spPr>
          <a:xfrm>
            <a:off x="4901184" y="3730752"/>
            <a:ext cx="3803904" cy="164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Marcas transparentes têm NPS maior. 'Seus dados são usados só para melhorar sua experiência' — isso fideliza.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4754880" y="4041648"/>
            <a:ext cx="4023360" cy="64008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4754880" y="4041648"/>
            <a:ext cx="59436" cy="64008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901184" y="4133088"/>
            <a:ext cx="38221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Exemplo</a:t>
            </a:r>
            <a:endParaRPr lang="en-US" sz="1150" dirty="0"/>
          </a:p>
        </p:txBody>
      </p:sp>
      <p:sp>
        <p:nvSpPr>
          <p:cNvPr id="48" name="Text 46"/>
          <p:cNvSpPr/>
          <p:nvPr/>
        </p:nvSpPr>
        <p:spPr>
          <a:xfrm>
            <a:off x="4901184" y="4425696"/>
            <a:ext cx="3803904" cy="164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 e O Boticário usam LGPD como diferencial: comunicam claramente o uso dos dados e colhem confiança.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CRM e Omnichannel — A Visão 360° do Cliente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8229600" cy="65836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804672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santo graal do varejo: o cliente que pesquisa no app, compra na loja física e liga para o SAC deve ser reconhecido como a mesma pessoa em todos os pontos de contato — sem precisar se apresentar de novo.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554480"/>
            <a:ext cx="2651760" cy="146304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1609344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App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48640" y="1975104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Pesquisa produto e adiciona ao carrinho.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48640" y="2414016"/>
            <a:ext cx="2468880" cy="18288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2487168"/>
            <a:ext cx="246888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Histórico de busca, produtos vistos, tempo na página.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236976" y="1554480"/>
            <a:ext cx="2651760" cy="146304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28416" y="1609344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 física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3328416" y="1975104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Experimenta o produto com auxílio de vendedor.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328416" y="2414016"/>
            <a:ext cx="2468880" cy="18288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328416" y="2487168"/>
            <a:ext cx="246888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Nota fiscal com CPF, produto comprado, caixa utilizado.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6016752" y="1554480"/>
            <a:ext cx="2651760" cy="146304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08192" y="1609344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E-mail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108192" y="1975104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Recebe recomendação do produto que viu no app.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108192" y="2414016"/>
            <a:ext cx="2468880" cy="18288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108192" y="2487168"/>
            <a:ext cx="246888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Taxa de abertura, clique, produto que gerou conversão.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57200" y="3127248"/>
            <a:ext cx="2651760" cy="146304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3182112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WhatsApp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548640" y="3547872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Pergunta sobre prazo de entrega do pedido.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48640" y="3986784"/>
            <a:ext cx="2468880" cy="18288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4059936"/>
            <a:ext cx="246888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Motivo de contato, resolução no primeiro atendimento (FCR).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3236976" y="3127248"/>
            <a:ext cx="2651760" cy="146304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328416" y="3182112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SAC / Chat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3328416" y="3547872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Reporta problema com produto entregue.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3328416" y="3986784"/>
            <a:ext cx="2468880" cy="18288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328416" y="4059936"/>
            <a:ext cx="246888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Tipo de reclamação, tempo de resolução, impacto no NPS.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6016752" y="3127248"/>
            <a:ext cx="2651760" cy="146304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108192" y="3182112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Programa fidelidade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6108192" y="3547872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Resgata pontos na loja física.</a:t>
            </a:r>
            <a:endParaRPr lang="en-US" sz="1050" dirty="0"/>
          </a:p>
        </p:txBody>
      </p:sp>
      <p:sp>
        <p:nvSpPr>
          <p:cNvPr id="41" name="Shape 39"/>
          <p:cNvSpPr/>
          <p:nvPr/>
        </p:nvSpPr>
        <p:spPr>
          <a:xfrm>
            <a:off x="6108192" y="3986784"/>
            <a:ext cx="2468880" cy="18288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108192" y="4059936"/>
            <a:ext cx="246888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Cluster RFM atualizado em tempo real, próximo gatilho de resgate.</a:t>
            </a:r>
            <a:endParaRPr lang="en-US" sz="9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Lifetime Value (LTV) — A Métrica Central do Relacionamento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84048" y="749808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LTV é o valor total que um cliente gera para o varejista ao longo de toda a sua relação comercial. É a métrica que transforma relacionamento em argumento financeiro.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47472" y="1170432"/>
            <a:ext cx="8430768" cy="10789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8912" y="1225296"/>
            <a:ext cx="83393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LTV  =  Ticket Médio  ×  Frequência de Compra (ano)  ×  Tempo de Relacionamento (anos)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38912" y="1700784"/>
            <a:ext cx="83393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Versão com margem:   LTV  =  (Ticket Médio × Frequência × Margem Bruta %)  ×  Tempo de Relacionamento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47472" y="2359152"/>
            <a:ext cx="4041648" cy="237744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47472" y="2359152"/>
            <a:ext cx="4041648" cy="40233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38912" y="2359152"/>
            <a:ext cx="395020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Exemplo — Cliente A (Pão de Açúcar)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02336" y="2816352"/>
            <a:ext cx="393192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5488" y="281635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Ticket médio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340864" y="2816352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R$ 200 por visita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" y="3200400"/>
            <a:ext cx="3931920" cy="365760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" y="32004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Frequência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340864" y="320040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2× por semana = 104×/ano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02336" y="3584448"/>
            <a:ext cx="393192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5488" y="358444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Tempo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2340864" y="3584448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anos de relacionamento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02336" y="3968496"/>
            <a:ext cx="3931920" cy="365760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5488" y="3968496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LTV bruto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2340864" y="3968496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R$ 200 × 104 × 5 = R$ 104.000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02336" y="4352544"/>
            <a:ext cx="393192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75488" y="4352544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Margem 25%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2340864" y="4352544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LTV com margem = R$ 26.000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572000" y="2359152"/>
            <a:ext cx="4206240" cy="237744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572000" y="2359152"/>
            <a:ext cx="4206240" cy="40233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663440" y="2359152"/>
            <a:ext cx="4114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aumenta o LTV?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4626864" y="2816352"/>
            <a:ext cx="4078224" cy="42062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4626864" y="2816352"/>
            <a:ext cx="59436" cy="42062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773168" y="2772709"/>
            <a:ext cx="38770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↑ Frequência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4773168" y="3034144"/>
            <a:ext cx="3858768" cy="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CRM, fidelidade, programa de recorrência, lembrete pós-compra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4626864" y="3291840"/>
            <a:ext cx="4078224" cy="42062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4626864" y="3291840"/>
            <a:ext cx="59436" cy="42062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773168" y="3248197"/>
            <a:ext cx="38770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↑ Ticket</a:t>
            </a:r>
            <a:endParaRPr lang="en-US" sz="1150" dirty="0"/>
          </a:p>
        </p:txBody>
      </p:sp>
      <p:sp>
        <p:nvSpPr>
          <p:cNvPr id="42" name="Text 40"/>
          <p:cNvSpPr/>
          <p:nvPr/>
        </p:nvSpPr>
        <p:spPr>
          <a:xfrm>
            <a:off x="4773168" y="3509632"/>
            <a:ext cx="3858768" cy="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Cross-sell, up-sell, bundle, incentivo à experimentação de categorias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4626864" y="3767328"/>
            <a:ext cx="4078224" cy="42062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4626864" y="3767328"/>
            <a:ext cx="59436" cy="42062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773168" y="3723685"/>
            <a:ext cx="38770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↑ Tempo</a:t>
            </a:r>
            <a:endParaRPr lang="en-US" sz="1150" dirty="0"/>
          </a:p>
        </p:txBody>
      </p:sp>
      <p:sp>
        <p:nvSpPr>
          <p:cNvPr id="46" name="Text 44"/>
          <p:cNvSpPr/>
          <p:nvPr/>
        </p:nvSpPr>
        <p:spPr>
          <a:xfrm>
            <a:off x="4773168" y="3985120"/>
            <a:ext cx="3858768" cy="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NPS alto, experiência positiva, resolução rápida de problemas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4626864" y="4242816"/>
            <a:ext cx="4078224" cy="42062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4626864" y="4242816"/>
            <a:ext cx="59436" cy="42062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773168" y="4199173"/>
            <a:ext cx="38770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↓ Churn</a:t>
            </a:r>
            <a:endParaRPr lang="en-US" sz="1150" dirty="0"/>
          </a:p>
        </p:txBody>
      </p:sp>
      <p:sp>
        <p:nvSpPr>
          <p:cNvPr id="50" name="Text 48"/>
          <p:cNvSpPr/>
          <p:nvPr/>
        </p:nvSpPr>
        <p:spPr>
          <a:xfrm>
            <a:off x="4773168" y="4460608"/>
            <a:ext cx="3858768" cy="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Reativação de inativos, win-back antes que o cliente vá embora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217920" y="201168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9BBCF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CEFET/RJ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217920" y="585216"/>
            <a:ext cx="2743200" cy="27432"/>
          </a:xfrm>
          <a:prstGeom prst="rect">
            <a:avLst/>
          </a:prstGeom>
          <a:solidFill>
            <a:srgbClr val="9BBCF0"/>
          </a:solidFill>
          <a:ln w="12700">
            <a:solidFill>
              <a:srgbClr val="9BBC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828800" y="868680"/>
            <a:ext cx="6858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Marketing de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1828800" y="1444752"/>
            <a:ext cx="6858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Relacionamento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1828800" y="2029968"/>
            <a:ext cx="6858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 CRM no Varejo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1828800" y="2670048"/>
            <a:ext cx="4572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28800" y="2779776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Paulo Henrique Pinho de Oliveira  |  CEFET/RJ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1828800" y="3200400"/>
            <a:ext cx="1188720" cy="40233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828800" y="3200400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2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154680" y="3200400"/>
            <a:ext cx="1371600" cy="402336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54680" y="3200400"/>
            <a:ext cx="1371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cs typeface="Calibri Bold" pitchFamily="34" charset="-120"/>
              </a:rPr>
              <a:t>CCGADM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4832604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alunosdoph.com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114800" y="4832604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Administração de Varejo – GADM2536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LTV × CAC — A Equação Financeira do Relacionamento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4005072" cy="98755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804672"/>
            <a:ext cx="382219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CAC — Custo de Aquisição de Cliente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1152144"/>
            <a:ext cx="382219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Soma de todos os custos de marketing e vendas dividida pelo número de novos clientes gerados no período.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645152" y="749808"/>
            <a:ext cx="4041648" cy="9875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45152" y="804672"/>
            <a:ext cx="404164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LTV ÷ CAC ≥ 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736592" y="1298448"/>
            <a:ext cx="385876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Proporção mínima saudável para o varejo digital.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57200" y="1865376"/>
            <a:ext cx="8229600" cy="67665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7200" y="1865376"/>
            <a:ext cx="2011680" cy="67665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30352" y="1865376"/>
            <a:ext cx="1865376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LTV ÷ CAC &lt; 1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30352" y="2212848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Negócio inviável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2523744" y="1920240"/>
            <a:ext cx="607161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Você gasta mais para adquirir o cliente do que ele gera de receita. Cada cliente novo destrói valor. Revisão urgente de modelo.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57200" y="2596896"/>
            <a:ext cx="8229600" cy="67665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7200" y="2596896"/>
            <a:ext cx="2011680" cy="67665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30352" y="2596896"/>
            <a:ext cx="1865376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LTV ÷ CAC = 1–2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30352" y="2944368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Zona de perigo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2523744" y="2651760"/>
            <a:ext cx="607161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negócio opera no limite. Qualquer variação de custo ou churn coloca a operação no vermelho. Sem margem para crescimento.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57200" y="3328416"/>
            <a:ext cx="8229600" cy="67665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7200" y="3328416"/>
            <a:ext cx="2011680" cy="67665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30352" y="3328416"/>
            <a:ext cx="1865376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LTV ÷ CAC = 3–5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530352" y="3675888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Zona saudável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2523744" y="3383280"/>
            <a:ext cx="607161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cada R$ 1 gasto em aquisição, gera R$ 3–5 em LTV. Há margem para investir em crescimento e retenção simultaneamente.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457200" y="4059936"/>
            <a:ext cx="8229600" cy="67665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57200" y="4059936"/>
            <a:ext cx="2011680" cy="67665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30352" y="4059936"/>
            <a:ext cx="1865376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LTV ÷ CAC &gt; 5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30352" y="4407408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Crescimento acelerado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2523744" y="4114800"/>
            <a:ext cx="607161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negócio pode aumentar o CAC para crescer mais rápido. Investir mais em aquisição ainda gera retorno muito positivo.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457200" y="4645152"/>
            <a:ext cx="8229600" cy="25603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48640" y="4645152"/>
            <a:ext cx="8046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No e-commerce brasileiro: CAC médio R$ 80–150 · LTV saudável esperado: R$ 400–600 por cliente nos primeiros 3 anos.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Atividade — Estudo de Caso CRM  (2 pts da P1)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4864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54864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822960"/>
            <a:ext cx="8229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Individual · Entrega até a Aula 5 (16/03) · Formato: documento de 1–2 páginas (PDF ou Word)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47472" y="1426464"/>
            <a:ext cx="4133088" cy="149961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1426464"/>
            <a:ext cx="566928" cy="149961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7472" y="1426464"/>
            <a:ext cx="566928" cy="1499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1024128" y="1517904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Escolha o programa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024128" y="1883664"/>
            <a:ext cx="3328416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Selecione um programa de fidelidade de um varejista real (pode ser um que você usa). Exemplos: Esfera (Carrefour), Stix (GPA), Méliuz, Meli+, Smiles, programa do supermercado do bairro.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773168" y="1426464"/>
            <a:ext cx="4133088" cy="149961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73168" y="1426464"/>
            <a:ext cx="566928" cy="149961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73168" y="1426464"/>
            <a:ext cx="566928" cy="1499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5449824" y="1517904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Análise do programa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449824" y="1883664"/>
            <a:ext cx="3328416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Descreva: Tipo de programa (pontos, cashback, coalizão, assinatura). Mecânica de acúmulo e resgate. Canais de comunicação com o cliente. Percepção de valor: o benefício é claro para o consumidor?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47472" y="3035808"/>
            <a:ext cx="4133088" cy="149961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47472" y="3035808"/>
            <a:ext cx="566928" cy="149961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47472" y="3035808"/>
            <a:ext cx="566928" cy="1499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2800" dirty="0"/>
          </a:p>
        </p:txBody>
      </p:sp>
      <p:sp>
        <p:nvSpPr>
          <p:cNvPr id="26" name="Text 24"/>
          <p:cNvSpPr/>
          <p:nvPr/>
        </p:nvSpPr>
        <p:spPr>
          <a:xfrm>
            <a:off x="1024128" y="3127248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Cálculo de LTV aproximado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024128" y="3493008"/>
            <a:ext cx="3328416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base em dados públicos ou estimativas razoáveis: estime o ticket médio, a frequência de compra e o tempo de relacionamento típico. Calcule o LTV bruto. Compare com o custo estimado do benefício.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73168" y="3035808"/>
            <a:ext cx="4133088" cy="149961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773168" y="3035808"/>
            <a:ext cx="566928" cy="149961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773168" y="3035808"/>
            <a:ext cx="566928" cy="1499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2800" dirty="0"/>
          </a:p>
        </p:txBody>
      </p:sp>
      <p:sp>
        <p:nvSpPr>
          <p:cNvPr id="31" name="Text 29"/>
          <p:cNvSpPr/>
          <p:nvPr/>
        </p:nvSpPr>
        <p:spPr>
          <a:xfrm>
            <a:off x="5449824" y="3127248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Proposta de melhoria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5449824" y="3493008"/>
            <a:ext cx="3328416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Identifique um ponto de melhoria no programa. Pode ser: mecânica de gamificação, personalização, transparência, canal de comunicação, ou integração com CRM. Justifique com base nos conceitos desta aula.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920240" y="77724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Referências desta aula: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920240" y="117043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KOTLER &amp; KELLER – Administração de Marketing, 15ª ed. (Cap. 13 – CRM e Fidelização)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920240" y="144475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REICHHELD, F. &amp; SCHEFTER, P. – E-Loyalty. Harvard Business Review, 2000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920240" y="171907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CHRISTENSEN, Clayton – Competing Against Luck. Harper Business, 2016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920240" y="199339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IBEVAR 2024 · SBVC – Pesquisa Varejo e Relacionamento 2024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920240" y="226771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IAB Brasil – Retail Media &amp; First-Party Data Report, 2024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920240" y="2633472"/>
            <a:ext cx="6858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274320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Próxima Aula  (13/03):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920240" y="3072384"/>
            <a:ext cx="6858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Trade Marketing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1920240" y="3675888"/>
            <a:ext cx="6858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 Gerenciamento por Categorias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0040" y="4832604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CEFET/RJ  –  Administração de Varejo  |  Prof. Paulo Pinho  |  paulo.pinho@cefet-rj.br  |  @alunosdoph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Do Marketing Transacional ao Marketing de Relacionamento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6692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822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das maiores viradas do marketing moderno: sair do foco na transação isolada e construir relacionamentos de longo prazo com o cliente.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47472" y="1463040"/>
            <a:ext cx="4133088" cy="384048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8912" y="1463040"/>
            <a:ext cx="39502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Marketing Transacional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47472" y="1883664"/>
            <a:ext cx="4133088" cy="47548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47472" y="1883664"/>
            <a:ext cx="1024128" cy="475488"/>
          </a:xfrm>
          <a:prstGeom prst="rect">
            <a:avLst/>
          </a:prstGeom>
          <a:solidFill>
            <a:srgbClr val="4A5A80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1883664"/>
            <a:ext cx="914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5A8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Foco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26464" y="1883664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Venda única. O sucesso é fechar o pedido.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47472" y="2386584"/>
            <a:ext cx="4133088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47472" y="2386584"/>
            <a:ext cx="1024128" cy="475488"/>
          </a:xfrm>
          <a:prstGeom prst="rect">
            <a:avLst/>
          </a:prstGeom>
          <a:solidFill>
            <a:srgbClr val="4A5A80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20624" y="2386584"/>
            <a:ext cx="914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5A8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Horizonte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426464" y="2386584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Curto prazo. Cada venda é um fim em si mesma.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47472" y="2889504"/>
            <a:ext cx="4133088" cy="47548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47472" y="2889504"/>
            <a:ext cx="1024128" cy="475488"/>
          </a:xfrm>
          <a:prstGeom prst="rect">
            <a:avLst/>
          </a:prstGeom>
          <a:solidFill>
            <a:srgbClr val="4A5A80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0624" y="2889504"/>
            <a:ext cx="914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5A8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Relacionamento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426464" y="2889504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Distante. Contato só no momento da compra.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47472" y="3392424"/>
            <a:ext cx="4133088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47472" y="3392424"/>
            <a:ext cx="1024128" cy="475488"/>
          </a:xfrm>
          <a:prstGeom prst="rect">
            <a:avLst/>
          </a:prstGeom>
          <a:solidFill>
            <a:srgbClr val="4A5A80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20624" y="3392424"/>
            <a:ext cx="914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5A8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Diferenciação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1426464" y="3392424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 e produto. Quem oferece mais barato, vende.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47472" y="3895344"/>
            <a:ext cx="4133088" cy="47548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47472" y="3895344"/>
            <a:ext cx="1024128" cy="475488"/>
          </a:xfrm>
          <a:prstGeom prst="rect">
            <a:avLst/>
          </a:prstGeom>
          <a:solidFill>
            <a:srgbClr val="4A5A80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20624" y="3895344"/>
            <a:ext cx="914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5A8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Métricas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426464" y="3895344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de vendas, receita, ticket médio.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347472" y="4398264"/>
            <a:ext cx="4133088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47472" y="4398264"/>
            <a:ext cx="1024128" cy="475488"/>
          </a:xfrm>
          <a:prstGeom prst="rect">
            <a:avLst/>
          </a:prstGeom>
          <a:solidFill>
            <a:srgbClr val="4A5A80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20624" y="4398264"/>
            <a:ext cx="914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5A8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Exemplo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1426464" y="4398264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Feirante de rua, site sem login, marketplace genérico.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754880" y="1463040"/>
            <a:ext cx="4133088" cy="38404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846320" y="1463040"/>
            <a:ext cx="39502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Marketing de Relacionamento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4754880" y="1883664"/>
            <a:ext cx="4133088" cy="47548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754880" y="1883664"/>
            <a:ext cx="1024128" cy="475488"/>
          </a:xfrm>
          <a:prstGeom prst="rect">
            <a:avLst/>
          </a:prstGeom>
          <a:solidFill>
            <a:srgbClr val="0891B2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828032" y="1883664"/>
            <a:ext cx="914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Foco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5833872" y="1883664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 como ativo de longo prazo. LTV &gt; transação.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4754880" y="2386584"/>
            <a:ext cx="4133088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754880" y="2386584"/>
            <a:ext cx="1024128" cy="475488"/>
          </a:xfrm>
          <a:prstGeom prst="rect">
            <a:avLst/>
          </a:prstGeom>
          <a:solidFill>
            <a:srgbClr val="0891B2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828032" y="2386584"/>
            <a:ext cx="914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Horizonte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5833872" y="2386584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Longo prazo. Cada compra é uma etapa do relacionamento.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4754880" y="2889504"/>
            <a:ext cx="4133088" cy="47548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4754880" y="2889504"/>
            <a:ext cx="1024128" cy="475488"/>
          </a:xfrm>
          <a:prstGeom prst="rect">
            <a:avLst/>
          </a:prstGeom>
          <a:solidFill>
            <a:srgbClr val="0891B2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828032" y="2889504"/>
            <a:ext cx="914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Relacionamento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5833872" y="2889504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Contínuo. Pré, durante e pós-venda. Omnichannel.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4754880" y="3392424"/>
            <a:ext cx="4133088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4754880" y="3392424"/>
            <a:ext cx="1024128" cy="475488"/>
          </a:xfrm>
          <a:prstGeom prst="rect">
            <a:avLst/>
          </a:prstGeom>
          <a:solidFill>
            <a:srgbClr val="0891B2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828032" y="3392424"/>
            <a:ext cx="914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Diferenciação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5833872" y="3392424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Experiência, confiança e personalização.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4754880" y="3895344"/>
            <a:ext cx="4133088" cy="47548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4754880" y="3895344"/>
            <a:ext cx="1024128" cy="475488"/>
          </a:xfrm>
          <a:prstGeom prst="rect">
            <a:avLst/>
          </a:prstGeom>
          <a:solidFill>
            <a:srgbClr val="0891B2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828032" y="3895344"/>
            <a:ext cx="914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Métricas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5833872" y="3895344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LTV, NPS, churn rate, frequência de retorno.</a:t>
            </a:r>
            <a:endParaRPr lang="en-US" sz="1000" dirty="0"/>
          </a:p>
        </p:txBody>
      </p:sp>
      <p:sp>
        <p:nvSpPr>
          <p:cNvPr id="61" name="Shape 59"/>
          <p:cNvSpPr/>
          <p:nvPr/>
        </p:nvSpPr>
        <p:spPr>
          <a:xfrm>
            <a:off x="4754880" y="4398264"/>
            <a:ext cx="4133088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4754880" y="4398264"/>
            <a:ext cx="1024128" cy="475488"/>
          </a:xfrm>
          <a:prstGeom prst="rect">
            <a:avLst/>
          </a:prstGeom>
          <a:solidFill>
            <a:srgbClr val="0891B2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4828032" y="4398264"/>
            <a:ext cx="914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Exemplo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5833872" y="4398264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Boticário, Amazon Prime, Stix (GPA), Meli+.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Por que Reter é Mais Barato que Adquirir?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3200400" cy="237744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82296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8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 a 7×</a:t>
            </a:r>
            <a:endParaRPr lang="en-US" sz="5800" dirty="0"/>
          </a:p>
        </p:txBody>
      </p:sp>
      <p:sp>
        <p:nvSpPr>
          <p:cNvPr id="13" name="Text 11"/>
          <p:cNvSpPr/>
          <p:nvPr/>
        </p:nvSpPr>
        <p:spPr>
          <a:xfrm>
            <a:off x="548640" y="1847088"/>
            <a:ext cx="30175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caro adquirir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cliente novo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que reter um atual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2706624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Harvard Business Review · Bain &amp; Co.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822192" y="749808"/>
            <a:ext cx="4864608" cy="76809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22192" y="749808"/>
            <a:ext cx="10972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25a95%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4956048" y="749808"/>
            <a:ext cx="365760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aumento de lucro com apenas 5% de melhora na retenção de clientes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822192" y="1591056"/>
            <a:ext cx="4864608" cy="76809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22192" y="1591056"/>
            <a:ext cx="10972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60a70%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4956048" y="1591056"/>
            <a:ext cx="365760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probabilidade de vender de novo a um cliente existente vs. 5–20% para um novo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822192" y="2432304"/>
            <a:ext cx="4864608" cy="76809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822192" y="2432304"/>
            <a:ext cx="10972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↑ 3×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4956048" y="2432304"/>
            <a:ext cx="365760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fidelizados gastam em média 3× mais que novos clientes no varejo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57200" y="3273552"/>
            <a:ext cx="8229600" cy="138988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57200" y="3273552"/>
            <a:ext cx="59436" cy="138988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4360" y="3328416"/>
            <a:ext cx="7955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No varejo brasileiro pós-pandemia: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94360" y="367588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CAC (Custo de Aquisição de Cliente) no e-commerce disparou com a competição por mídia paga (Google e Meta). Marcas como Magalu e Americanas chegaram a pagar R$ 80–120 por novo cliente em mídia digital. Quem investe em retenção via CRM e fidelidade tem vantagem estrutural de custo.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 Escada da Fidelidade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84048" y="749808"/>
            <a:ext cx="8321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degrau representa um estado diferente do relacionamento — e exige uma estratégia de marketing diferente.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498848" y="1133856"/>
            <a:ext cx="36576" cy="3602736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47472" y="1170432"/>
            <a:ext cx="4206240" cy="5303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0624" y="1170432"/>
            <a:ext cx="407822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Evangelista (2%)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626864" y="1188720"/>
            <a:ext cx="4151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 a marca espontaneamente, indica e cria conteúdo. O maior ativo do varejo.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626864" y="1472184"/>
            <a:ext cx="415137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VIP, co-criação, acesso antecipado.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47472" y="1755648"/>
            <a:ext cx="3694176" cy="53035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1755648"/>
            <a:ext cx="35661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Defensor (8%)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626864" y="1773936"/>
            <a:ext cx="4151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 com alta frequência, tolera erros, rejeita promoções do concorrente.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626864" y="2057400"/>
            <a:ext cx="415137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Reconhecimento, benefícios exclusivos.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47472" y="2340864"/>
            <a:ext cx="3182112" cy="53035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20624" y="2340864"/>
            <a:ext cx="305409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Fiel (20%)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626864" y="2359152"/>
            <a:ext cx="4151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 regularmente com preferência clara, mas pode ser seduzido por promoção.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626864" y="2642616"/>
            <a:ext cx="415137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Pontos, cashback, comunicação personalizada.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47472" y="2926080"/>
            <a:ext cx="2670048" cy="53035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0624" y="2926080"/>
            <a:ext cx="254203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Recorrente (30%)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626864" y="2944368"/>
            <a:ext cx="4151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Volta com alguma regularidade, sem exclusividade. Escolhe por conveniência.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626864" y="3227832"/>
            <a:ext cx="415137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Cupons de reativação, ofertas segmentadas.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47472" y="3511296"/>
            <a:ext cx="2157984" cy="530352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20624" y="3511296"/>
            <a:ext cx="202996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Cliente (25%)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626864" y="3529584"/>
            <a:ext cx="4151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Comprou pelo menos uma vez. Sem relacionamento estabelecido. Pode não voltar.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4626864" y="3813048"/>
            <a:ext cx="415137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2B6B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E-mail pós-compra, NPS, incentivo 2ª compra.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47472" y="4096512"/>
            <a:ext cx="1645920" cy="530352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20624" y="4096512"/>
            <a:ext cx="151790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Prospect (15%)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4626864" y="4114800"/>
            <a:ext cx="4151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Conhece a marca mas ainda não comprou. Está avaliando a oferta.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4626864" y="4398264"/>
            <a:ext cx="415137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Conteúdo, prova social, oferta de entrada.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Varejo de Relacionamento em 2025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4133088" cy="192024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47472" y="768096"/>
            <a:ext cx="4133088" cy="40233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768096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WhatsApp como canal relacional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1225296"/>
            <a:ext cx="391363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de 169 mi de brasileiros usam o WhatsApp. Varejistas usam listas de transmissão segmentadas, atendimento 1:1 e catálogos integrados. O canal tem taxa de abertura de 98% — contra 20% do e-mail.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57200" y="2157984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2212848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Exemplo: Riachuelo, C&amp;A e Magazine Luiza integram WhatsApp ao CRM para atendimento pré e pós-venda.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773168" y="768096"/>
            <a:ext cx="4133088" cy="192024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73168" y="768096"/>
            <a:ext cx="4133088" cy="40233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82896" y="768096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Comunidades de marca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882896" y="1225296"/>
            <a:ext cx="391363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Marcas como Farm, Reserva e Chilli Beans constroem comunidades antes de vender. Grupos fechados, fóruns, eventos exclusivos e co-criação de produtos geram pertencimento e reduzem churn.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882896" y="2157984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82896" y="2212848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Exemplo: Farm Rio tem comunidade ativa no Instagram e Discord. O cliente vira parte da identidade da marca.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347472" y="2798064"/>
            <a:ext cx="4133088" cy="192024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47472" y="2798064"/>
            <a:ext cx="4133088" cy="40233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2798064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Subscription Retail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57200" y="3255264"/>
            <a:ext cx="391363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modelo de assinatura cria receita recorrente e aumenta o LTV. Amazon Prime, Meli+, Rappi Prime e iFood One mostram que o cliente paga para ter acesso privilegiado ao varejista.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57200" y="4187952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7200" y="4242816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Brasil: Meli+ tem mais de 15 mi de assinantes. Prime cresceu 40% ao ano desde o lançamento no país.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773168" y="2798064"/>
            <a:ext cx="4133088" cy="192024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773168" y="2798064"/>
            <a:ext cx="4133088" cy="40233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82896" y="2798064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Hiperpersonalização por IA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4882896" y="3255264"/>
            <a:ext cx="391363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 tradicional segmenta em clusters. IA personaliza em nível individual: promoção certa, canal certo, produto certo, hora certa. O consumidor sente que o varejista 'o conhece'.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882896" y="4187952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82896" y="4242816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Exemplo: Magalu usa IA para recomendar produto por histórico + comportamento em tempo real no app.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é um Programa de Fidelidade?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8229600" cy="74980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749808"/>
            <a:ext cx="59436" cy="74980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822960"/>
            <a:ext cx="79552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Mecanismo estruturado de recompensa que incentiva comportamentos desejados do consumidor — frequência de compra, aumento de ticket, indicação e engajamento com a marca.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1645920"/>
            <a:ext cx="8229600" cy="34747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164592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Objetivos do programa  ×  Trade-off: custo do benefício vs. incremento gerado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57200" y="2066544"/>
            <a:ext cx="2633472" cy="115214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2121408"/>
            <a:ext cx="24505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Aumentar frequência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548640" y="2505456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Fazer o cliente comprar mais vezes. A frequência é o driver de LTV mais poderoso.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218688" y="2066544"/>
            <a:ext cx="2633472" cy="115214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310128" y="2121408"/>
            <a:ext cx="24505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Ampliar ticket médio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3310128" y="2505456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Benefícios por valor gasto incentivam o cliente a concentrar compras e gastar mais por visita.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80176" y="2066544"/>
            <a:ext cx="2633472" cy="115214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071616" y="2121408"/>
            <a:ext cx="24505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Reduzir churn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071616" y="2505456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 com pontos acumulados tem custo de troca (switching cost) emocional e financeiro.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57200" y="3310128"/>
            <a:ext cx="2633472" cy="115214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364992"/>
            <a:ext cx="24505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Coletar dados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548640" y="3749040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transação rastreada gera first-party data para CRM, personalização e Retail Media.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218688" y="3310128"/>
            <a:ext cx="2633472" cy="115214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310128" y="3364992"/>
            <a:ext cx="24505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Cross-sell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3310128" y="3749040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Pontos em categorias onde o cliente ainda não compra incentivam experimentação.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80176" y="3310128"/>
            <a:ext cx="2633472" cy="115214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071616" y="3364992"/>
            <a:ext cx="24505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Indicação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6071616" y="3749040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Programas com bônus de referral transformam clientes em canal de aquisição de baixo custo.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Tipos de Programas de Fidelidade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4133088" cy="124358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47472" y="768096"/>
            <a:ext cx="1463040" cy="124358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0624" y="768096"/>
            <a:ext cx="1316736" cy="12435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Pontos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901952" y="804672"/>
            <a:ext cx="2487168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modelo mais clássico. Cada R$ gasto gera pontos que podem ser trocados por produtos, descontos ou experiências. Simples de comunicar, difícil de diferenciar.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1901952" y="1444752"/>
            <a:ext cx="2487168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901952" y="1481328"/>
            <a:ext cx="2487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Esfera (Carrefour), Clube Extra, Smiles parceiros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901952" y="1737360"/>
            <a:ext cx="2487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Ideal: Varejo amplo com ticket variável e base grande.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773168" y="768096"/>
            <a:ext cx="4133088" cy="124358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73168" y="768096"/>
            <a:ext cx="1463040" cy="124358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46320" y="768096"/>
            <a:ext cx="1316736" cy="12435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Cashback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327648" y="804672"/>
            <a:ext cx="2487168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Percentual do valor gasto retorna como crédito para próxima compra. Mais transparente que pontos — o cliente entende exatamente o benefício. Crescimento acelerado no Brasil.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6327648" y="1444752"/>
            <a:ext cx="2487168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27648" y="1481328"/>
            <a:ext cx="2487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Méliuz, Ame Digital, Americanas Ame, C6 Bank no varejo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327648" y="1737360"/>
            <a:ext cx="2487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Ideal: E-commerce, fintechs e varejo digital. Alta percepção de valor.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47472" y="2121408"/>
            <a:ext cx="4133088" cy="124358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47472" y="2121408"/>
            <a:ext cx="1463040" cy="124358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20624" y="2121408"/>
            <a:ext cx="1316736" cy="12435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Cashback Progressivo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901952" y="2157984"/>
            <a:ext cx="2487168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Alíquota de cashback aumenta com o nível de gasto. Incentiva concentração de compras. O cliente 'sobe de nível' e reluta em perder o status conquistado.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1901952" y="2798064"/>
            <a:ext cx="2487168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901952" y="2834640"/>
            <a:ext cx="2487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Stix (GPA): quanto mais gasta, maior o percentual de retorno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901952" y="3090672"/>
            <a:ext cx="2487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Ideal: Varejo com ticket médio elevado e clientes de alta frequência.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773168" y="2121408"/>
            <a:ext cx="4133088" cy="124358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773168" y="2121408"/>
            <a:ext cx="1463040" cy="124358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46320" y="2121408"/>
            <a:ext cx="1316736" cy="12435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Clube / Assinatura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6327648" y="2157984"/>
            <a:ext cx="2487168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cliente paga mensalidade para ter acesso a benefícios exclusivos: frete grátis, preços menores, acesso antecipado. LTV garantido pela recorrência da assinatura.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6327648" y="2798064"/>
            <a:ext cx="2487168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327648" y="2834640"/>
            <a:ext cx="2487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Amazon Prime, Meli+, Rappi Prime, iFood One, Ifood Benefícios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327648" y="3090672"/>
            <a:ext cx="2487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Ideal: Plataformas e marketplaces com alto volume de pedidos.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347472" y="3474720"/>
            <a:ext cx="4133088" cy="124358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347472" y="3474720"/>
            <a:ext cx="1463040" cy="124358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20624" y="3474720"/>
            <a:ext cx="1316736" cy="12435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Coalizão</a:t>
            </a:r>
            <a:endParaRPr lang="en-US" sz="1250" dirty="0"/>
          </a:p>
        </p:txBody>
      </p:sp>
      <p:sp>
        <p:nvSpPr>
          <p:cNvPr id="41" name="Text 39"/>
          <p:cNvSpPr/>
          <p:nvPr/>
        </p:nvSpPr>
        <p:spPr>
          <a:xfrm>
            <a:off x="1901952" y="3511296"/>
            <a:ext cx="2487168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Múltiplas marcas compartilham o mesmo programa. O cliente acumula pontos em parceiros diferentes e os resgata em qualquer um. Reduz custo de operação por empresa.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1901952" y="4151376"/>
            <a:ext cx="2487168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901952" y="4187952"/>
            <a:ext cx="2487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Livelo (Bradesco + BB), TudoAzul (Azul + parceiros)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1901952" y="4443984"/>
            <a:ext cx="2487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Ideal: Grupos econômicos ou associações de varejistas.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773168" y="3474720"/>
            <a:ext cx="4133088" cy="124358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4773168" y="3474720"/>
            <a:ext cx="1463040" cy="124358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846320" y="3474720"/>
            <a:ext cx="1316736" cy="12435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Programa de Níveis</a:t>
            </a:r>
            <a:endParaRPr lang="en-US" sz="1250" dirty="0"/>
          </a:p>
        </p:txBody>
      </p:sp>
      <p:sp>
        <p:nvSpPr>
          <p:cNvPr id="48" name="Text 46"/>
          <p:cNvSpPr/>
          <p:nvPr/>
        </p:nvSpPr>
        <p:spPr>
          <a:xfrm>
            <a:off x="6327648" y="3511296"/>
            <a:ext cx="2487168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cliente avança em tiers (Bronze, Prata, Ouro, Platina) conforme compra mais. Cada nível tem benefícios crescentes. O status cria identidade e custo de troca emocional.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6327648" y="4151376"/>
            <a:ext cx="2487168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327648" y="4187952"/>
            <a:ext cx="2487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Smiles (Diamante), Multiplus, programas de companhias aéreas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6327648" y="4443984"/>
            <a:ext cx="24871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Ideal: Qualquer varejo que queira criar hierarquia de valor percebido.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Gamificação em Programas de Fidelidade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804672"/>
            <a:ext cx="7955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Gamificação é a aplicação de elementos de jogos (pontuação, desafios, recompensas, competição) em contextos não-lúdicos para aumentar engajamento e comportamento desejado.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444752"/>
            <a:ext cx="2651760" cy="153619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1481328"/>
            <a:ext cx="26517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🔥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48640" y="1865376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Streak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48640" y="2231136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Sequência de dias seguidos com ação (compra, abertura de app). Quebrar a sequência gera aversão à perda.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48640" y="2706624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Shopee: streak diária de check-in com moedas. Duolingo: streak de estudo.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3218688" y="1444752"/>
            <a:ext cx="2651760" cy="153619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18688" y="1481328"/>
            <a:ext cx="26517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🎯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3310128" y="1865376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Desafios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3310128" y="2231136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Missões com prazo definido. 'Compre 3x esta semana e ganhe bônus.' Cria urgência e direciona comportamento.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3310128" y="2706624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Rappi: desafios semanais de pedidos. iFood: 'Peça 2 vezes e ganhe desconto'.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5980176" y="1444752"/>
            <a:ext cx="2651760" cy="153619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80176" y="1481328"/>
            <a:ext cx="26517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🏆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6071616" y="1865376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Tiers / Níveis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6071616" y="2231136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cliente avança de nível com mais compras. Cada nível traz benefícios crescentes e cria identidade de status.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071616" y="2706624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Meli+: Nível 1 e 2. Smiles: Bronze, Prata, Ouro, Diamante.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57200" y="3090672"/>
            <a:ext cx="2651760" cy="153619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3127248"/>
            <a:ext cx="26517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🎖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548640" y="3511296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Badges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548640" y="3877056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Conquistas visuais que o cliente exibe. Criam identidade e reconhecimento social.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48640" y="4352544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Mercado Livre: badges de comprador experiente e avaliação positiva.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3218688" y="3090672"/>
            <a:ext cx="2651760" cy="153619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18688" y="3127248"/>
            <a:ext cx="26517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🪙</a:t>
            </a:r>
            <a:endParaRPr lang="en-US" sz="2200" dirty="0"/>
          </a:p>
        </p:txBody>
      </p:sp>
      <p:sp>
        <p:nvSpPr>
          <p:cNvPr id="35" name="Text 33"/>
          <p:cNvSpPr/>
          <p:nvPr/>
        </p:nvSpPr>
        <p:spPr>
          <a:xfrm>
            <a:off x="3310128" y="3511296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Moedas virtuais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3310128" y="3877056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Moeda interna do ecossistema que só pode ser gasta ali. Cria 'wallet' psicológica e reduz comparação de preços.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3310128" y="4352544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Shopee Coins, Shein Points, Amazon Coins.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5980176" y="3090672"/>
            <a:ext cx="2651760" cy="153619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980176" y="3127248"/>
            <a:ext cx="26517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🎁</a:t>
            </a:r>
            <a:endParaRPr lang="en-US" sz="2200" dirty="0"/>
          </a:p>
        </p:txBody>
      </p:sp>
      <p:sp>
        <p:nvSpPr>
          <p:cNvPr id="40" name="Text 38"/>
          <p:cNvSpPr/>
          <p:nvPr/>
        </p:nvSpPr>
        <p:spPr>
          <a:xfrm>
            <a:off x="6071616" y="3511296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Surpresa</a:t>
            </a:r>
            <a:endParaRPr lang="en-US" sz="1250" dirty="0"/>
          </a:p>
        </p:txBody>
      </p:sp>
      <p:sp>
        <p:nvSpPr>
          <p:cNvPr id="41" name="Text 39"/>
          <p:cNvSpPr/>
          <p:nvPr/>
        </p:nvSpPr>
        <p:spPr>
          <a:xfrm>
            <a:off x="6071616" y="3877056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Recompensas inesperadas por comportamentos específicos. O elemento surpresa aumenta dopamina e lealdade emocional.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6071616" y="4352544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'Você ganhou um cupom surpresa!' — Ifood, Rappi, Magazine Luiza.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2AFDC3AD41CEB4E94E1F1E10C0A91A7" ma:contentTypeVersion="16" ma:contentTypeDescription="Crie um novo documento." ma:contentTypeScope="" ma:versionID="65af9251007dcfc8b9c22a98df6c819f">
  <xsd:schema xmlns:xsd="http://www.w3.org/2001/XMLSchema" xmlns:xs="http://www.w3.org/2001/XMLSchema" xmlns:p="http://schemas.microsoft.com/office/2006/metadata/properties" xmlns:ns3="d57850fd-5c97-4dcc-af89-9e7054d9c650" xmlns:ns4="14daeab8-ddb8-4d31-885f-a5f9cec51885" targetNamespace="http://schemas.microsoft.com/office/2006/metadata/properties" ma:root="true" ma:fieldsID="2556caec55cfbdcf8904c6ade2b34fe6" ns3:_="" ns4:_="">
    <xsd:import namespace="d57850fd-5c97-4dcc-af89-9e7054d9c650"/>
    <xsd:import namespace="14daeab8-ddb8-4d31-885f-a5f9cec5188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850fd-5c97-4dcc-af89-9e7054d9c6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daeab8-ddb8-4d31-885f-a5f9cec5188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57850fd-5c97-4dcc-af89-9e7054d9c650" xsi:nil="true"/>
  </documentManagement>
</p:properties>
</file>

<file path=customXml/itemProps1.xml><?xml version="1.0" encoding="utf-8"?>
<ds:datastoreItem xmlns:ds="http://schemas.openxmlformats.org/officeDocument/2006/customXml" ds:itemID="{B014C148-A4A2-48ED-A313-7B79BA1E70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7850fd-5c97-4dcc-af89-9e7054d9c650"/>
    <ds:schemaRef ds:uri="14daeab8-ddb8-4d31-885f-a5f9cec518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259FBE-8D6B-4D55-A7CD-B0D0877877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F2874BE-021C-49F2-AEA7-1EA7CBDCEFA2}">
  <ds:schemaRefs>
    <ds:schemaRef ds:uri="d57850fd-5c97-4dcc-af89-9e7054d9c650"/>
    <ds:schemaRef ds:uri="14daeab8-ddb8-4d31-885f-a5f9cec51885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4316</Words>
  <Application>Microsoft Office PowerPoint</Application>
  <PresentationFormat>Apresentação na tela (16:9)</PresentationFormat>
  <Paragraphs>457</Paragraphs>
  <Slides>22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Bold</vt:lpstr>
      <vt:lpstr>Calibri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Administração de Varejo – Aula 3 (2025)</dc:title>
  <dc:subject>PptxGenJS Presentation</dc:subject>
  <dc:creator>Prof. Paulo Henrique Pinho de Oliveira – CEFET/RJ</dc:creator>
  <cp:lastModifiedBy>PAULO HENRIQUE PINHO DE OLIVEIRA</cp:lastModifiedBy>
  <cp:revision>2</cp:revision>
  <dcterms:created xsi:type="dcterms:W3CDTF">2026-04-11T18:47:46Z</dcterms:created>
  <dcterms:modified xsi:type="dcterms:W3CDTF">2026-07-15T18:30:03Z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0x010100E2AFDC3AD41CEB4E94E1F1E10C0A91A7</vt:lpwstr>
  </property>
</Properties>
</file>