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79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0" d="100"/>
          <a:sy n="70" d="100"/>
        </p:scale>
        <p:origin x="71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8CE54-BDB6-2549-88C1-87A9167032C8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F4BD52-15BD-0B49-A397-5DCCB4BE67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0383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89" indent="0" algn="ctr">
              <a:buNone/>
              <a:defRPr/>
            </a:lvl2pPr>
            <a:lvl3pPr marL="914377" indent="0" algn="ctr">
              <a:buNone/>
              <a:defRPr/>
            </a:lvl3pPr>
            <a:lvl4pPr marL="1371566" indent="0" algn="ctr">
              <a:buNone/>
              <a:defRPr/>
            </a:lvl4pPr>
            <a:lvl5pPr marL="1828754" indent="0" algn="ctr">
              <a:buNone/>
              <a:defRPr/>
            </a:lvl5pPr>
            <a:lvl6pPr marL="2285943" indent="0" algn="ctr">
              <a:buNone/>
              <a:defRPr/>
            </a:lvl6pPr>
            <a:lvl7pPr marL="2743131" indent="0" algn="ctr">
              <a:buNone/>
              <a:defRPr/>
            </a:lvl7pPr>
            <a:lvl8pPr marL="3200320" indent="0" algn="ctr">
              <a:buNone/>
              <a:defRPr/>
            </a:lvl8pPr>
            <a:lvl9pPr marL="3657509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C704EF6-CFDF-44A9-B5B1-2C8E1F1FE3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ADECBA6-DBF3-4324-B51A-ED041AD449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916E5E2-355A-4C48-ACA4-01C7A44E9D5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A77417-9F64-4B18-9AF8-9CF271BE1D9B}" type="slidenum">
              <a:rPr lang="es-ES" altLang="pt-BR"/>
              <a:pPr>
                <a:defRPr/>
              </a:pPr>
              <a:t>‹nº›</a:t>
            </a:fld>
            <a:endParaRPr lang="es-ES" altLang="pt-BR"/>
          </a:p>
        </p:txBody>
      </p:sp>
    </p:spTree>
    <p:extLst>
      <p:ext uri="{BB962C8B-B14F-4D97-AF65-F5344CB8AC3E}">
        <p14:creationId xmlns:p14="http://schemas.microsoft.com/office/powerpoint/2010/main" val="3386946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2" descr="Uma imagem com texto, Cara humana, logótipo, captura de ecrã&#10;&#10;Descrição gerada automaticamente">
            <a:extLst>
              <a:ext uri="{FF2B5EF4-FFF2-40B4-BE49-F238E27FC236}">
                <a16:creationId xmlns:a16="http://schemas.microsoft.com/office/drawing/2014/main" id="{BB94BFF6-0906-458A-8CC6-0CA8265281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170">
            <a:extLst>
              <a:ext uri="{FF2B5EF4-FFF2-40B4-BE49-F238E27FC236}">
                <a16:creationId xmlns:a16="http://schemas.microsoft.com/office/drawing/2014/main" id="{EF56234C-9BD7-42CB-B13F-05640E7B5F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93958" y="4311652"/>
            <a:ext cx="1409700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pt-BR" sz="2000" b="1" dirty="0">
                <a:solidFill>
                  <a:schemeClr val="bg1"/>
                </a:solidFill>
              </a:rPr>
              <a:t>Aula 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73152"/>
            <a:ext cx="1188720" cy="73152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548640" y="292608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7C3A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FRONTEIRA IMERSIVA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48640" y="640080"/>
            <a:ext cx="1109441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IA, realidade aumentada e metaverso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548640" y="14173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Quando a tecnologia deixa de ajudar e passa a ser o próprio varejo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48640" y="1828800"/>
            <a:ext cx="3694176" cy="21031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D2461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8" name="Shape 6"/>
          <p:cNvSpPr/>
          <p:nvPr/>
        </p:nvSpPr>
        <p:spPr>
          <a:xfrm>
            <a:off x="548640" y="1828800"/>
            <a:ext cx="3694176" cy="9144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7"/>
          <p:cNvSpPr/>
          <p:nvPr/>
        </p:nvSpPr>
        <p:spPr>
          <a:xfrm>
            <a:off x="3557016" y="2057400"/>
            <a:ext cx="548640" cy="27432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8"/>
          <p:cNvSpPr/>
          <p:nvPr/>
        </p:nvSpPr>
        <p:spPr>
          <a:xfrm>
            <a:off x="3557016" y="205740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2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AR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777240" y="2103120"/>
            <a:ext cx="268833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PROVADOR VIRTUAL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777240" y="2788920"/>
            <a:ext cx="3328416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 permite testar roupas, óculos e maquiagem sem sair de casa. Reduz devoluções e acelera decisão.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379976" y="1828800"/>
            <a:ext cx="3694176" cy="21031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D2461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4" name="Shape 12"/>
          <p:cNvSpPr/>
          <p:nvPr/>
        </p:nvSpPr>
        <p:spPr>
          <a:xfrm>
            <a:off x="4379976" y="1828800"/>
            <a:ext cx="3694176" cy="91440"/>
          </a:xfrm>
          <a:prstGeom prst="rect">
            <a:avLst/>
          </a:prstGeom>
          <a:solidFill>
            <a:srgbClr val="06B6D4"/>
          </a:solidFill>
          <a:ln w="12700">
            <a:solidFill>
              <a:srgbClr val="06B6D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Shape 13"/>
          <p:cNvSpPr/>
          <p:nvPr/>
        </p:nvSpPr>
        <p:spPr>
          <a:xfrm>
            <a:off x="7388352" y="2057400"/>
            <a:ext cx="548640" cy="274320"/>
          </a:xfrm>
          <a:prstGeom prst="rect">
            <a:avLst/>
          </a:prstGeom>
          <a:solidFill>
            <a:srgbClr val="06B6D4"/>
          </a:solidFill>
          <a:ln w="12700">
            <a:solidFill>
              <a:srgbClr val="06B6D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6" name="Text 14"/>
          <p:cNvSpPr/>
          <p:nvPr/>
        </p:nvSpPr>
        <p:spPr>
          <a:xfrm>
            <a:off x="7388352" y="205740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2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IA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4608576" y="2103120"/>
            <a:ext cx="268833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PERSONALIZAÇÃO EM TEMPO REAL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608576" y="2788920"/>
            <a:ext cx="3328416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IA recomenda produtos e ajusta preços com base em comportamento, clima, estoque e histórico de compra.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8211312" y="1828800"/>
            <a:ext cx="3694176" cy="21031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D2461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0" name="Shape 18"/>
          <p:cNvSpPr/>
          <p:nvPr/>
        </p:nvSpPr>
        <p:spPr>
          <a:xfrm>
            <a:off x="8211312" y="1828800"/>
            <a:ext cx="3694176" cy="91440"/>
          </a:xfrm>
          <a:prstGeom prst="rect">
            <a:avLst/>
          </a:prstGeom>
          <a:solidFill>
            <a:srgbClr val="F97316"/>
          </a:solidFill>
          <a:ln w="12700">
            <a:solidFill>
              <a:srgbClr val="F9731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1" name="Shape 19"/>
          <p:cNvSpPr/>
          <p:nvPr/>
        </p:nvSpPr>
        <p:spPr>
          <a:xfrm>
            <a:off x="11219688" y="2057400"/>
            <a:ext cx="548640" cy="274320"/>
          </a:xfrm>
          <a:prstGeom prst="rect">
            <a:avLst/>
          </a:prstGeom>
          <a:solidFill>
            <a:srgbClr val="F97316"/>
          </a:solidFill>
          <a:ln w="12700">
            <a:solidFill>
              <a:srgbClr val="F9731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2" name="Text 20"/>
          <p:cNvSpPr/>
          <p:nvPr/>
        </p:nvSpPr>
        <p:spPr>
          <a:xfrm>
            <a:off x="11219688" y="205740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2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AR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8439912" y="2103120"/>
            <a:ext cx="268833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EMBALAGEM INTELIGENTE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8439912" y="2788920"/>
            <a:ext cx="3328416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Case Colgate: embalagem ativada por câmera vira canal de conteúdo e campanha interativa.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548640" y="4069080"/>
            <a:ext cx="3694176" cy="21031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D2461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6" name="Shape 24"/>
          <p:cNvSpPr/>
          <p:nvPr/>
        </p:nvSpPr>
        <p:spPr>
          <a:xfrm>
            <a:off x="548640" y="4069080"/>
            <a:ext cx="3694176" cy="9144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7" name="Shape 25"/>
          <p:cNvSpPr/>
          <p:nvPr/>
        </p:nvSpPr>
        <p:spPr>
          <a:xfrm>
            <a:off x="3557016" y="4297680"/>
            <a:ext cx="548640" cy="27432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8" name="Text 26"/>
          <p:cNvSpPr/>
          <p:nvPr/>
        </p:nvSpPr>
        <p:spPr>
          <a:xfrm>
            <a:off x="3557016" y="42976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2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3D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77240" y="4343400"/>
            <a:ext cx="268833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METAVERSO COMO PONTO DE VENDA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777240" y="5029200"/>
            <a:ext cx="3328416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Lojas em ambientes virtuais permitem navegação 3D, social shopping e compra de itens físicos e digitais.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4379976" y="4069080"/>
            <a:ext cx="3694176" cy="21031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D2461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32" name="Shape 30"/>
          <p:cNvSpPr/>
          <p:nvPr/>
        </p:nvSpPr>
        <p:spPr>
          <a:xfrm>
            <a:off x="4379976" y="4069080"/>
            <a:ext cx="3694176" cy="91440"/>
          </a:xfrm>
          <a:prstGeom prst="rect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3" name="Shape 31"/>
          <p:cNvSpPr/>
          <p:nvPr/>
        </p:nvSpPr>
        <p:spPr>
          <a:xfrm>
            <a:off x="7388352" y="4297680"/>
            <a:ext cx="548640" cy="274320"/>
          </a:xfrm>
          <a:prstGeom prst="rect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4" name="Text 32"/>
          <p:cNvSpPr/>
          <p:nvPr/>
        </p:nvSpPr>
        <p:spPr>
          <a:xfrm>
            <a:off x="7388352" y="42976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2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IA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4608576" y="4343400"/>
            <a:ext cx="268833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ATENDIMENTO GENERATIVO</a:t>
            </a: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4608576" y="5029200"/>
            <a:ext cx="3328416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Agentes de IA conversam com linguagem natural, consultam histórico e resolvem demandas sem roteiro fixo.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8211312" y="4069080"/>
            <a:ext cx="3694176" cy="21031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D2461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38" name="Shape 36"/>
          <p:cNvSpPr/>
          <p:nvPr/>
        </p:nvSpPr>
        <p:spPr>
          <a:xfrm>
            <a:off x="8211312" y="4069080"/>
            <a:ext cx="3694176" cy="91440"/>
          </a:xfrm>
          <a:prstGeom prst="rect">
            <a:avLst/>
          </a:prstGeom>
          <a:solidFill>
            <a:srgbClr val="DB2777"/>
          </a:solidFill>
          <a:ln w="12700">
            <a:solidFill>
              <a:srgbClr val="DB277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9" name="Shape 37"/>
          <p:cNvSpPr/>
          <p:nvPr/>
        </p:nvSpPr>
        <p:spPr>
          <a:xfrm>
            <a:off x="11219688" y="4297680"/>
            <a:ext cx="548640" cy="274320"/>
          </a:xfrm>
          <a:prstGeom prst="rect">
            <a:avLst/>
          </a:prstGeom>
          <a:solidFill>
            <a:srgbClr val="DB2777"/>
          </a:solidFill>
          <a:ln w="12700">
            <a:solidFill>
              <a:srgbClr val="DB277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0" name="Text 38"/>
          <p:cNvSpPr/>
          <p:nvPr/>
        </p:nvSpPr>
        <p:spPr>
          <a:xfrm>
            <a:off x="11219688" y="42976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2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TECH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8439912" y="4343400"/>
            <a:ext cx="268833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RASTREABILIDADE E ANTI-PIRATARIA</a:t>
            </a:r>
            <a:endParaRPr lang="en-US" sz="1300" dirty="0"/>
          </a:p>
        </p:txBody>
      </p:sp>
      <p:sp>
        <p:nvSpPr>
          <p:cNvPr id="42" name="Text 40"/>
          <p:cNvSpPr/>
          <p:nvPr/>
        </p:nvSpPr>
        <p:spPr>
          <a:xfrm>
            <a:off x="8439912" y="5029200"/>
            <a:ext cx="3328416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Blockchain e parcerias (ex.: Amazon + Nike) garantem autenticidade e combate a falsificações.</a:t>
            </a:r>
            <a:endParaRPr lang="en-US" sz="1100" dirty="0"/>
          </a:p>
        </p:txBody>
      </p:sp>
      <p:sp>
        <p:nvSpPr>
          <p:cNvPr id="43" name="Shape 41"/>
          <p:cNvSpPr/>
          <p:nvPr/>
        </p:nvSpPr>
        <p:spPr>
          <a:xfrm>
            <a:off x="548640" y="6355080"/>
            <a:ext cx="11094415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4" name="Text 42"/>
          <p:cNvSpPr/>
          <p:nvPr/>
        </p:nvSpPr>
        <p:spPr>
          <a:xfrm>
            <a:off x="548640" y="64465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GADM2536  |  ADMINISTRAÇÃO DE VAREJO  |  AULA 09</a:t>
            </a:r>
            <a:endParaRPr lang="en-US" sz="900" dirty="0"/>
          </a:p>
        </p:txBody>
      </p:sp>
      <p:sp>
        <p:nvSpPr>
          <p:cNvPr id="45" name="Text 43"/>
          <p:cNvSpPr/>
          <p:nvPr/>
        </p:nvSpPr>
        <p:spPr>
          <a:xfrm>
            <a:off x="10728655" y="644652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0D24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 / 11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11533327" y="6556248"/>
            <a:ext cx="91440" cy="91440"/>
          </a:xfrm>
          <a:prstGeom prst="ellipse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73152"/>
            <a:ext cx="1188720" cy="73152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548640" y="292608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7C3A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ATIVIDADE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48640" y="640080"/>
            <a:ext cx="1109441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Case Varejo — experiência do shopper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548640" y="1691640"/>
            <a:ext cx="6217920" cy="4572000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Shape 5"/>
          <p:cNvSpPr/>
          <p:nvPr/>
        </p:nvSpPr>
        <p:spPr>
          <a:xfrm>
            <a:off x="548640" y="1691640"/>
            <a:ext cx="137160" cy="457200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960120" y="1965960"/>
            <a:ext cx="5669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F5A2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BRIEFING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960120" y="2286000"/>
            <a:ext cx="5669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Construa um case similar ao da loja Bibi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960120" y="2880360"/>
            <a:ext cx="557784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400"/>
              </a:spcAft>
              <a:buNone/>
            </a:pPr>
            <a:r>
              <a:rPr lang="en-US" sz="1000" b="1" kern="0" spc="300" dirty="0">
                <a:solidFill>
                  <a:srgbClr val="F5A2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OBJETIVO</a:t>
            </a:r>
            <a:endParaRPr lang="en-US" sz="1000" dirty="0"/>
          </a:p>
          <a:p>
            <a:pPr marL="0" indent="0">
              <a:spcAft>
                <a:spcPts val="1400"/>
              </a:spcAft>
              <a:buNone/>
            </a:pPr>
            <a:r>
              <a:rPr lang="en-US" sz="12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Selecionar uma loja de varejo cuja proposta esteja centrada na experiência do shopper. Documentar, analisar e apresentar os elementos que fazem essa experiência funcionar.</a:t>
            </a:r>
            <a:endParaRPr lang="en-US" sz="10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000" b="1" kern="0" spc="300" dirty="0">
                <a:solidFill>
                  <a:srgbClr val="F5A2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QUE O GRUPO DEVE ENTREGAR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▪"/>
            </a:pPr>
            <a:r>
              <a:rPr lang="en-US" sz="115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Apresentação da loja (contexto, posicionamento, público)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▪"/>
            </a:pPr>
            <a:r>
              <a:rPr lang="en-US" sz="115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Fotos próprias da loja (mínimo 6 imagens)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▪"/>
            </a:pPr>
            <a:r>
              <a:rPr lang="en-US" sz="115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Análise dos elementos de experiência (ambiente, sensorial, atendimento, tecnologia, integração omni)</a:t>
            </a:r>
            <a:endParaRPr lang="en-US" sz="1000" dirty="0"/>
          </a:p>
          <a:p>
            <a:pPr marL="342900" indent="-342900">
              <a:buSzPct val="100000"/>
              <a:buChar char="▪"/>
            </a:pPr>
            <a:r>
              <a:rPr lang="en-US" sz="115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Conclusão: o que essa loja ensina sobre varejo experiencial?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6949440" y="1691640"/>
            <a:ext cx="4693615" cy="45720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25400" dir="5400000" algn="bl" rotWithShape="0">
              <a:srgbClr val="0D2461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7223760" y="1965960"/>
            <a:ext cx="414497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7C3A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REGRAS DA ATIVIDADE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7223760" y="2423160"/>
            <a:ext cx="4144975" cy="594360"/>
          </a:xfrm>
          <a:prstGeom prst="rect">
            <a:avLst/>
          </a:prstGeom>
          <a:solidFill>
            <a:srgbClr val="F4F7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Shape 12"/>
          <p:cNvSpPr/>
          <p:nvPr/>
        </p:nvSpPr>
        <p:spPr>
          <a:xfrm>
            <a:off x="7223760" y="2423160"/>
            <a:ext cx="73152" cy="59436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3"/>
          <p:cNvSpPr/>
          <p:nvPr/>
        </p:nvSpPr>
        <p:spPr>
          <a:xfrm>
            <a:off x="7406640" y="2514600"/>
            <a:ext cx="3779215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FORMATO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7406640" y="2770632"/>
            <a:ext cx="377921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Grupos de 3 alunos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7223760" y="3154680"/>
            <a:ext cx="4144975" cy="594360"/>
          </a:xfrm>
          <a:prstGeom prst="rect">
            <a:avLst/>
          </a:prstGeom>
          <a:solidFill>
            <a:srgbClr val="F4F7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8" name="Shape 16"/>
          <p:cNvSpPr/>
          <p:nvPr/>
        </p:nvSpPr>
        <p:spPr>
          <a:xfrm>
            <a:off x="7223760" y="3154680"/>
            <a:ext cx="73152" cy="59436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Text 17"/>
          <p:cNvSpPr/>
          <p:nvPr/>
        </p:nvSpPr>
        <p:spPr>
          <a:xfrm>
            <a:off x="7406640" y="3246120"/>
            <a:ext cx="3779215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ENTREGA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7406640" y="3502152"/>
            <a:ext cx="377921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MS Teams, até a P2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7223760" y="3886200"/>
            <a:ext cx="4144975" cy="594360"/>
          </a:xfrm>
          <a:prstGeom prst="rect">
            <a:avLst/>
          </a:prstGeom>
          <a:solidFill>
            <a:srgbClr val="F4F7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2" name="Shape 20"/>
          <p:cNvSpPr/>
          <p:nvPr/>
        </p:nvSpPr>
        <p:spPr>
          <a:xfrm>
            <a:off x="7223760" y="3886200"/>
            <a:ext cx="73152" cy="59436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3" name="Text 21"/>
          <p:cNvSpPr/>
          <p:nvPr/>
        </p:nvSpPr>
        <p:spPr>
          <a:xfrm>
            <a:off x="7406640" y="3977640"/>
            <a:ext cx="3779215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APRESENTAÇÃO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7406640" y="4233672"/>
            <a:ext cx="377921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PowerPoint ou PDF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7223760" y="4617720"/>
            <a:ext cx="4144975" cy="594360"/>
          </a:xfrm>
          <a:prstGeom prst="rect">
            <a:avLst/>
          </a:prstGeom>
          <a:solidFill>
            <a:srgbClr val="F4F7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6" name="Shape 24"/>
          <p:cNvSpPr/>
          <p:nvPr/>
        </p:nvSpPr>
        <p:spPr>
          <a:xfrm>
            <a:off x="7223760" y="4617720"/>
            <a:ext cx="73152" cy="59436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7" name="Text 25"/>
          <p:cNvSpPr/>
          <p:nvPr/>
        </p:nvSpPr>
        <p:spPr>
          <a:xfrm>
            <a:off x="7406640" y="4709160"/>
            <a:ext cx="3779215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AVALIAÇÃO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7406640" y="4965192"/>
            <a:ext cx="377921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Peso na nota da P2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7223760" y="5349240"/>
            <a:ext cx="4144975" cy="685800"/>
          </a:xfrm>
          <a:prstGeom prst="rect">
            <a:avLst/>
          </a:prstGeom>
          <a:solidFill>
            <a:srgbClr val="F3E8FF"/>
          </a:solidFill>
          <a:ln w="12700">
            <a:solidFill>
              <a:srgbClr val="7C3AED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0" name="Text 28"/>
          <p:cNvSpPr/>
          <p:nvPr/>
        </p:nvSpPr>
        <p:spPr>
          <a:xfrm>
            <a:off x="7360920" y="5349240"/>
            <a:ext cx="387065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7C3A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DICA  </a:t>
            </a:r>
            <a:r>
              <a:rPr lang="en-US" sz="1100" i="1" dirty="0">
                <a:solidFill>
                  <a:srgbClr val="0D24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as 7 arenas desta aula como lente de análise.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548640" y="6355080"/>
            <a:ext cx="11094415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2" name="Text 30"/>
          <p:cNvSpPr/>
          <p:nvPr/>
        </p:nvSpPr>
        <p:spPr>
          <a:xfrm>
            <a:off x="548640" y="64465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GADM2536  |  ADMINISTRAÇÃO DE VAREJO  |  AULA 09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10728655" y="644652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0D24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/ 11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11533327" y="6556248"/>
            <a:ext cx="91440" cy="91440"/>
          </a:xfrm>
          <a:prstGeom prst="ellipse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60E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9631375" y="-731520"/>
            <a:ext cx="3200400" cy="3200400"/>
          </a:xfrm>
          <a:prstGeom prst="ellipse">
            <a:avLst/>
          </a:prstGeom>
          <a:ln w="6350">
            <a:solidFill>
              <a:srgbClr val="7C3AED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9905695" y="-457200"/>
            <a:ext cx="2743200" cy="2743200"/>
          </a:xfrm>
          <a:prstGeom prst="ellipse">
            <a:avLst/>
          </a:prstGeom>
          <a:ln w="6350">
            <a:solidFill>
              <a:srgbClr val="7C3AED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10180015" y="-182880"/>
            <a:ext cx="2286000" cy="2286000"/>
          </a:xfrm>
          <a:prstGeom prst="ellipse">
            <a:avLst/>
          </a:prstGeom>
          <a:ln w="6350">
            <a:solidFill>
              <a:srgbClr val="7C3AED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731520" y="64008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500" dirty="0">
                <a:solidFill>
                  <a:srgbClr val="F5A2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SÍNTESE DA AULA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1005840"/>
            <a:ext cx="10058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 que fica desta aula</a:t>
            </a:r>
            <a:endParaRPr lang="en-US" sz="3400" dirty="0"/>
          </a:p>
        </p:txBody>
      </p:sp>
      <p:sp>
        <p:nvSpPr>
          <p:cNvPr id="8" name="Shape 6"/>
          <p:cNvSpPr/>
          <p:nvPr/>
        </p:nvSpPr>
        <p:spPr>
          <a:xfrm>
            <a:off x="731520" y="2011680"/>
            <a:ext cx="3332378" cy="2743200"/>
          </a:xfrm>
          <a:prstGeom prst="rect">
            <a:avLst/>
          </a:prstGeom>
          <a:solidFill>
            <a:srgbClr val="0D2461"/>
          </a:solidFill>
          <a:ln w="12700">
            <a:solidFill>
              <a:srgbClr val="7C3AED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7"/>
          <p:cNvSpPr/>
          <p:nvPr/>
        </p:nvSpPr>
        <p:spPr>
          <a:xfrm>
            <a:off x="731520" y="2011680"/>
            <a:ext cx="3332378" cy="73152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8"/>
          <p:cNvSpPr/>
          <p:nvPr/>
        </p:nvSpPr>
        <p:spPr>
          <a:xfrm>
            <a:off x="1005840" y="2194560"/>
            <a:ext cx="1371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5A2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01</a:t>
            </a:r>
            <a:endParaRPr lang="en-US" sz="3600" dirty="0"/>
          </a:p>
        </p:txBody>
      </p:sp>
      <p:sp>
        <p:nvSpPr>
          <p:cNvPr id="11" name="Text 9"/>
          <p:cNvSpPr/>
          <p:nvPr/>
        </p:nvSpPr>
        <p:spPr>
          <a:xfrm>
            <a:off x="1005840" y="2880360"/>
            <a:ext cx="287517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 comunicação é plural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1005840" y="3566160"/>
            <a:ext cx="287517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marcas não escolhem uma arena — elas orquestram sete simultâneas, com papéis diferentes e coerência entre elas.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4246778" y="2011680"/>
            <a:ext cx="3332378" cy="2743200"/>
          </a:xfrm>
          <a:prstGeom prst="rect">
            <a:avLst/>
          </a:prstGeom>
          <a:solidFill>
            <a:srgbClr val="0D2461"/>
          </a:solidFill>
          <a:ln w="12700">
            <a:solidFill>
              <a:srgbClr val="7C3AED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Shape 12"/>
          <p:cNvSpPr/>
          <p:nvPr/>
        </p:nvSpPr>
        <p:spPr>
          <a:xfrm>
            <a:off x="4246778" y="2011680"/>
            <a:ext cx="3332378" cy="73152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3"/>
          <p:cNvSpPr/>
          <p:nvPr/>
        </p:nvSpPr>
        <p:spPr>
          <a:xfrm>
            <a:off x="4521098" y="2194560"/>
            <a:ext cx="1371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5A2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02</a:t>
            </a:r>
            <a:endParaRPr lang="en-US" sz="3600" dirty="0"/>
          </a:p>
        </p:txBody>
      </p:sp>
      <p:sp>
        <p:nvSpPr>
          <p:cNvPr id="16" name="Text 14"/>
          <p:cNvSpPr/>
          <p:nvPr/>
        </p:nvSpPr>
        <p:spPr>
          <a:xfrm>
            <a:off x="4521098" y="2880360"/>
            <a:ext cx="287517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Omnichannel é o presente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4521098" y="3566160"/>
            <a:ext cx="287517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Não se trata de ter muitos canais, mas de integrá-los. O cliente enxerga uma marca, não silos.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7762037" y="2011680"/>
            <a:ext cx="3332378" cy="2743200"/>
          </a:xfrm>
          <a:prstGeom prst="rect">
            <a:avLst/>
          </a:prstGeom>
          <a:solidFill>
            <a:srgbClr val="0D2461"/>
          </a:solidFill>
          <a:ln w="12700">
            <a:solidFill>
              <a:srgbClr val="7C3AED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Shape 17"/>
          <p:cNvSpPr/>
          <p:nvPr/>
        </p:nvSpPr>
        <p:spPr>
          <a:xfrm>
            <a:off x="7762037" y="2011680"/>
            <a:ext cx="3332378" cy="73152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0" name="Text 18"/>
          <p:cNvSpPr/>
          <p:nvPr/>
        </p:nvSpPr>
        <p:spPr>
          <a:xfrm>
            <a:off x="8036357" y="2194560"/>
            <a:ext cx="1371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5A2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03</a:t>
            </a:r>
            <a:endParaRPr lang="en-US" sz="3600" dirty="0"/>
          </a:p>
        </p:txBody>
      </p:sp>
      <p:sp>
        <p:nvSpPr>
          <p:cNvPr id="21" name="Text 19"/>
          <p:cNvSpPr/>
          <p:nvPr/>
        </p:nvSpPr>
        <p:spPr>
          <a:xfrm>
            <a:off x="8036357" y="2880360"/>
            <a:ext cx="287517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Imersivo é o próximo horizonte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8036357" y="3566160"/>
            <a:ext cx="287517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IA, AR e metaverso não são tendência distante — já são ferramentas de conversão e diferenciação hoje.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731520" y="5120640"/>
            <a:ext cx="10728655" cy="100584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4" name="Shape 22"/>
          <p:cNvSpPr/>
          <p:nvPr/>
        </p:nvSpPr>
        <p:spPr>
          <a:xfrm>
            <a:off x="731520" y="5120640"/>
            <a:ext cx="109728" cy="100584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5" name="Text 23"/>
          <p:cNvSpPr/>
          <p:nvPr/>
        </p:nvSpPr>
        <p:spPr>
          <a:xfrm>
            <a:off x="1005840" y="5212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F5A2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PRÓXIMA AULA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005840" y="54864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Aula 9 — Inovação e tendências em varejo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1005840" y="585216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C4B5F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Traga exemplos de lojas que marcaram você pela experiência.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731520" y="64465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GADM2536  •  AULA 09  •  CEFET-RJ MARACANÃ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10362895" y="644652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F5A2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 / 11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0E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265615" y="-1371600"/>
            <a:ext cx="4114800" cy="4114800"/>
          </a:xfrm>
          <a:prstGeom prst="ellipse">
            <a:avLst/>
          </a:prstGeom>
          <a:ln w="6350">
            <a:solidFill>
              <a:srgbClr val="7C3AED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9494215" y="-1143000"/>
            <a:ext cx="3657600" cy="3657600"/>
          </a:xfrm>
          <a:prstGeom prst="ellipse">
            <a:avLst/>
          </a:prstGeom>
          <a:ln w="6350">
            <a:solidFill>
              <a:srgbClr val="7C3AED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9722815" y="-914400"/>
            <a:ext cx="3200400" cy="3200400"/>
          </a:xfrm>
          <a:prstGeom prst="ellipse">
            <a:avLst/>
          </a:prstGeom>
          <a:ln w="6350">
            <a:solidFill>
              <a:srgbClr val="7C3AED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9951415" y="-685800"/>
            <a:ext cx="2743200" cy="2743200"/>
          </a:xfrm>
          <a:prstGeom prst="ellipse">
            <a:avLst/>
          </a:prstGeom>
          <a:ln w="6350">
            <a:solidFill>
              <a:srgbClr val="7C3AED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Shape 4"/>
          <p:cNvSpPr/>
          <p:nvPr/>
        </p:nvSpPr>
        <p:spPr>
          <a:xfrm>
            <a:off x="10637215" y="320040"/>
            <a:ext cx="228600" cy="228600"/>
          </a:xfrm>
          <a:prstGeom prst="ellipse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Shape 5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731520" y="91440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800" dirty="0">
                <a:solidFill>
                  <a:srgbClr val="F5A2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AULA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31520" y="1280160"/>
            <a:ext cx="365760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08</a:t>
            </a:r>
            <a:endParaRPr lang="en-US" sz="18000" dirty="0"/>
          </a:p>
        </p:txBody>
      </p:sp>
      <p:sp>
        <p:nvSpPr>
          <p:cNvPr id="10" name="Shape 8"/>
          <p:cNvSpPr/>
          <p:nvPr/>
        </p:nvSpPr>
        <p:spPr>
          <a:xfrm>
            <a:off x="777240" y="3566160"/>
            <a:ext cx="731520" cy="73152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Text 9"/>
          <p:cNvSpPr/>
          <p:nvPr/>
        </p:nvSpPr>
        <p:spPr>
          <a:xfrm>
            <a:off x="731520" y="374904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Novas Arenas da Comunicação</a:t>
            </a:r>
            <a:endParaRPr lang="en-US" sz="4000" dirty="0"/>
          </a:p>
        </p:txBody>
      </p:sp>
      <p:sp>
        <p:nvSpPr>
          <p:cNvPr id="12" name="Text 10"/>
          <p:cNvSpPr/>
          <p:nvPr/>
        </p:nvSpPr>
        <p:spPr>
          <a:xfrm>
            <a:off x="777240" y="466344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A5B4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Omnichannel e o futuro imersivo do varejo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777240" y="566928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7C3A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ARENAS  •  OMNICHANNEL  •  IA  •  AR  •  METAVERSO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777240" y="6217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GADM2536  •  ADMINISTRAÇÃO DE VAREJO  •  2025.1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7071055" y="621792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Prof. Paulo Henrique  |  CEFET-RJ Maracanã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73152"/>
            <a:ext cx="1188720" cy="73152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548640" y="292608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7C3A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ABERTURA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48640" y="640080"/>
            <a:ext cx="1109441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Objetivos da aula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548640" y="141732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Ao final desta aula, o aluno será capaz de: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48640" y="1920240"/>
            <a:ext cx="5394960" cy="19659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  <a:effectLst>
            <a:outerShdw blurRad="101600" dist="25400" dir="5400000" algn="bl" rotWithShape="0">
              <a:srgbClr val="0D2461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8" name="Shape 6"/>
          <p:cNvSpPr/>
          <p:nvPr/>
        </p:nvSpPr>
        <p:spPr>
          <a:xfrm>
            <a:off x="548640" y="1920240"/>
            <a:ext cx="109728" cy="1965960"/>
          </a:xfrm>
          <a:prstGeom prst="rect">
            <a:avLst/>
          </a:prstGeom>
          <a:solidFill>
            <a:srgbClr val="7C3AED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7"/>
          <p:cNvSpPr/>
          <p:nvPr/>
        </p:nvSpPr>
        <p:spPr>
          <a:xfrm>
            <a:off x="822960" y="2148840"/>
            <a:ext cx="1188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7C3AE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01</a:t>
            </a:r>
            <a:endParaRPr lang="en-US" sz="4400" dirty="0"/>
          </a:p>
        </p:txBody>
      </p:sp>
      <p:sp>
        <p:nvSpPr>
          <p:cNvPr id="10" name="Text 8"/>
          <p:cNvSpPr/>
          <p:nvPr/>
        </p:nvSpPr>
        <p:spPr>
          <a:xfrm>
            <a:off x="2103120" y="2194560"/>
            <a:ext cx="3566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Mapear as arenas modernas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2103120" y="2788920"/>
            <a:ext cx="3657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Identificar as 7 arenas contemporâneas em que marcas e varejistas se comunicam com o shopper.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126480" y="1920240"/>
            <a:ext cx="5394960" cy="19659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  <a:effectLst>
            <a:outerShdw blurRad="101600" dist="25400" dir="5400000" algn="bl" rotWithShape="0">
              <a:srgbClr val="0D2461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3" name="Shape 11"/>
          <p:cNvSpPr/>
          <p:nvPr/>
        </p:nvSpPr>
        <p:spPr>
          <a:xfrm>
            <a:off x="6126480" y="1920240"/>
            <a:ext cx="109728" cy="1965960"/>
          </a:xfrm>
          <a:prstGeom prst="rect">
            <a:avLst/>
          </a:prstGeom>
          <a:solidFill>
            <a:srgbClr val="F5A200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2"/>
          <p:cNvSpPr/>
          <p:nvPr/>
        </p:nvSpPr>
        <p:spPr>
          <a:xfrm>
            <a:off x="6400800" y="2148840"/>
            <a:ext cx="1188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5A2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02</a:t>
            </a:r>
            <a:endParaRPr lang="en-US" sz="4400" dirty="0"/>
          </a:p>
        </p:txBody>
      </p:sp>
      <p:sp>
        <p:nvSpPr>
          <p:cNvPr id="15" name="Text 13"/>
          <p:cNvSpPr/>
          <p:nvPr/>
        </p:nvSpPr>
        <p:spPr>
          <a:xfrm>
            <a:off x="7680960" y="2194560"/>
            <a:ext cx="3566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Diferenciar multicanal e omnichannel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7680960" y="2788920"/>
            <a:ext cx="3657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Reconhecer a passagem de presença fragmentada para integração total da jornada do cliente.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48640" y="4114800"/>
            <a:ext cx="5394960" cy="19659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  <a:effectLst>
            <a:outerShdw blurRad="101600" dist="25400" dir="5400000" algn="bl" rotWithShape="0">
              <a:srgbClr val="0D2461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8" name="Shape 16"/>
          <p:cNvSpPr/>
          <p:nvPr/>
        </p:nvSpPr>
        <p:spPr>
          <a:xfrm>
            <a:off x="548640" y="4114800"/>
            <a:ext cx="109728" cy="1965960"/>
          </a:xfrm>
          <a:prstGeom prst="rect">
            <a:avLst/>
          </a:prstGeom>
          <a:solidFill>
            <a:srgbClr val="7C3AED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Text 17"/>
          <p:cNvSpPr/>
          <p:nvPr/>
        </p:nvSpPr>
        <p:spPr>
          <a:xfrm>
            <a:off x="822960" y="4343400"/>
            <a:ext cx="1188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7C3AE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03</a:t>
            </a:r>
            <a:endParaRPr lang="en-US" sz="4400" dirty="0"/>
          </a:p>
        </p:txBody>
      </p:sp>
      <p:sp>
        <p:nvSpPr>
          <p:cNvPr id="20" name="Text 18"/>
          <p:cNvSpPr/>
          <p:nvPr/>
        </p:nvSpPr>
        <p:spPr>
          <a:xfrm>
            <a:off x="2103120" y="4389120"/>
            <a:ext cx="3566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Analisar tecnologias imersivas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2103120" y="4983480"/>
            <a:ext cx="3657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Avaliar o papel de IA, realidade aumentada e metaverso como ferramentas de varejo.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6126480" y="4114800"/>
            <a:ext cx="5394960" cy="19659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  <a:effectLst>
            <a:outerShdw blurRad="101600" dist="25400" dir="5400000" algn="bl" rotWithShape="0">
              <a:srgbClr val="0D2461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3" name="Shape 21"/>
          <p:cNvSpPr/>
          <p:nvPr/>
        </p:nvSpPr>
        <p:spPr>
          <a:xfrm>
            <a:off x="6126480" y="4114800"/>
            <a:ext cx="109728" cy="1965960"/>
          </a:xfrm>
          <a:prstGeom prst="rect">
            <a:avLst/>
          </a:prstGeom>
          <a:solidFill>
            <a:srgbClr val="F5A200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4" name="Text 22"/>
          <p:cNvSpPr/>
          <p:nvPr/>
        </p:nvSpPr>
        <p:spPr>
          <a:xfrm>
            <a:off x="6400800" y="4343400"/>
            <a:ext cx="1188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5A2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04</a:t>
            </a:r>
            <a:endParaRPr lang="en-US" sz="4400" dirty="0"/>
          </a:p>
        </p:txBody>
      </p:sp>
      <p:sp>
        <p:nvSpPr>
          <p:cNvPr id="25" name="Text 23"/>
          <p:cNvSpPr/>
          <p:nvPr/>
        </p:nvSpPr>
        <p:spPr>
          <a:xfrm>
            <a:off x="7680960" y="4389120"/>
            <a:ext cx="3566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Conectar experiência e fidelização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7680960" y="4983480"/>
            <a:ext cx="3657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Relacionar a experiência do shopper ao valor percebido e à retenção de clientes.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548640" y="6355080"/>
            <a:ext cx="11094415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8" name="Text 26"/>
          <p:cNvSpPr/>
          <p:nvPr/>
        </p:nvSpPr>
        <p:spPr>
          <a:xfrm>
            <a:off x="548640" y="64465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GADM2536  |  ADMINISTRAÇÃO DE VAREJO  |  AULA 09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10728655" y="644652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0D24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/ 11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11533327" y="6556248"/>
            <a:ext cx="91440" cy="91440"/>
          </a:xfrm>
          <a:prstGeom prst="ellipse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73152"/>
            <a:ext cx="1188720" cy="73152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548640" y="292608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7C3A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PANORAMA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48640" y="640080"/>
            <a:ext cx="1109441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As 7 novas arenas da comunicação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548640" y="14173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Onde as marcas conversam com o shopper no século XXI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78028" y="1965960"/>
            <a:ext cx="2606040" cy="17830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D2461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8" name="Shape 6"/>
          <p:cNvSpPr/>
          <p:nvPr/>
        </p:nvSpPr>
        <p:spPr>
          <a:xfrm>
            <a:off x="678028" y="1965960"/>
            <a:ext cx="2606040" cy="109728"/>
          </a:xfrm>
          <a:prstGeom prst="rect">
            <a:avLst/>
          </a:prstGeom>
          <a:solidFill>
            <a:srgbClr val="06B6D4"/>
          </a:solidFill>
          <a:ln w="12700">
            <a:solidFill>
              <a:srgbClr val="06B6D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7"/>
          <p:cNvSpPr/>
          <p:nvPr/>
        </p:nvSpPr>
        <p:spPr>
          <a:xfrm>
            <a:off x="906628" y="2240280"/>
            <a:ext cx="594360" cy="594360"/>
          </a:xfrm>
          <a:prstGeom prst="ellipse">
            <a:avLst/>
          </a:prstGeom>
          <a:solidFill>
            <a:srgbClr val="06B6D4"/>
          </a:solidFill>
          <a:ln w="12700">
            <a:solidFill>
              <a:srgbClr val="06B6D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8"/>
          <p:cNvSpPr/>
          <p:nvPr/>
        </p:nvSpPr>
        <p:spPr>
          <a:xfrm>
            <a:off x="906628" y="224028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815188" y="2880360"/>
            <a:ext cx="2331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Propaganda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tradicional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815188" y="3337560"/>
            <a:ext cx="2331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TV, rádio, OOH — reinventadas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3421228" y="1965960"/>
            <a:ext cx="2606040" cy="17830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D2461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4" name="Shape 12"/>
          <p:cNvSpPr/>
          <p:nvPr/>
        </p:nvSpPr>
        <p:spPr>
          <a:xfrm>
            <a:off x="3421228" y="1965960"/>
            <a:ext cx="2606040" cy="109728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Shape 13"/>
          <p:cNvSpPr/>
          <p:nvPr/>
        </p:nvSpPr>
        <p:spPr>
          <a:xfrm>
            <a:off x="3649828" y="2240280"/>
            <a:ext cx="594360" cy="594360"/>
          </a:xfrm>
          <a:prstGeom prst="ellipse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6" name="Text 14"/>
          <p:cNvSpPr/>
          <p:nvPr/>
        </p:nvSpPr>
        <p:spPr>
          <a:xfrm>
            <a:off x="3649828" y="224028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3558388" y="2880360"/>
            <a:ext cx="2331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Varejo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como mídia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558388" y="3337560"/>
            <a:ext cx="2331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PDV como palco da marca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6164428" y="1965960"/>
            <a:ext cx="2606040" cy="17830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D2461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0" name="Shape 18"/>
          <p:cNvSpPr/>
          <p:nvPr/>
        </p:nvSpPr>
        <p:spPr>
          <a:xfrm>
            <a:off x="6164428" y="1965960"/>
            <a:ext cx="2606040" cy="109728"/>
          </a:xfrm>
          <a:prstGeom prst="rect">
            <a:avLst/>
          </a:prstGeom>
          <a:solidFill>
            <a:srgbClr val="F97316"/>
          </a:solidFill>
          <a:ln w="12700">
            <a:solidFill>
              <a:srgbClr val="F9731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1" name="Shape 19"/>
          <p:cNvSpPr/>
          <p:nvPr/>
        </p:nvSpPr>
        <p:spPr>
          <a:xfrm>
            <a:off x="6393028" y="2240280"/>
            <a:ext cx="594360" cy="594360"/>
          </a:xfrm>
          <a:prstGeom prst="ellipse">
            <a:avLst/>
          </a:prstGeom>
          <a:solidFill>
            <a:srgbClr val="F97316"/>
          </a:solidFill>
          <a:ln w="12700">
            <a:solidFill>
              <a:srgbClr val="F9731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2" name="Text 20"/>
          <p:cNvSpPr/>
          <p:nvPr/>
        </p:nvSpPr>
        <p:spPr>
          <a:xfrm>
            <a:off x="6393028" y="224028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6301588" y="2880360"/>
            <a:ext cx="2331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Moda &amp;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entretenimento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301588" y="3337560"/>
            <a:ext cx="2331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Celebridades e espetáculos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8907628" y="1965960"/>
            <a:ext cx="2606040" cy="17830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D2461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6" name="Shape 24"/>
          <p:cNvSpPr/>
          <p:nvPr/>
        </p:nvSpPr>
        <p:spPr>
          <a:xfrm>
            <a:off x="8907628" y="1965960"/>
            <a:ext cx="2606040" cy="109728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7" name="Shape 25"/>
          <p:cNvSpPr/>
          <p:nvPr/>
        </p:nvSpPr>
        <p:spPr>
          <a:xfrm>
            <a:off x="9136228" y="2240280"/>
            <a:ext cx="594360" cy="594360"/>
          </a:xfrm>
          <a:prstGeom prst="ellipse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8" name="Text 26"/>
          <p:cNvSpPr/>
          <p:nvPr/>
        </p:nvSpPr>
        <p:spPr>
          <a:xfrm>
            <a:off x="9136228" y="224028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</a:t>
            </a:r>
            <a:endParaRPr lang="en-US" sz="2000" dirty="0"/>
          </a:p>
        </p:txBody>
      </p:sp>
      <p:sp>
        <p:nvSpPr>
          <p:cNvPr id="29" name="Text 27"/>
          <p:cNvSpPr/>
          <p:nvPr/>
        </p:nvSpPr>
        <p:spPr>
          <a:xfrm>
            <a:off x="9044788" y="2880360"/>
            <a:ext cx="2331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Grandes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eventos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9044788" y="3337560"/>
            <a:ext cx="2331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Feiras e ativações setoriais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2049628" y="3931920"/>
            <a:ext cx="2606040" cy="17830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D2461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32" name="Shape 30"/>
          <p:cNvSpPr/>
          <p:nvPr/>
        </p:nvSpPr>
        <p:spPr>
          <a:xfrm>
            <a:off x="2049628" y="3931920"/>
            <a:ext cx="2606040" cy="109728"/>
          </a:xfrm>
          <a:prstGeom prst="rect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3" name="Shape 31"/>
          <p:cNvSpPr/>
          <p:nvPr/>
        </p:nvSpPr>
        <p:spPr>
          <a:xfrm>
            <a:off x="2278228" y="4206240"/>
            <a:ext cx="594360" cy="594360"/>
          </a:xfrm>
          <a:prstGeom prst="ellipse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4" name="Text 32"/>
          <p:cNvSpPr/>
          <p:nvPr/>
        </p:nvSpPr>
        <p:spPr>
          <a:xfrm>
            <a:off x="2278228" y="420624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</a:t>
            </a:r>
            <a:endParaRPr lang="en-US" sz="2000" dirty="0"/>
          </a:p>
        </p:txBody>
      </p:sp>
      <p:sp>
        <p:nvSpPr>
          <p:cNvPr id="35" name="Text 33"/>
          <p:cNvSpPr/>
          <p:nvPr/>
        </p:nvSpPr>
        <p:spPr>
          <a:xfrm>
            <a:off x="2186788" y="4846320"/>
            <a:ext cx="2331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Esportes</a:t>
            </a: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2186788" y="5303520"/>
            <a:ext cx="2331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Patrocínio e experiência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4792828" y="3931920"/>
            <a:ext cx="2606040" cy="17830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D2461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38" name="Shape 36"/>
          <p:cNvSpPr/>
          <p:nvPr/>
        </p:nvSpPr>
        <p:spPr>
          <a:xfrm>
            <a:off x="4792828" y="3931920"/>
            <a:ext cx="2606040" cy="109728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9" name="Shape 37"/>
          <p:cNvSpPr/>
          <p:nvPr/>
        </p:nvSpPr>
        <p:spPr>
          <a:xfrm>
            <a:off x="5021428" y="4206240"/>
            <a:ext cx="594360" cy="59436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0" name="Text 38"/>
          <p:cNvSpPr/>
          <p:nvPr/>
        </p:nvSpPr>
        <p:spPr>
          <a:xfrm>
            <a:off x="5021428" y="420624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6</a:t>
            </a:r>
            <a:endParaRPr lang="en-US" sz="2000" dirty="0"/>
          </a:p>
        </p:txBody>
      </p:sp>
      <p:sp>
        <p:nvSpPr>
          <p:cNvPr id="41" name="Text 39"/>
          <p:cNvSpPr/>
          <p:nvPr/>
        </p:nvSpPr>
        <p:spPr>
          <a:xfrm>
            <a:off x="4929988" y="4846320"/>
            <a:ext cx="2331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Internet &amp;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varejo digital</a:t>
            </a:r>
            <a:endParaRPr lang="en-US" sz="1300" dirty="0"/>
          </a:p>
        </p:txBody>
      </p:sp>
      <p:sp>
        <p:nvSpPr>
          <p:cNvPr id="42" name="Text 40"/>
          <p:cNvSpPr/>
          <p:nvPr/>
        </p:nvSpPr>
        <p:spPr>
          <a:xfrm>
            <a:off x="4929988" y="5303520"/>
            <a:ext cx="2331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Marketplaces e sociais</a:t>
            </a:r>
            <a:endParaRPr lang="en-US" sz="950" dirty="0"/>
          </a:p>
        </p:txBody>
      </p:sp>
      <p:sp>
        <p:nvSpPr>
          <p:cNvPr id="43" name="Shape 41"/>
          <p:cNvSpPr/>
          <p:nvPr/>
        </p:nvSpPr>
        <p:spPr>
          <a:xfrm>
            <a:off x="7536028" y="3931920"/>
            <a:ext cx="2606040" cy="17830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D2461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44" name="Shape 42"/>
          <p:cNvSpPr/>
          <p:nvPr/>
        </p:nvSpPr>
        <p:spPr>
          <a:xfrm>
            <a:off x="7536028" y="3931920"/>
            <a:ext cx="2606040" cy="109728"/>
          </a:xfrm>
          <a:prstGeom prst="rect">
            <a:avLst/>
          </a:prstGeom>
          <a:solidFill>
            <a:srgbClr val="DB2777"/>
          </a:solidFill>
          <a:ln w="12700">
            <a:solidFill>
              <a:srgbClr val="DB277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5" name="Shape 43"/>
          <p:cNvSpPr/>
          <p:nvPr/>
        </p:nvSpPr>
        <p:spPr>
          <a:xfrm>
            <a:off x="7764628" y="4206240"/>
            <a:ext cx="594360" cy="594360"/>
          </a:xfrm>
          <a:prstGeom prst="ellipse">
            <a:avLst/>
          </a:prstGeom>
          <a:solidFill>
            <a:srgbClr val="DB2777"/>
          </a:solidFill>
          <a:ln w="12700">
            <a:solidFill>
              <a:srgbClr val="DB277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6" name="Text 44"/>
          <p:cNvSpPr/>
          <p:nvPr/>
        </p:nvSpPr>
        <p:spPr>
          <a:xfrm>
            <a:off x="7764628" y="420624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7</a:t>
            </a:r>
            <a:endParaRPr lang="en-US" sz="2000" dirty="0"/>
          </a:p>
        </p:txBody>
      </p:sp>
      <p:sp>
        <p:nvSpPr>
          <p:cNvPr id="47" name="Text 45"/>
          <p:cNvSpPr/>
          <p:nvPr/>
        </p:nvSpPr>
        <p:spPr>
          <a:xfrm>
            <a:off x="7673188" y="4846320"/>
            <a:ext cx="2331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Venda direta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&amp; tele</a:t>
            </a:r>
            <a:endParaRPr lang="en-US" sz="1300" dirty="0"/>
          </a:p>
        </p:txBody>
      </p:sp>
      <p:sp>
        <p:nvSpPr>
          <p:cNvPr id="48" name="Text 46"/>
          <p:cNvSpPr/>
          <p:nvPr/>
        </p:nvSpPr>
        <p:spPr>
          <a:xfrm>
            <a:off x="7673188" y="5303520"/>
            <a:ext cx="2331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Relacionamento 1:1</a:t>
            </a:r>
            <a:endParaRPr lang="en-US" sz="950" dirty="0"/>
          </a:p>
        </p:txBody>
      </p:sp>
      <p:sp>
        <p:nvSpPr>
          <p:cNvPr id="49" name="Shape 47"/>
          <p:cNvSpPr/>
          <p:nvPr/>
        </p:nvSpPr>
        <p:spPr>
          <a:xfrm>
            <a:off x="548640" y="5897880"/>
            <a:ext cx="11094415" cy="411480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0" name="Text 48"/>
          <p:cNvSpPr/>
          <p:nvPr/>
        </p:nvSpPr>
        <p:spPr>
          <a:xfrm>
            <a:off x="685800" y="5897880"/>
            <a:ext cx="108200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5A2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INSIGHT  </a:t>
            </a:r>
            <a:r>
              <a:rPr lang="en-US" sz="11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comunicação deixou de ser unidirecional. Hoje a marca precisa estar em arenas simultâneas, com coerência e integração.</a:t>
            </a:r>
            <a:endParaRPr lang="en-US" sz="1100" dirty="0"/>
          </a:p>
        </p:txBody>
      </p:sp>
      <p:sp>
        <p:nvSpPr>
          <p:cNvPr id="51" name="Shape 49"/>
          <p:cNvSpPr/>
          <p:nvPr/>
        </p:nvSpPr>
        <p:spPr>
          <a:xfrm>
            <a:off x="548640" y="6355080"/>
            <a:ext cx="11094415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2" name="Text 50"/>
          <p:cNvSpPr/>
          <p:nvPr/>
        </p:nvSpPr>
        <p:spPr>
          <a:xfrm>
            <a:off x="548640" y="64465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GADM2536  |  ADMINISTRAÇÃO DE VAREJO  |  AULA 09</a:t>
            </a:r>
            <a:endParaRPr lang="en-US" sz="900" dirty="0"/>
          </a:p>
        </p:txBody>
      </p:sp>
      <p:sp>
        <p:nvSpPr>
          <p:cNvPr id="53" name="Text 51"/>
          <p:cNvSpPr/>
          <p:nvPr/>
        </p:nvSpPr>
        <p:spPr>
          <a:xfrm>
            <a:off x="10728655" y="644652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0D24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/ 11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11533327" y="6556248"/>
            <a:ext cx="91440" cy="91440"/>
          </a:xfrm>
          <a:prstGeom prst="ellipse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73152"/>
            <a:ext cx="1188720" cy="73152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548640" y="292608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7C3A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ARENAS 1 &amp; 2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48640" y="640080"/>
            <a:ext cx="1109441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Propaganda tradicional e varejo como mídia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548640" y="1737360"/>
            <a:ext cx="5440680" cy="43891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25400" dir="5400000" algn="bl" rotWithShape="0">
              <a:srgbClr val="0D2461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7" name="Shape 5"/>
          <p:cNvSpPr/>
          <p:nvPr/>
        </p:nvSpPr>
        <p:spPr>
          <a:xfrm>
            <a:off x="548640" y="1737360"/>
            <a:ext cx="5440680" cy="109728"/>
          </a:xfrm>
          <a:prstGeom prst="rect">
            <a:avLst/>
          </a:prstGeom>
          <a:solidFill>
            <a:srgbClr val="06B6D4"/>
          </a:solidFill>
          <a:ln w="12700">
            <a:solidFill>
              <a:srgbClr val="06B6D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868680" y="2011680"/>
            <a:ext cx="10972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0" b="1" dirty="0">
                <a:solidFill>
                  <a:srgbClr val="06B6D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</a:t>
            </a:r>
            <a:endParaRPr lang="en-US" sz="7200" dirty="0"/>
          </a:p>
        </p:txBody>
      </p:sp>
      <p:sp>
        <p:nvSpPr>
          <p:cNvPr id="9" name="Text 7"/>
          <p:cNvSpPr/>
          <p:nvPr/>
        </p:nvSpPr>
        <p:spPr>
          <a:xfrm>
            <a:off x="1920240" y="2194560"/>
            <a:ext cx="3886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PROPAGANDA TRADICIONAL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920240" y="2514600"/>
            <a:ext cx="3886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Mais viva do que nunca — só que reinventada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005840" y="3383280"/>
            <a:ext cx="470916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600"/>
              </a:spcAft>
              <a:buSzPct val="100000"/>
              <a:buChar char="▪"/>
            </a:pPr>
            <a:r>
              <a:rPr lang="en-US" sz="1200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TV aberta, rádio e OOH seguem relevantes e com alto alcance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▪"/>
            </a:pPr>
            <a:r>
              <a:rPr lang="en-US" sz="1200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Mídia tradicional se integra a mobile, QR Code e segunda tela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▪"/>
            </a:pPr>
            <a:r>
              <a:rPr lang="en-US" sz="1200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Outdoors viraram DOOH (digital out of home) programáticos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▪"/>
            </a:pPr>
            <a:r>
              <a:rPr lang="en-US" sz="1200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Rádio renasceu como podcast e streaming de áudio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▪"/>
            </a:pPr>
            <a:r>
              <a:rPr lang="en-US" sz="1200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Novo papel: gerar familiaridade e levar o cliente ao digital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172200" y="1737360"/>
            <a:ext cx="5440680" cy="43891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25400" dir="5400000" algn="bl" rotWithShape="0">
              <a:srgbClr val="0D2461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3" name="Shape 11"/>
          <p:cNvSpPr/>
          <p:nvPr/>
        </p:nvSpPr>
        <p:spPr>
          <a:xfrm>
            <a:off x="6172200" y="1737360"/>
            <a:ext cx="5440680" cy="109728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2"/>
          <p:cNvSpPr/>
          <p:nvPr/>
        </p:nvSpPr>
        <p:spPr>
          <a:xfrm>
            <a:off x="6492240" y="2011680"/>
            <a:ext cx="10972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0" b="1" dirty="0">
                <a:solidFill>
                  <a:srgbClr val="F5A2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7200" dirty="0"/>
          </a:p>
        </p:txBody>
      </p:sp>
      <p:sp>
        <p:nvSpPr>
          <p:cNvPr id="15" name="Text 13"/>
          <p:cNvSpPr/>
          <p:nvPr/>
        </p:nvSpPr>
        <p:spPr>
          <a:xfrm>
            <a:off x="7543800" y="2194560"/>
            <a:ext cx="3886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VAREJO COMO MÍDIA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7543800" y="2514600"/>
            <a:ext cx="3886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 loja virou centro de difusão da marca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6629400" y="3383280"/>
            <a:ext cx="470916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600"/>
              </a:spcAft>
              <a:buSzPct val="100000"/>
              <a:buChar char="▪"/>
            </a:pPr>
            <a:r>
              <a:rPr lang="en-US" sz="1200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Merchandising, sampling e demonstração geram conversão imediata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▪"/>
            </a:pPr>
            <a:r>
              <a:rPr lang="en-US" sz="1200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Ambientação sensorial: som, aroma, iluminação e tato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▪"/>
            </a:pPr>
            <a:r>
              <a:rPr lang="en-US" sz="1200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Ativações de marca transformam a gôndola em experiência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▪"/>
            </a:pPr>
            <a:r>
              <a:rPr lang="en-US" sz="1200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Lojas-conceito funcionam como showroom e mídia viva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▪"/>
            </a:pPr>
            <a:r>
              <a:rPr lang="en-US" sz="1200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loja vende o produto e também constrói a marca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48640" y="6355080"/>
            <a:ext cx="11094415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Text 17"/>
          <p:cNvSpPr/>
          <p:nvPr/>
        </p:nvSpPr>
        <p:spPr>
          <a:xfrm>
            <a:off x="548640" y="64465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GADM2536  |  ADMINISTRAÇÃO DE VAREJO  |  AULA 09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0728655" y="644652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0D24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/ 11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11533327" y="6556248"/>
            <a:ext cx="91440" cy="91440"/>
          </a:xfrm>
          <a:prstGeom prst="ellipse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73152"/>
            <a:ext cx="1188720" cy="73152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548640" y="292608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7C3A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ARENAS 3 &amp; 4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48640" y="640080"/>
            <a:ext cx="1109441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Moda, entretenimento e esportes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548640" y="14173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palco onde marca e paixão do consumidor se encontram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48640" y="1874520"/>
            <a:ext cx="5440680" cy="42062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25400" dir="5400000" algn="bl" rotWithShape="0">
              <a:srgbClr val="0D2461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8" name="Shape 6"/>
          <p:cNvSpPr/>
          <p:nvPr/>
        </p:nvSpPr>
        <p:spPr>
          <a:xfrm>
            <a:off x="548640" y="1874520"/>
            <a:ext cx="109728" cy="4206240"/>
          </a:xfrm>
          <a:prstGeom prst="rect">
            <a:avLst/>
          </a:prstGeom>
          <a:solidFill>
            <a:srgbClr val="F97316"/>
          </a:solidFill>
          <a:ln w="12700">
            <a:solidFill>
              <a:srgbClr val="F9731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7"/>
          <p:cNvSpPr/>
          <p:nvPr/>
        </p:nvSpPr>
        <p:spPr>
          <a:xfrm>
            <a:off x="822960" y="214884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</a:t>
            </a:r>
            <a:endParaRPr lang="en-US" sz="4600" dirty="0"/>
          </a:p>
        </p:txBody>
      </p:sp>
      <p:sp>
        <p:nvSpPr>
          <p:cNvPr id="10" name="Text 8"/>
          <p:cNvSpPr/>
          <p:nvPr/>
        </p:nvSpPr>
        <p:spPr>
          <a:xfrm>
            <a:off x="822960" y="2926080"/>
            <a:ext cx="4983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MODA &amp; ENTRETENIMENTO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822960" y="3246120"/>
            <a:ext cx="4983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Espetáculo, celebridade e cultura pop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22960" y="3794760"/>
            <a:ext cx="498348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1000"/>
              </a:spcAft>
              <a:buNone/>
            </a:pPr>
            <a:r>
              <a:rPr lang="en-US" sz="1150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São Paulo Fashion Week, Rock in Rio, Festival de Verão, Villa Mix, Lollapalooza — eventos que juntam marca, entretenimento e consumo num só lugar.</a:t>
            </a:r>
            <a:endParaRPr lang="en-US" sz="1150" dirty="0"/>
          </a:p>
          <a:p>
            <a:pPr marL="0" indent="0">
              <a:buNone/>
            </a:pPr>
            <a:r>
              <a:rPr lang="en-US" sz="950" b="1" kern="0" spc="300" dirty="0">
                <a:solidFill>
                  <a:srgbClr val="F973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CASE</a:t>
            </a:r>
            <a:endParaRPr lang="en-US" sz="1150" dirty="0"/>
          </a:p>
          <a:p>
            <a:pPr marL="0" indent="0">
              <a:buNone/>
            </a:pPr>
            <a:r>
              <a:rPr lang="en-US" sz="1200" b="1" dirty="0">
                <a:solidFill>
                  <a:srgbClr val="0D24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Rock in Rio (2018)</a:t>
            </a:r>
            <a:endParaRPr lang="en-US" sz="1150" dirty="0"/>
          </a:p>
          <a:p>
            <a:pPr marL="0" indent="0">
              <a:buNone/>
            </a:pPr>
            <a:r>
              <a:rPr lang="en-US" sz="1050" i="1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 outras edições os patrocinadores cobriam 100% do custo; em 2018, com a crise, essa proporção caiu para cerca de 50%, segundo Roberto Medina.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6172200" y="1874520"/>
            <a:ext cx="5440680" cy="42062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25400" dir="5400000" algn="bl" rotWithShape="0">
              <a:srgbClr val="0D2461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4" name="Shape 12"/>
          <p:cNvSpPr/>
          <p:nvPr/>
        </p:nvSpPr>
        <p:spPr>
          <a:xfrm>
            <a:off x="6172200" y="1874520"/>
            <a:ext cx="109728" cy="4206240"/>
          </a:xfrm>
          <a:prstGeom prst="rect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3"/>
          <p:cNvSpPr/>
          <p:nvPr/>
        </p:nvSpPr>
        <p:spPr>
          <a:xfrm>
            <a:off x="6446520" y="214884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059669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</a:t>
            </a:r>
            <a:endParaRPr lang="en-US" sz="4600" dirty="0"/>
          </a:p>
        </p:txBody>
      </p:sp>
      <p:sp>
        <p:nvSpPr>
          <p:cNvPr id="16" name="Text 14"/>
          <p:cNvSpPr/>
          <p:nvPr/>
        </p:nvSpPr>
        <p:spPr>
          <a:xfrm>
            <a:off x="6446520" y="2926080"/>
            <a:ext cx="4983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MUNDO DO ESPORTE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446520" y="3246120"/>
            <a:ext cx="4983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Patrocínio = marketing de experiência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446520" y="3794760"/>
            <a:ext cx="498348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1000"/>
              </a:spcAft>
              <a:buNone/>
            </a:pPr>
            <a:r>
              <a:rPr lang="en-US" sz="1150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patrocínio esportivo cresceu por um motivo simples: a sensação do esporte se funde com os valores da marca.</a:t>
            </a:r>
            <a:endParaRPr lang="en-US" sz="1150" dirty="0"/>
          </a:p>
          <a:p>
            <a:pPr marL="0" indent="0">
              <a:buNone/>
            </a:pPr>
            <a:r>
              <a:rPr lang="en-US" sz="950" b="1" kern="0" spc="300" dirty="0">
                <a:solidFill>
                  <a:srgbClr val="0596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EXEMPLOS ICÔNICOS</a:t>
            </a:r>
            <a:endParaRPr lang="en-US" sz="1150" dirty="0"/>
          </a:p>
          <a:p>
            <a:pPr marL="342900" indent="-342900">
              <a:spcAft>
                <a:spcPts val="300"/>
              </a:spcAft>
              <a:buSzPct val="100000"/>
              <a:buChar char="▪"/>
            </a:pPr>
            <a:r>
              <a:rPr lang="en-US" sz="1100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 Bull — esportes radicais e performance</a:t>
            </a:r>
            <a:endParaRPr lang="en-US" sz="1150" dirty="0"/>
          </a:p>
          <a:p>
            <a:pPr marL="342900" indent="-342900">
              <a:spcAft>
                <a:spcPts val="300"/>
              </a:spcAft>
              <a:buSzPct val="100000"/>
              <a:buChar char="▪"/>
            </a:pPr>
            <a:r>
              <a:rPr lang="en-US" sz="1100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Ferrari — Fórmula 1 e prestígio técnico</a:t>
            </a:r>
            <a:endParaRPr lang="en-US" sz="1150" dirty="0"/>
          </a:p>
          <a:p>
            <a:pPr marL="342900" indent="-342900">
              <a:spcAft>
                <a:spcPts val="300"/>
              </a:spcAft>
              <a:buSzPct val="100000"/>
              <a:buChar char="▪"/>
            </a:pPr>
            <a:r>
              <a:rPr lang="en-US" sz="1100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Heineken — UEFA Champions League</a:t>
            </a:r>
            <a:endParaRPr lang="en-US" sz="1150" dirty="0"/>
          </a:p>
          <a:p>
            <a:pPr marL="342900" indent="-342900">
              <a:buSzPct val="100000"/>
              <a:buChar char="▪"/>
            </a:pPr>
            <a:r>
              <a:rPr lang="en-US" sz="1100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Nike — Jordan, seleções e corrida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548640" y="6355080"/>
            <a:ext cx="11094415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GADM2536  |  ADMINISTRAÇÃO DE VAREJO  |  AULA 09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0728655" y="644652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0D24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/ 11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11533327" y="6556248"/>
            <a:ext cx="91440" cy="91440"/>
          </a:xfrm>
          <a:prstGeom prst="ellipse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73152"/>
            <a:ext cx="1188720" cy="73152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548640" y="292608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7C3A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ARENA 5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48640" y="640080"/>
            <a:ext cx="1109441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Grandes eventos promocionais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548640" y="1737360"/>
            <a:ext cx="5029200" cy="4389120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Shape 5"/>
          <p:cNvSpPr/>
          <p:nvPr/>
        </p:nvSpPr>
        <p:spPr>
          <a:xfrm>
            <a:off x="548640" y="1737360"/>
            <a:ext cx="5029200" cy="13716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777240" y="2011680"/>
            <a:ext cx="1188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400" b="1" dirty="0">
                <a:solidFill>
                  <a:srgbClr val="F5A2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</a:t>
            </a:r>
            <a:endParaRPr lang="en-US" sz="8400" dirty="0"/>
          </a:p>
        </p:txBody>
      </p:sp>
      <p:sp>
        <p:nvSpPr>
          <p:cNvPr id="9" name="Text 7"/>
          <p:cNvSpPr/>
          <p:nvPr/>
        </p:nvSpPr>
        <p:spPr>
          <a:xfrm>
            <a:off x="777240" y="324612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A5B4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FEIRAS COMO CANAL PRINCIPAL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777240" y="3566160"/>
            <a:ext cx="4572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Para muitos segmentos, é onde a venda acontece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777240" y="4251960"/>
            <a:ext cx="45720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800"/>
              </a:spcAft>
              <a:buNone/>
            </a:pPr>
            <a:r>
              <a:rPr lang="en-US" sz="115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 setores B2B e B2B2C, feiras setoriais se tornaram o principal ponto de prospecção, negociação e lançamento de marcas e produtos.</a:t>
            </a:r>
            <a:endParaRPr lang="en-US" sz="1150" dirty="0"/>
          </a:p>
          <a:p>
            <a:pPr marL="0" indent="0">
              <a:buNone/>
            </a:pPr>
            <a:r>
              <a:rPr lang="en-US" sz="1100" b="1" i="1" dirty="0">
                <a:solidFill>
                  <a:srgbClr val="F5A2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Networking, conteúdo, amostra e venda em um só ambiente.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5806440" y="1783080"/>
            <a:ext cx="5943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EXEMPLOS POR SETOR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5806440" y="2194560"/>
            <a:ext cx="2926080" cy="11430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Shape 12"/>
          <p:cNvSpPr/>
          <p:nvPr/>
        </p:nvSpPr>
        <p:spPr>
          <a:xfrm>
            <a:off x="5806440" y="2194560"/>
            <a:ext cx="73152" cy="1143000"/>
          </a:xfrm>
          <a:prstGeom prst="rect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3"/>
          <p:cNvSpPr/>
          <p:nvPr/>
        </p:nvSpPr>
        <p:spPr>
          <a:xfrm>
            <a:off x="5989320" y="2331720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AGRISHOW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989320" y="2697480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Agronegócio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8869680" y="2194560"/>
            <a:ext cx="2926080" cy="11430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8" name="Shape 16"/>
          <p:cNvSpPr/>
          <p:nvPr/>
        </p:nvSpPr>
        <p:spPr>
          <a:xfrm>
            <a:off x="8869680" y="2194560"/>
            <a:ext cx="73152" cy="114300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Text 17"/>
          <p:cNvSpPr/>
          <p:nvPr/>
        </p:nvSpPr>
        <p:spPr>
          <a:xfrm>
            <a:off x="9052560" y="2331720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RIO BOAT SHOW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9052560" y="2697480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Náutico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5806440" y="3502152"/>
            <a:ext cx="2926080" cy="11430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2" name="Shape 20"/>
          <p:cNvSpPr/>
          <p:nvPr/>
        </p:nvSpPr>
        <p:spPr>
          <a:xfrm>
            <a:off x="5806440" y="3502152"/>
            <a:ext cx="73152" cy="1143000"/>
          </a:xfrm>
          <a:prstGeom prst="rect">
            <a:avLst/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3" name="Text 21"/>
          <p:cNvSpPr/>
          <p:nvPr/>
        </p:nvSpPr>
        <p:spPr>
          <a:xfrm>
            <a:off x="5989320" y="3639312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SALÃO DO AUTOMÓVEL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89320" y="4005072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Automotivo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8869680" y="3502152"/>
            <a:ext cx="2926080" cy="11430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6" name="Shape 24"/>
          <p:cNvSpPr/>
          <p:nvPr/>
        </p:nvSpPr>
        <p:spPr>
          <a:xfrm>
            <a:off x="8869680" y="3502152"/>
            <a:ext cx="73152" cy="114300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7" name="Text 25"/>
          <p:cNvSpPr/>
          <p:nvPr/>
        </p:nvSpPr>
        <p:spPr>
          <a:xfrm>
            <a:off x="9052560" y="3639312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FEIPLASTIC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9052560" y="4005072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Indústria plástica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5806440" y="4809744"/>
            <a:ext cx="2926080" cy="11430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0" name="Shape 28"/>
          <p:cNvSpPr/>
          <p:nvPr/>
        </p:nvSpPr>
        <p:spPr>
          <a:xfrm>
            <a:off x="5806440" y="4809744"/>
            <a:ext cx="73152" cy="11430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1" name="Text 29"/>
          <p:cNvSpPr/>
          <p:nvPr/>
        </p:nvSpPr>
        <p:spPr>
          <a:xfrm>
            <a:off x="5989320" y="4946904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WTM LATIN AMERICA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5989320" y="5312664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Turismo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8869680" y="4809744"/>
            <a:ext cx="2926080" cy="11430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4" name="Shape 32"/>
          <p:cNvSpPr/>
          <p:nvPr/>
        </p:nvSpPr>
        <p:spPr>
          <a:xfrm>
            <a:off x="8869680" y="4809744"/>
            <a:ext cx="73152" cy="1143000"/>
          </a:xfrm>
          <a:prstGeom prst="rect">
            <a:avLst/>
          </a:prstGeom>
          <a:solidFill>
            <a:srgbClr val="F97316"/>
          </a:solidFill>
          <a:ln w="12700">
            <a:solidFill>
              <a:srgbClr val="F9731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5" name="Text 33"/>
          <p:cNvSpPr/>
          <p:nvPr/>
        </p:nvSpPr>
        <p:spPr>
          <a:xfrm>
            <a:off x="9052560" y="4946904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NRF BIG SHOW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9052560" y="5312664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Varejo mundial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548640" y="6355080"/>
            <a:ext cx="11094415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8" name="Text 36"/>
          <p:cNvSpPr/>
          <p:nvPr/>
        </p:nvSpPr>
        <p:spPr>
          <a:xfrm>
            <a:off x="548640" y="64465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GADM2536  |  ADMINISTRAÇÃO DE VAREJO  |  AULA 09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10728655" y="644652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0D24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/ 11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11533327" y="6556248"/>
            <a:ext cx="91440" cy="91440"/>
          </a:xfrm>
          <a:prstGeom prst="ellipse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73152"/>
            <a:ext cx="1188720" cy="73152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548640" y="292608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7C3A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ARENAS 6 &amp; 7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48640" y="640080"/>
            <a:ext cx="1109441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Varejo digital e venda direta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548640" y="1737360"/>
            <a:ext cx="5440680" cy="43891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25400" dir="5400000" algn="bl" rotWithShape="0">
              <a:srgbClr val="0D2461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7" name="Shape 5"/>
          <p:cNvSpPr/>
          <p:nvPr/>
        </p:nvSpPr>
        <p:spPr>
          <a:xfrm>
            <a:off x="548640" y="1737360"/>
            <a:ext cx="5440680" cy="109728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822960" y="2011680"/>
            <a:ext cx="914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0" b="1" dirty="0">
                <a:solidFill>
                  <a:srgbClr val="2563E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6</a:t>
            </a:r>
            <a:endParaRPr lang="en-US" sz="5800" dirty="0"/>
          </a:p>
        </p:txBody>
      </p:sp>
      <p:sp>
        <p:nvSpPr>
          <p:cNvPr id="9" name="Text 7"/>
          <p:cNvSpPr/>
          <p:nvPr/>
        </p:nvSpPr>
        <p:spPr>
          <a:xfrm>
            <a:off x="1783080" y="2194560"/>
            <a:ext cx="4069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INTERNET &amp; VAREJO DIGITAL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783080" y="2514600"/>
            <a:ext cx="4069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Marketplaces, social commerce e vitrine infinita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868680" y="3429000"/>
            <a:ext cx="489204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800"/>
              </a:spcAft>
              <a:buNone/>
            </a:pPr>
            <a:r>
              <a:rPr lang="en-US" sz="1150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sites institucionais a ecossistemas completos — a internet se tornou o principal canal de descoberta e compra.</a:t>
            </a:r>
            <a:endParaRPr lang="en-US" sz="1150" dirty="0"/>
          </a:p>
          <a:p>
            <a:pPr marL="342900" indent="-342900">
              <a:spcAft>
                <a:spcPts val="400"/>
              </a:spcAft>
              <a:buSzPct val="100000"/>
              <a:buChar char="▪"/>
            </a:pPr>
            <a:r>
              <a:rPr lang="en-US" sz="1100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Mercado Livre, Amazon, Shopee, Magalu e Americanas</a:t>
            </a:r>
            <a:endParaRPr lang="en-US" sz="1150" dirty="0"/>
          </a:p>
          <a:p>
            <a:pPr marL="342900" indent="-342900">
              <a:spcAft>
                <a:spcPts val="400"/>
              </a:spcAft>
              <a:buSzPct val="100000"/>
              <a:buChar char="▪"/>
            </a:pPr>
            <a:r>
              <a:rPr lang="en-US" sz="1100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Instagram Shopping, TikTok Shop e Live Commerce</a:t>
            </a:r>
            <a:endParaRPr lang="en-US" sz="1150" dirty="0"/>
          </a:p>
          <a:p>
            <a:pPr marL="342900" indent="-342900">
              <a:spcAft>
                <a:spcPts val="400"/>
              </a:spcAft>
              <a:buSzPct val="100000"/>
              <a:buChar char="▪"/>
            </a:pPr>
            <a:r>
              <a:rPr lang="en-US" sz="1100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Criadores de conteúdo e social proof como vitrine</a:t>
            </a:r>
            <a:endParaRPr lang="en-US" sz="1150" dirty="0"/>
          </a:p>
          <a:p>
            <a:pPr marL="342900" indent="-342900">
              <a:spcAft>
                <a:spcPts val="400"/>
              </a:spcAft>
              <a:buSzPct val="100000"/>
              <a:buChar char="▪"/>
            </a:pPr>
            <a:r>
              <a:rPr lang="en-US" sz="1100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D2C (direct to consumer): marca vende sem atravessador</a:t>
            </a:r>
            <a:endParaRPr lang="en-US" sz="1150" dirty="0"/>
          </a:p>
          <a:p>
            <a:pPr marL="342900" indent="-342900">
              <a:buSzPct val="100000"/>
              <a:buChar char="▪"/>
            </a:pPr>
            <a:r>
              <a:rPr lang="en-US" sz="1100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Busca paga, SEO e mídia programática como tráfego base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172200" y="1737360"/>
            <a:ext cx="5440680" cy="43891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25400" dir="5400000" algn="bl" rotWithShape="0">
              <a:srgbClr val="0D2461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3" name="Shape 11"/>
          <p:cNvSpPr/>
          <p:nvPr/>
        </p:nvSpPr>
        <p:spPr>
          <a:xfrm>
            <a:off x="6172200" y="1737360"/>
            <a:ext cx="5440680" cy="109728"/>
          </a:xfrm>
          <a:prstGeom prst="rect">
            <a:avLst/>
          </a:prstGeom>
          <a:solidFill>
            <a:srgbClr val="DB2777"/>
          </a:solidFill>
          <a:ln w="12700">
            <a:solidFill>
              <a:srgbClr val="DB277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2"/>
          <p:cNvSpPr/>
          <p:nvPr/>
        </p:nvSpPr>
        <p:spPr>
          <a:xfrm>
            <a:off x="6446520" y="2011680"/>
            <a:ext cx="914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0" b="1" dirty="0">
                <a:solidFill>
                  <a:srgbClr val="DB277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7</a:t>
            </a:r>
            <a:endParaRPr lang="en-US" sz="5800" dirty="0"/>
          </a:p>
        </p:txBody>
      </p:sp>
      <p:sp>
        <p:nvSpPr>
          <p:cNvPr id="15" name="Text 13"/>
          <p:cNvSpPr/>
          <p:nvPr/>
        </p:nvSpPr>
        <p:spPr>
          <a:xfrm>
            <a:off x="7406640" y="2194560"/>
            <a:ext cx="4069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TELEMARKETING &amp; VENDA DIRETA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7406640" y="2514600"/>
            <a:ext cx="4069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Relacionamento 1:1 — agora com IA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6492240" y="3429000"/>
            <a:ext cx="4800600" cy="822960"/>
          </a:xfrm>
          <a:prstGeom prst="rect">
            <a:avLst/>
          </a:prstGeom>
          <a:solidFill>
            <a:srgbClr val="FDF2F8"/>
          </a:solidFill>
          <a:ln w="12700">
            <a:solidFill>
              <a:srgbClr val="DB277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8" name="Text 16"/>
          <p:cNvSpPr/>
          <p:nvPr/>
        </p:nvSpPr>
        <p:spPr>
          <a:xfrm>
            <a:off x="6675120" y="3474720"/>
            <a:ext cx="4434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DB2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6º </a:t>
            </a:r>
            <a:r>
              <a:rPr lang="en-US" sz="1100" b="1" dirty="0">
                <a:solidFill>
                  <a:srgbClr val="0D24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maior mercado de venda direta do mundo</a:t>
            </a:r>
            <a:endParaRPr lang="en-US" sz="2400" dirty="0"/>
          </a:p>
        </p:txBody>
      </p:sp>
      <p:sp>
        <p:nvSpPr>
          <p:cNvPr id="19" name="Text 17"/>
          <p:cNvSpPr/>
          <p:nvPr/>
        </p:nvSpPr>
        <p:spPr>
          <a:xfrm>
            <a:off x="6675120" y="3886200"/>
            <a:ext cx="4434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Brasil fica atrás de EUA, China, Coreia, Alemanha e Japão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6492240" y="4434840"/>
            <a:ext cx="48920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400"/>
              </a:spcAft>
              <a:buSzPct val="100000"/>
              <a:buChar char="▪"/>
            </a:pPr>
            <a:r>
              <a:rPr lang="en-US" sz="1100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Natura, Avon, Herbalife, Polishop — modelos consolidados</a:t>
            </a:r>
            <a:endParaRPr lang="en-US" sz="1100" dirty="0"/>
          </a:p>
          <a:p>
            <a:pPr marL="342900" indent="-342900">
              <a:spcAft>
                <a:spcPts val="400"/>
              </a:spcAft>
              <a:buSzPct val="100000"/>
              <a:buChar char="▪"/>
            </a:pPr>
            <a:r>
              <a:rPr lang="en-US" sz="1100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WhatsApp Business virou o novo call center</a:t>
            </a:r>
            <a:endParaRPr lang="en-US" sz="1100" dirty="0"/>
          </a:p>
          <a:p>
            <a:pPr marL="342900" indent="-342900">
              <a:spcAft>
                <a:spcPts val="400"/>
              </a:spcAft>
              <a:buSzPct val="100000"/>
              <a:buChar char="▪"/>
            </a:pPr>
            <a:r>
              <a:rPr lang="en-US" sz="1100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Chatbots e IA conversacional atendem 24/7</a:t>
            </a:r>
            <a:endParaRPr lang="en-US" sz="1100" dirty="0"/>
          </a:p>
          <a:p>
            <a:pPr marL="342900" indent="-342900">
              <a:spcAft>
                <a:spcPts val="400"/>
              </a:spcAft>
              <a:buSzPct val="100000"/>
              <a:buChar char="▪"/>
            </a:pPr>
            <a:r>
              <a:rPr lang="en-US" sz="1100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Consultoras viraram influenciadoras digitais</a:t>
            </a:r>
            <a:endParaRPr lang="en-US" sz="1100" dirty="0"/>
          </a:p>
          <a:p>
            <a:pPr marL="342900" indent="-342900">
              <a:buSzPct val="100000"/>
              <a:buChar char="▪"/>
            </a:pPr>
            <a:r>
              <a:rPr lang="en-US" sz="1100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Personalização baseada em histórico e dados do cliente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548640" y="6355080"/>
            <a:ext cx="11094415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2" name="Text 20"/>
          <p:cNvSpPr/>
          <p:nvPr/>
        </p:nvSpPr>
        <p:spPr>
          <a:xfrm>
            <a:off x="548640" y="64465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GADM2536  |  ADMINISTRAÇÃO DE VAREJO  |  AULA 09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0728655" y="644652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0D24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/ 11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11533327" y="6556248"/>
            <a:ext cx="91440" cy="91440"/>
          </a:xfrm>
          <a:prstGeom prst="ellipse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73152"/>
            <a:ext cx="1188720" cy="73152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548640" y="292608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7C3A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INTEGRAÇÃO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48640" y="640080"/>
            <a:ext cx="1109441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Multicanal vs Omnichannel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548640" y="14173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Estar em vários canais não é o mesmo que estar integrado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48640" y="1828800"/>
            <a:ext cx="5440680" cy="32918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25400" dir="5400000" algn="bl" rotWithShape="0">
              <a:srgbClr val="0D2461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8" name="Shape 6"/>
          <p:cNvSpPr/>
          <p:nvPr/>
        </p:nvSpPr>
        <p:spPr>
          <a:xfrm>
            <a:off x="548640" y="1828800"/>
            <a:ext cx="5440680" cy="457200"/>
          </a:xfrm>
          <a:prstGeom prst="rect">
            <a:avLst/>
          </a:prstGeom>
          <a:solidFill>
            <a:srgbClr val="94A3B8"/>
          </a:solidFill>
          <a:ln w="12700">
            <a:solidFill>
              <a:srgbClr val="94A3B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7"/>
          <p:cNvSpPr/>
          <p:nvPr/>
        </p:nvSpPr>
        <p:spPr>
          <a:xfrm>
            <a:off x="822960" y="1920240"/>
            <a:ext cx="4892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MULTICANAL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22960" y="2423160"/>
            <a:ext cx="4892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Canais isolados, sem conversar entre si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868680" y="2971800"/>
            <a:ext cx="48920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500"/>
              </a:spcAft>
              <a:buSzPct val="100000"/>
              <a:buChar char="▪"/>
            </a:pPr>
            <a:r>
              <a:rPr lang="en-US" sz="1100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Loja física, site, app e redes sociais como silos separados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▪"/>
            </a:pPr>
            <a:r>
              <a:rPr lang="en-US" sz="1100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Estoque não integrado entre canais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▪"/>
            </a:pPr>
            <a:r>
              <a:rPr lang="en-US" sz="1100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Preços e promoções divergentes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▪"/>
            </a:pPr>
            <a:r>
              <a:rPr lang="en-US" sz="1100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Cliente precisa se identificar a cada contato</a:t>
            </a:r>
            <a:endParaRPr lang="en-US" sz="1100" dirty="0"/>
          </a:p>
          <a:p>
            <a:pPr marL="342900" indent="-342900">
              <a:buSzPct val="100000"/>
              <a:buChar char="▪"/>
            </a:pPr>
            <a:r>
              <a:rPr lang="en-US" sz="1100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Atendimento reinicia a cada canal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172200" y="1828800"/>
            <a:ext cx="5440680" cy="32918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25400" dir="5400000" algn="bl" rotWithShape="0">
              <a:srgbClr val="0D2461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3" name="Shape 11"/>
          <p:cNvSpPr/>
          <p:nvPr/>
        </p:nvSpPr>
        <p:spPr>
          <a:xfrm>
            <a:off x="6172200" y="1828800"/>
            <a:ext cx="5440680" cy="457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2"/>
          <p:cNvSpPr/>
          <p:nvPr/>
        </p:nvSpPr>
        <p:spPr>
          <a:xfrm>
            <a:off x="6446520" y="1920240"/>
            <a:ext cx="4892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OMNICHANNEL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446520" y="2423160"/>
            <a:ext cx="4892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24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Integração contínua e completa dos canais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492240" y="2971800"/>
            <a:ext cx="48920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500"/>
              </a:spcAft>
              <a:buSzPct val="100000"/>
              <a:buChar char="▪"/>
            </a:pPr>
            <a:r>
              <a:rPr lang="en-US" sz="1100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Jornada única: cliente começa num canal e termina em outro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▪"/>
            </a:pPr>
            <a:r>
              <a:rPr lang="en-US" sz="1100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Estoque unificado (compra online + retirada na loja)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▪"/>
            </a:pPr>
            <a:r>
              <a:rPr lang="en-US" sz="1100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Histórico e dados do cliente disponíveis em todo ponto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▪"/>
            </a:pPr>
            <a:r>
              <a:rPr lang="en-US" sz="1100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Política de preços e comunicação coerente</a:t>
            </a:r>
            <a:endParaRPr lang="en-US" sz="1100" dirty="0"/>
          </a:p>
          <a:p>
            <a:pPr marL="342900" indent="-342900">
              <a:buSzPct val="100000"/>
              <a:buChar char="▪"/>
            </a:pPr>
            <a:r>
              <a:rPr lang="en-US" sz="1100" dirty="0">
                <a:solidFill>
                  <a:srgbClr val="1A28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Experiência percebida como única pela marca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548640" y="5303520"/>
            <a:ext cx="3606698" cy="868680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8" name="Shape 16"/>
          <p:cNvSpPr/>
          <p:nvPr/>
        </p:nvSpPr>
        <p:spPr>
          <a:xfrm>
            <a:off x="548640" y="5303520"/>
            <a:ext cx="91440" cy="86868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Text 17"/>
          <p:cNvSpPr/>
          <p:nvPr/>
        </p:nvSpPr>
        <p:spPr>
          <a:xfrm>
            <a:off x="777240" y="5394960"/>
            <a:ext cx="324093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5A2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20% → 80%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777240" y="5760720"/>
            <a:ext cx="324093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empresas investindo em omnichannel (2012–2020)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4292498" y="5303520"/>
            <a:ext cx="3606698" cy="868680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2" name="Shape 20"/>
          <p:cNvSpPr/>
          <p:nvPr/>
        </p:nvSpPr>
        <p:spPr>
          <a:xfrm>
            <a:off x="4292498" y="5303520"/>
            <a:ext cx="91440" cy="86868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3" name="Text 21"/>
          <p:cNvSpPr/>
          <p:nvPr/>
        </p:nvSpPr>
        <p:spPr>
          <a:xfrm>
            <a:off x="4521098" y="5394960"/>
            <a:ext cx="324093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5A2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66%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4521098" y="5760720"/>
            <a:ext cx="324093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 consumidores priorizam experiência sobre preço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8036357" y="5303520"/>
            <a:ext cx="3606698" cy="868680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6" name="Shape 24"/>
          <p:cNvSpPr/>
          <p:nvPr/>
        </p:nvSpPr>
        <p:spPr>
          <a:xfrm>
            <a:off x="8036357" y="5303520"/>
            <a:ext cx="91440" cy="86868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7" name="Text 25"/>
          <p:cNvSpPr/>
          <p:nvPr/>
        </p:nvSpPr>
        <p:spPr>
          <a:xfrm>
            <a:off x="8264957" y="5394960"/>
            <a:ext cx="324093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5A2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+ fidelização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8264957" y="5760720"/>
            <a:ext cx="324093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quanto melhor a experiência, maior a retenção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48640" y="6355080"/>
            <a:ext cx="11094415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0" name="Text 28"/>
          <p:cNvSpPr/>
          <p:nvPr/>
        </p:nvSpPr>
        <p:spPr>
          <a:xfrm>
            <a:off x="548640" y="64465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GADM2536  |  ADMINISTRAÇÃO DE VAREJO  |  AULA 09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10728655" y="644652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0D24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/ 11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11533327" y="6556248"/>
            <a:ext cx="91440" cy="91440"/>
          </a:xfrm>
          <a:prstGeom prst="ellipse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1384</Words>
  <Application>Microsoft Office PowerPoint</Application>
  <PresentationFormat>Widescreen</PresentationFormat>
  <Paragraphs>242</Paragraphs>
  <Slides>12</Slides>
  <Notes>11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6" baseType="lpstr">
      <vt:lpstr>Aptos</vt:lpstr>
      <vt:lpstr>Arial</vt:lpstr>
      <vt:lpstr>Arial Black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CEFET-RJ - Maracanã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Novas Arenas da Comunicação - Aula 9</dc:title>
  <dc:subject>PptxGenJS Presentation</dc:subject>
  <dc:creator>Prof. Paulo Henrique</dc:creator>
  <cp:lastModifiedBy>PAULO HENRIQUE PINHO DE OLIVEIRA</cp:lastModifiedBy>
  <cp:revision>3</cp:revision>
  <dcterms:created xsi:type="dcterms:W3CDTF">2026-04-17T11:29:17Z</dcterms:created>
  <dcterms:modified xsi:type="dcterms:W3CDTF">2026-08-03T15:04:23Z</dcterms:modified>
</cp:coreProperties>
</file>